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57" r:id="rId5"/>
    <p:sldId id="259" r:id="rId6"/>
    <p:sldId id="269" r:id="rId7"/>
    <p:sldId id="270" r:id="rId8"/>
    <p:sldId id="274" r:id="rId9"/>
    <p:sldId id="263" r:id="rId10"/>
    <p:sldId id="27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1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75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11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4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4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2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2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25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7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5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49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C1127-6B84-4F11-9693-7B48892F503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53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2F28A-DCAB-4BE4-917F-4458D7F34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665" y="-602344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Americans with Disabilities Act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(ADA)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Youth Training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6BC0C-9406-467A-A852-41BBF9854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2088603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April 25 , 2018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Rene Cummins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Sierra Royster</a:t>
            </a:r>
          </a:p>
        </p:txBody>
      </p:sp>
    </p:spTree>
    <p:extLst>
      <p:ext uri="{BB962C8B-B14F-4D97-AF65-F5344CB8AC3E}">
        <p14:creationId xmlns:p14="http://schemas.microsoft.com/office/powerpoint/2010/main" val="3385659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E712-ADA0-4595-A1B3-0524E2D6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644" y="659479"/>
            <a:ext cx="9603275" cy="1049235"/>
          </a:xfrm>
        </p:spPr>
        <p:txBody>
          <a:bodyPr/>
          <a:lstStyle/>
          <a:p>
            <a:pPr algn="ctr"/>
            <a:r>
              <a:rPr lang="en-US" dirty="0"/>
              <a:t>Creating your trail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3573B-EB80-4ED1-916C-23A4D190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816" y="3278940"/>
            <a:ext cx="9603275" cy="3450613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AutoShape 2" descr="Image result for trailmix">
            <a:extLst>
              <a:ext uri="{FF2B5EF4-FFF2-40B4-BE49-F238E27FC236}">
                <a16:creationId xmlns:a16="http://schemas.microsoft.com/office/drawing/2014/main" id="{30C328F1-377C-4F8A-9192-5F1FFC803D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3216" y="2779013"/>
            <a:ext cx="28575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Picture 5" descr="A close up of food&#10;&#10;Description generated with high confidence">
            <a:extLst>
              <a:ext uri="{FF2B5EF4-FFF2-40B4-BE49-F238E27FC236}">
                <a16:creationId xmlns:a16="http://schemas.microsoft.com/office/drawing/2014/main" id="{0EBA3A28-33DC-4F50-B120-C244AFEF1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76" y="2208641"/>
            <a:ext cx="4570192" cy="30772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44B219-1701-4D72-B419-99617BC03D55}"/>
              </a:ext>
            </a:extLst>
          </p:cNvPr>
          <p:cNvSpPr txBox="1"/>
          <p:nvPr/>
        </p:nvSpPr>
        <p:spPr>
          <a:xfrm>
            <a:off x="6680676" y="2208641"/>
            <a:ext cx="3359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Think of the past weekend…</a:t>
            </a:r>
          </a:p>
          <a:p>
            <a:endParaRPr lang="en-US" dirty="0"/>
          </a:p>
          <a:p>
            <a:r>
              <a:rPr lang="en-US" dirty="0"/>
              <a:t>How many public entities did you travel to? </a:t>
            </a:r>
          </a:p>
          <a:p>
            <a:endParaRPr lang="en-US" dirty="0"/>
          </a:p>
          <a:p>
            <a:r>
              <a:rPr lang="en-US" dirty="0"/>
              <a:t>For each entity you have to add an ingredient into the bowl. </a:t>
            </a:r>
          </a:p>
          <a:p>
            <a:endParaRPr lang="en-US" dirty="0"/>
          </a:p>
          <a:p>
            <a:r>
              <a:rPr lang="en-US" dirty="0"/>
              <a:t>See who has the biggest mix of your trail this past weekend.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51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00052-2C60-449A-939B-FC3CC901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911E2-9DF0-41EB-9D71-5DB97745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Training date</a:t>
            </a:r>
          </a:p>
          <a:p>
            <a:pPr lvl="1"/>
            <a:r>
              <a:rPr lang="en-US" dirty="0"/>
              <a:t>May 9, 2018 from 4:00-5:00pm(EST) (3:00-4:00pm CST, 2:00-3:00pm MST, 1:00-2:00pm PST)</a:t>
            </a:r>
          </a:p>
          <a:p>
            <a:pPr lvl="1"/>
            <a:r>
              <a:rPr lang="en-US" dirty="0"/>
              <a:t>Title IV Telecommunication </a:t>
            </a:r>
          </a:p>
          <a:p>
            <a:pPr lvl="1"/>
            <a:r>
              <a:rPr lang="en-US" dirty="0"/>
              <a:t>Title V Misc. Provisions</a:t>
            </a:r>
          </a:p>
          <a:p>
            <a:pPr lvl="1"/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97264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4BF0C-B406-4959-85B5-BDD5A1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334" y="666206"/>
            <a:ext cx="2707937" cy="1164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buNone/>
            </a:pPr>
            <a:r>
              <a:rPr lang="en-US" sz="20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Drop your answer in the chat box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3D9560-258D-40E4-9879-7D7B93BE7657}"/>
              </a:ext>
            </a:extLst>
          </p:cNvPr>
          <p:cNvSpPr txBox="1"/>
          <p:nvPr/>
        </p:nvSpPr>
        <p:spPr>
          <a:xfrm>
            <a:off x="1728980" y="2369127"/>
            <a:ext cx="80425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What is in your community that is a part of Title III? </a:t>
            </a:r>
          </a:p>
        </p:txBody>
      </p:sp>
    </p:spTree>
    <p:extLst>
      <p:ext uri="{BB962C8B-B14F-4D97-AF65-F5344CB8AC3E}">
        <p14:creationId xmlns:p14="http://schemas.microsoft.com/office/powerpoint/2010/main" val="147700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DB6A2-4354-47DB-BCEE-3BD2F35E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for the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69272-B8C3-4A1D-8180-DBC55DADF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b="1" dirty="0"/>
              <a:t>This is going to be interactive…so get ready to join in! </a:t>
            </a:r>
          </a:p>
          <a:p>
            <a:r>
              <a:rPr lang="en-US" altLang="en-US" b="1" dirty="0"/>
              <a:t>You will be able to join in the conversation over the phone or microphone…so speak up!</a:t>
            </a:r>
          </a:p>
          <a:p>
            <a:r>
              <a:rPr lang="en-US" altLang="en-US" b="1" dirty="0"/>
              <a:t>If you would like to ask a question prior to that please raise your hand.  You can do that by pressing the image of a person at the top with their hand raised to voice your question or write your question in the chat box. </a:t>
            </a:r>
          </a:p>
          <a:p>
            <a:r>
              <a:rPr lang="en-US" altLang="en-US" b="1" dirty="0"/>
              <a:t>To mute from home, you can press *#/unmute press *#  </a:t>
            </a:r>
          </a:p>
          <a:p>
            <a:r>
              <a:rPr lang="en-US" altLang="en-US" b="1" dirty="0"/>
              <a:t>We will have Q&amp;A times, if you think of a question before that time please put your question in the chat box and we will come to it during the Q&amp;A break.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6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D893BA-B835-464F-8604-97916F2C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235" y="162808"/>
            <a:ext cx="6706470" cy="2156621"/>
          </a:xfrm>
        </p:spPr>
        <p:txBody>
          <a:bodyPr anchor="t">
            <a:norm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Training Outline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This is a seven week training covering the Americans with Disabilities Act.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D829EA-EDE9-4D2B-AEFD-D1829D391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7107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900" dirty="0"/>
              <a:t>February 14, 2018 </a:t>
            </a:r>
          </a:p>
          <a:p>
            <a:pPr lvl="1"/>
            <a:r>
              <a:rPr lang="en-US" sz="1900" dirty="0"/>
              <a:t>Overview of the ADA </a:t>
            </a:r>
          </a:p>
          <a:p>
            <a:pPr lvl="1"/>
            <a:r>
              <a:rPr lang="en-US" sz="1900" dirty="0"/>
              <a:t>Disability Disclosure (1</a:t>
            </a:r>
            <a:r>
              <a:rPr lang="en-US" sz="1900" baseline="30000" dirty="0"/>
              <a:t>st</a:t>
            </a:r>
            <a:r>
              <a:rPr lang="en-US" sz="1900" dirty="0"/>
              <a:t> Key) </a:t>
            </a:r>
          </a:p>
          <a:p>
            <a:r>
              <a:rPr lang="en-US" sz="1900" dirty="0"/>
              <a:t>February 28, 2018</a:t>
            </a:r>
          </a:p>
          <a:p>
            <a:pPr lvl="1"/>
            <a:r>
              <a:rPr lang="en-US" sz="1900" dirty="0"/>
              <a:t>Overview of Title 1</a:t>
            </a:r>
          </a:p>
          <a:p>
            <a:pPr lvl="1"/>
            <a:r>
              <a:rPr lang="en-US" sz="1900" dirty="0"/>
              <a:t>Reasonable Accommodations (2</a:t>
            </a:r>
            <a:r>
              <a:rPr lang="en-US" sz="1900" baseline="30000" dirty="0"/>
              <a:t>nd</a:t>
            </a:r>
            <a:r>
              <a:rPr lang="en-US" sz="1900" dirty="0"/>
              <a:t> Key)</a:t>
            </a:r>
          </a:p>
          <a:p>
            <a:r>
              <a:rPr lang="en-US" sz="1900" dirty="0"/>
              <a:t>March 14, 2018 </a:t>
            </a:r>
          </a:p>
          <a:p>
            <a:pPr lvl="1"/>
            <a:r>
              <a:rPr lang="en-US" sz="1900" dirty="0"/>
              <a:t>Requesting an Accommodations </a:t>
            </a:r>
          </a:p>
          <a:p>
            <a:pPr marL="457200" lvl="1" indent="0">
              <a:buNone/>
            </a:pPr>
            <a:r>
              <a:rPr lang="en-US" sz="1900" dirty="0"/>
              <a:t>(3</a:t>
            </a:r>
            <a:r>
              <a:rPr lang="en-US" sz="1900" baseline="30000" dirty="0"/>
              <a:t>rd</a:t>
            </a:r>
            <a:r>
              <a:rPr lang="en-US" sz="1900" dirty="0"/>
              <a:t> Key) </a:t>
            </a:r>
          </a:p>
          <a:p>
            <a:endParaRPr lang="en-US" sz="19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ED06A-A242-4FAE-BCF2-529B661E1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4222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400" dirty="0"/>
              <a:t>March 28, 2018 </a:t>
            </a:r>
          </a:p>
          <a:p>
            <a:pPr lvl="1"/>
            <a:r>
              <a:rPr lang="en-US" sz="1400" dirty="0"/>
              <a:t>Overview of Title II- State and Local Government</a:t>
            </a:r>
          </a:p>
          <a:p>
            <a:pPr lvl="1"/>
            <a:r>
              <a:rPr lang="en-US" sz="1400" dirty="0"/>
              <a:t>3 Keys</a:t>
            </a:r>
          </a:p>
          <a:p>
            <a:r>
              <a:rPr lang="en-US" sz="1400" dirty="0"/>
              <a:t>April 11, 2018 </a:t>
            </a:r>
          </a:p>
          <a:p>
            <a:pPr lvl="1"/>
            <a:r>
              <a:rPr lang="en-US" sz="1400" dirty="0"/>
              <a:t>Transportation </a:t>
            </a:r>
          </a:p>
          <a:p>
            <a:r>
              <a:rPr lang="en-US" sz="1400" dirty="0"/>
              <a:t>April 25, 2018 </a:t>
            </a:r>
          </a:p>
          <a:p>
            <a:pPr lvl="1"/>
            <a:r>
              <a:rPr lang="en-US" sz="1400" dirty="0"/>
              <a:t>Overview of Title III-Private Entity </a:t>
            </a:r>
          </a:p>
          <a:p>
            <a:pPr lvl="1"/>
            <a:r>
              <a:rPr lang="en-US" sz="1400" dirty="0"/>
              <a:t>3 Keys </a:t>
            </a:r>
          </a:p>
          <a:p>
            <a:r>
              <a:rPr lang="en-US" sz="1400" dirty="0"/>
              <a:t>May 9, 2018 </a:t>
            </a:r>
          </a:p>
          <a:p>
            <a:pPr lvl="1"/>
            <a:r>
              <a:rPr lang="en-US" sz="1400" dirty="0"/>
              <a:t>Overview of Title IV-Telecommunication </a:t>
            </a:r>
          </a:p>
          <a:p>
            <a:pPr lvl="1"/>
            <a:r>
              <a:rPr lang="en-US" sz="1400" dirty="0"/>
              <a:t>Overview of Title V-Miscellaneous Provisions</a:t>
            </a:r>
          </a:p>
          <a:p>
            <a:pPr lvl="1"/>
            <a:r>
              <a:rPr lang="en-US" sz="1400" dirty="0"/>
              <a:t>3 Keys</a:t>
            </a:r>
          </a:p>
          <a:p>
            <a:pPr lvl="1"/>
            <a:r>
              <a:rPr lang="en-US" sz="1400" dirty="0"/>
              <a:t>Review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034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29C51009-A09A-4689-8E6C-F8FC99E6A84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EC65442-F244-409C-BF44-C5D6472E810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199"/>
            <a:ext cx="0" cy="42976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E0EA0E9C-4E5D-4FC4-B0FB-3ADDC5FD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2" y="1600199"/>
            <a:ext cx="4070151" cy="4297680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dirty="0"/>
              <a:t>Title III- Private Businesses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(Places of public accommodation)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56A93-A9CE-4C3E-87E0-F6A04F8F4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151" y="1600199"/>
            <a:ext cx="6169703" cy="4297680"/>
          </a:xfrm>
        </p:spPr>
        <p:txBody>
          <a:bodyPr vert="horz" lIns="91440" tIns="91440" rIns="91440" bIns="91440" rtlCol="0" anchor="ctr">
            <a:normAutofit/>
          </a:bodyPr>
          <a:lstStyle/>
          <a:p>
            <a:pPr marL="0" indent="0">
              <a:buNone/>
            </a:pPr>
            <a:r>
              <a:rPr lang="en-US" dirty="0"/>
              <a:t>The ADA says Title III entities have Responsibilities to-</a:t>
            </a:r>
          </a:p>
          <a:p>
            <a:r>
              <a:rPr lang="en-US" dirty="0"/>
              <a:t>Remove Physical Barriers </a:t>
            </a:r>
          </a:p>
          <a:p>
            <a:r>
              <a:rPr lang="en-US" dirty="0"/>
              <a:t>Provide Effective Communication </a:t>
            </a:r>
          </a:p>
          <a:p>
            <a:r>
              <a:rPr lang="en-US" dirty="0"/>
              <a:t>Modify Existing Policies </a:t>
            </a:r>
          </a:p>
        </p:txBody>
      </p:sp>
    </p:spTree>
    <p:extLst>
      <p:ext uri="{BB962C8B-B14F-4D97-AF65-F5344CB8AC3E}">
        <p14:creationId xmlns:p14="http://schemas.microsoft.com/office/powerpoint/2010/main" val="281360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8C7F-73A5-4994-97A5-2DBDB48D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III- Private Businesses </a:t>
            </a:r>
            <a:br>
              <a:rPr lang="en-US" dirty="0"/>
            </a:br>
            <a:r>
              <a:rPr lang="en-US" dirty="0"/>
              <a:t>(Places of Public Accommodation)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585D-8A60-4321-8C9B-3396F304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644421" cy="34506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Restaurants </a:t>
            </a:r>
          </a:p>
          <a:p>
            <a:pPr>
              <a:lnSpc>
                <a:spcPct val="150000"/>
              </a:lnSpc>
            </a:pPr>
            <a:r>
              <a:rPr lang="en-US" dirty="0"/>
              <a:t>Movie Theaters</a:t>
            </a:r>
          </a:p>
          <a:p>
            <a:pPr>
              <a:lnSpc>
                <a:spcPct val="150000"/>
              </a:lnSpc>
            </a:pPr>
            <a:r>
              <a:rPr lang="en-US" dirty="0"/>
              <a:t>Concert Halls </a:t>
            </a:r>
          </a:p>
          <a:p>
            <a:pPr>
              <a:lnSpc>
                <a:spcPct val="150000"/>
              </a:lnSpc>
            </a:pPr>
            <a:r>
              <a:rPr lang="en-US" dirty="0"/>
              <a:t>Private Schools </a:t>
            </a:r>
          </a:p>
          <a:p>
            <a:pPr>
              <a:lnSpc>
                <a:spcPct val="150000"/>
              </a:lnSpc>
            </a:pPr>
            <a:r>
              <a:rPr lang="en-US" dirty="0"/>
              <a:t>Day Care Facilities </a:t>
            </a:r>
          </a:p>
          <a:p>
            <a:pPr>
              <a:lnSpc>
                <a:spcPct val="150000"/>
              </a:lnSpc>
            </a:pPr>
            <a:r>
              <a:rPr lang="en-US" dirty="0"/>
              <a:t>Doctor’s Office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55CE5B-9A7C-4B4E-B4BB-DF572D81CC38}"/>
              </a:ext>
            </a:extLst>
          </p:cNvPr>
          <p:cNvSpPr txBox="1"/>
          <p:nvPr/>
        </p:nvSpPr>
        <p:spPr>
          <a:xfrm>
            <a:off x="6253216" y="1853754"/>
            <a:ext cx="4468091" cy="369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Retail Stores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Fast-Food Places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Sports Stadiums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Private Hospitals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Shopping Centers &amp; Malls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Banks </a:t>
            </a:r>
          </a:p>
        </p:txBody>
      </p:sp>
    </p:spTree>
    <p:extLst>
      <p:ext uri="{BB962C8B-B14F-4D97-AF65-F5344CB8AC3E}">
        <p14:creationId xmlns:p14="http://schemas.microsoft.com/office/powerpoint/2010/main" val="42287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562B-4304-44A7-9CA2-13282C44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856616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dirty="0"/>
              <a:t>Title III-Private businesses </a:t>
            </a:r>
            <a:br>
              <a:rPr lang="en-US" dirty="0"/>
            </a:br>
            <a:r>
              <a:rPr lang="en-US" dirty="0"/>
              <a:t>(Places of Public Accommodation)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75432-1562-46FE-BBFF-4EEEF3B72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127" y="2306782"/>
            <a:ext cx="3860456" cy="3450613"/>
          </a:xfrm>
        </p:spPr>
        <p:txBody>
          <a:bodyPr>
            <a:normAutofit/>
          </a:bodyPr>
          <a:lstStyle/>
          <a:p>
            <a:r>
              <a:rPr lang="en-US" dirty="0"/>
              <a:t>Barber &amp; Beauty Shops </a:t>
            </a:r>
          </a:p>
          <a:p>
            <a:r>
              <a:rPr lang="en-US" dirty="0"/>
              <a:t>Pharmacies </a:t>
            </a:r>
          </a:p>
          <a:p>
            <a:r>
              <a:rPr lang="en-US" dirty="0"/>
              <a:t>Hotels </a:t>
            </a:r>
          </a:p>
          <a:p>
            <a:r>
              <a:rPr lang="en-US" dirty="0"/>
              <a:t>Grocery Stores </a:t>
            </a:r>
          </a:p>
          <a:p>
            <a:r>
              <a:rPr lang="en-US" dirty="0"/>
              <a:t>Convenience Stores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8D530-B5BD-455E-AA7B-678ED17FCB9F}"/>
              </a:ext>
            </a:extLst>
          </p:cNvPr>
          <p:cNvSpPr txBox="1"/>
          <p:nvPr/>
        </p:nvSpPr>
        <p:spPr>
          <a:xfrm>
            <a:off x="6546273" y="2505862"/>
            <a:ext cx="3699163" cy="184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Insurance Offices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Laundromats &amp; Dry Cleaners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Recreation Facilities </a:t>
            </a:r>
          </a:p>
        </p:txBody>
      </p:sp>
    </p:spTree>
    <p:extLst>
      <p:ext uri="{BB962C8B-B14F-4D97-AF65-F5344CB8AC3E}">
        <p14:creationId xmlns:p14="http://schemas.microsoft.com/office/powerpoint/2010/main" val="330794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F294-A8A2-43CA-9769-982B20EAE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III-Private Businesses </a:t>
            </a:r>
            <a:br>
              <a:rPr lang="en-US" dirty="0"/>
            </a:br>
            <a:r>
              <a:rPr lang="en-US" dirty="0"/>
              <a:t>(Places of Public accommodation)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A5FFB-86D1-4ED3-A3BA-512FE726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ADA requires Title III entities to do what is Readily Achievable-</a:t>
            </a:r>
          </a:p>
          <a:p>
            <a:pPr lvl="1"/>
            <a:r>
              <a:rPr lang="en-US" dirty="0"/>
              <a:t>Not too costly to achieve </a:t>
            </a:r>
          </a:p>
          <a:p>
            <a:pPr lvl="1"/>
            <a:r>
              <a:rPr lang="en-US" dirty="0"/>
              <a:t>Not too difficult to achieve </a:t>
            </a:r>
          </a:p>
          <a:p>
            <a:r>
              <a:rPr lang="en-US" dirty="0"/>
              <a:t>The ADA does not require Title III entities to do what would be an Undue Burden.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2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1A4066-B261-49FE-952E-A0FE3EE75C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958111-BC13-4D45-AB27-0C2C83F9BA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2F4933-2ECF-4EE5-BCE4-F19E3CA609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6FAC23C-014D-4AC5-AD1B-36F7D0E7EF3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81B4579-E2EA-4BD7-94FF-0A0BEE135C6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188758-E18A-4CE5-9D03-F4BF5D887C3F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Meme of a man with a tie in an office getting ready to say something.  The statement on the image states &quot;If you ask me questions that'd be great&quot; ">
            <a:extLst>
              <a:ext uri="{FF2B5EF4-FFF2-40B4-BE49-F238E27FC236}">
                <a16:creationId xmlns:a16="http://schemas.microsoft.com/office/drawing/2014/main" id="{960F7917-C597-4884-81D7-F3037DE104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6" r="2638" b="1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25FA-2CDC-4913-96C8-25BAA33F4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5393058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2433</TotalTime>
  <Words>448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Americans with Disabilities Act (ADA)  Youth Training </vt:lpstr>
      <vt:lpstr>PowerPoint Presentation</vt:lpstr>
      <vt:lpstr>Prep for the Webinar</vt:lpstr>
      <vt:lpstr>Training Outline This is a seven week training covering the Americans with Disabilities Act. </vt:lpstr>
      <vt:lpstr>Title III- Private Businesses   (Places of public accommodation) </vt:lpstr>
      <vt:lpstr>Title III- Private Businesses  (Places of Public Accommodation) </vt:lpstr>
      <vt:lpstr>Title III-Private businesses  (Places of Public Accommodation)  </vt:lpstr>
      <vt:lpstr>Title III-Private Businesses  (Places of Public accommodation) </vt:lpstr>
      <vt:lpstr>PowerPoint Presentation</vt:lpstr>
      <vt:lpstr>Creating your trail mix</vt:lpstr>
      <vt:lpstr>Wrap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with Disabilities Act (ADA)  Youth Training</dc:title>
  <dc:creator>owner</dc:creator>
  <cp:lastModifiedBy>Sierra Royster</cp:lastModifiedBy>
  <cp:revision>50</cp:revision>
  <dcterms:created xsi:type="dcterms:W3CDTF">2018-02-08T20:03:33Z</dcterms:created>
  <dcterms:modified xsi:type="dcterms:W3CDTF">2018-04-24T19:45:45Z</dcterms:modified>
</cp:coreProperties>
</file>