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8" r:id="rId4"/>
    <p:sldId id="257" r:id="rId5"/>
    <p:sldId id="259" r:id="rId6"/>
    <p:sldId id="269" r:id="rId7"/>
    <p:sldId id="270" r:id="rId8"/>
    <p:sldId id="271" r:id="rId9"/>
    <p:sldId id="263" r:id="rId10"/>
    <p:sldId id="262" r:id="rId11"/>
    <p:sldId id="272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31" autoAdjust="0"/>
    <p:restoredTop sz="94660"/>
  </p:normalViewPr>
  <p:slideViewPr>
    <p:cSldViewPr snapToGrid="0">
      <p:cViewPr varScale="1">
        <p:scale>
          <a:sx n="46" d="100"/>
          <a:sy n="46" d="100"/>
        </p:scale>
        <p:origin x="66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C1127-6B84-4F11-9693-7B48892F5031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F25D2D8-F0BA-4ACD-9DCD-0FD8A586EAC5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3759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C1127-6B84-4F11-9693-7B48892F5031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5D2D8-F0BA-4ACD-9DCD-0FD8A586EAC5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8111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C1127-6B84-4F11-9693-7B48892F5031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5D2D8-F0BA-4ACD-9DCD-0FD8A586EAC5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2044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C1127-6B84-4F11-9693-7B48892F5031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5D2D8-F0BA-4ACD-9DCD-0FD8A586EAC5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6440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C1127-6B84-4F11-9693-7B48892F5031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5D2D8-F0BA-4ACD-9DCD-0FD8A586EAC5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216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C1127-6B84-4F11-9693-7B48892F5031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5D2D8-F0BA-4ACD-9DCD-0FD8A586EAC5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828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C1127-6B84-4F11-9693-7B48892F5031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5D2D8-F0BA-4ACD-9DCD-0FD8A586EAC5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4723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C1127-6B84-4F11-9693-7B48892F5031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5D2D8-F0BA-4ACD-9DCD-0FD8A586EAC5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3258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C1127-6B84-4F11-9693-7B48892F5031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5D2D8-F0BA-4ACD-9DCD-0FD8A586E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378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C1127-6B84-4F11-9693-7B48892F5031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5D2D8-F0BA-4ACD-9DCD-0FD8A586EAC5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859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E93C1127-6B84-4F11-9693-7B48892F5031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5D2D8-F0BA-4ACD-9DCD-0FD8A586EAC5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9494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C1127-6B84-4F11-9693-7B48892F5031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F25D2D8-F0BA-4ACD-9DCD-0FD8A586EAC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9532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2F28A-DCAB-4BE4-917F-4458D7F342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02665" y="-602344"/>
            <a:ext cx="6766078" cy="4927601"/>
          </a:xfrm>
        </p:spPr>
        <p:txBody>
          <a:bodyPr anchor="ctr">
            <a:normAutofit/>
          </a:bodyPr>
          <a:lstStyle/>
          <a:p>
            <a:pPr algn="l"/>
            <a:r>
              <a:rPr lang="en-US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Americans with Disabilities Act</a:t>
            </a:r>
            <a:br>
              <a:rPr lang="en-US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(ADA)</a:t>
            </a:r>
            <a:br>
              <a:rPr lang="en-US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Youth Training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F6BC0C-9406-467A-A852-41BBF9854B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3257" y="2088603"/>
            <a:ext cx="2707937" cy="4927602"/>
          </a:xfrm>
        </p:spPr>
        <p:txBody>
          <a:bodyPr anchor="ctr">
            <a:normAutofit/>
          </a:bodyPr>
          <a:lstStyle/>
          <a:p>
            <a:pPr algn="r"/>
            <a:r>
              <a:rPr lang="en-US" sz="2000" dirty="0">
                <a:solidFill>
                  <a:schemeClr val="accent1"/>
                </a:solidFill>
              </a:rPr>
              <a:t>March 28, 2018 </a:t>
            </a:r>
          </a:p>
          <a:p>
            <a:pPr algn="r"/>
            <a:r>
              <a:rPr lang="en-US" sz="2000" dirty="0">
                <a:solidFill>
                  <a:schemeClr val="accent1"/>
                </a:solidFill>
              </a:rPr>
              <a:t>Rene Cummins </a:t>
            </a:r>
          </a:p>
          <a:p>
            <a:pPr algn="r"/>
            <a:r>
              <a:rPr lang="en-US" sz="2000" dirty="0">
                <a:solidFill>
                  <a:schemeClr val="accent1"/>
                </a:solidFill>
              </a:rPr>
              <a:t>Sierra Royster</a:t>
            </a:r>
          </a:p>
        </p:txBody>
      </p:sp>
    </p:spTree>
    <p:extLst>
      <p:ext uri="{BB962C8B-B14F-4D97-AF65-F5344CB8AC3E}">
        <p14:creationId xmlns:p14="http://schemas.microsoft.com/office/powerpoint/2010/main" val="33856590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1B5EB-A4C9-4095-9836-F2CD38D72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7" y="372774"/>
            <a:ext cx="9603275" cy="1049235"/>
          </a:xfrm>
        </p:spPr>
        <p:txBody>
          <a:bodyPr>
            <a:normAutofit/>
          </a:bodyPr>
          <a:lstStyle/>
          <a:p>
            <a:r>
              <a:rPr lang="en-US" dirty="0"/>
              <a:t> Bill of rights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7B6EEF-68AD-46B4-A6B4-02CFF7A79C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4363" y="956528"/>
            <a:ext cx="9603274" cy="1481872"/>
          </a:xfrm>
        </p:spPr>
        <p:txBody>
          <a:bodyPr>
            <a:normAutofit/>
          </a:bodyPr>
          <a:lstStyle/>
          <a:p>
            <a:r>
              <a:rPr lang="en-US" dirty="0"/>
              <a:t>Rights-things you are entitled to or deserve. </a:t>
            </a:r>
          </a:p>
          <a:p>
            <a:r>
              <a:rPr lang="en-US" dirty="0"/>
              <a:t>Responsibilities-things you are expected to do. </a:t>
            </a:r>
          </a:p>
          <a:p>
            <a:r>
              <a:rPr lang="en-US" dirty="0"/>
              <a:t>Citizen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65EBCC6-28D1-4434-9326-88CBB160E9D8}"/>
              </a:ext>
            </a:extLst>
          </p:cNvPr>
          <p:cNvSpPr txBox="1"/>
          <p:nvPr/>
        </p:nvSpPr>
        <p:spPr>
          <a:xfrm>
            <a:off x="1026633" y="2668819"/>
            <a:ext cx="4902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Free Education </a:t>
            </a:r>
          </a:p>
          <a:p>
            <a:r>
              <a:rPr lang="en-US" dirty="0"/>
              <a:t>Fair and equal treatment </a:t>
            </a:r>
          </a:p>
          <a:p>
            <a:r>
              <a:rPr lang="en-US" dirty="0"/>
              <a:t>All citizens over 18 may vote </a:t>
            </a:r>
          </a:p>
          <a:p>
            <a:r>
              <a:rPr lang="en-US" dirty="0"/>
              <a:t>To care for streets, public places, and education</a:t>
            </a:r>
          </a:p>
          <a:p>
            <a:r>
              <a:rPr lang="en-US" dirty="0"/>
              <a:t>Own property </a:t>
            </a:r>
          </a:p>
          <a:p>
            <a:r>
              <a:rPr lang="en-US" dirty="0"/>
              <a:t>Freedom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8EB135A-1BE8-427D-A2AD-E17E7BA85246}"/>
              </a:ext>
            </a:extLst>
          </p:cNvPr>
          <p:cNvSpPr txBox="1"/>
          <p:nvPr/>
        </p:nvSpPr>
        <p:spPr>
          <a:xfrm>
            <a:off x="6654800" y="2710854"/>
            <a:ext cx="44000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 show up to learn. </a:t>
            </a:r>
          </a:p>
          <a:p>
            <a:r>
              <a:rPr lang="en-US" dirty="0"/>
              <a:t>Treat other with respect </a:t>
            </a:r>
          </a:p>
          <a:p>
            <a:r>
              <a:rPr lang="en-US" dirty="0"/>
              <a:t>To vote</a:t>
            </a:r>
          </a:p>
          <a:p>
            <a:r>
              <a:rPr lang="en-US" dirty="0"/>
              <a:t>Pay taxes</a:t>
            </a:r>
          </a:p>
          <a:p>
            <a:r>
              <a:rPr lang="en-US" dirty="0"/>
              <a:t>Pay and take care of property</a:t>
            </a:r>
          </a:p>
          <a:p>
            <a:r>
              <a:rPr lang="en-US" dirty="0"/>
              <a:t>Obey laws 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77EE0AD-74D9-4D0D-9E74-9DED04E7CE0F}"/>
              </a:ext>
            </a:extLst>
          </p:cNvPr>
          <p:cNvCxnSpPr/>
          <p:nvPr/>
        </p:nvCxnSpPr>
        <p:spPr>
          <a:xfrm>
            <a:off x="2594344" y="2881423"/>
            <a:ext cx="4060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06BD3F5-50E2-4F8C-AE0D-CBEC377D545D}"/>
              </a:ext>
            </a:extLst>
          </p:cNvPr>
          <p:cNvCxnSpPr/>
          <p:nvPr/>
        </p:nvCxnSpPr>
        <p:spPr>
          <a:xfrm>
            <a:off x="3434316" y="3125972"/>
            <a:ext cx="32204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7B55677-D883-48F0-88CD-5453C8EABF45}"/>
              </a:ext>
            </a:extLst>
          </p:cNvPr>
          <p:cNvCxnSpPr/>
          <p:nvPr/>
        </p:nvCxnSpPr>
        <p:spPr>
          <a:xfrm>
            <a:off x="3870251" y="3429000"/>
            <a:ext cx="27845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8C924A6-FC5C-4364-AF9A-EC244A3F218E}"/>
              </a:ext>
            </a:extLst>
          </p:cNvPr>
          <p:cNvCxnSpPr/>
          <p:nvPr/>
        </p:nvCxnSpPr>
        <p:spPr>
          <a:xfrm>
            <a:off x="5560828" y="3689498"/>
            <a:ext cx="10939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F9B2DB2-CF81-489F-9F22-A81271B230CE}"/>
              </a:ext>
            </a:extLst>
          </p:cNvPr>
          <p:cNvCxnSpPr/>
          <p:nvPr/>
        </p:nvCxnSpPr>
        <p:spPr>
          <a:xfrm>
            <a:off x="2594344" y="3955312"/>
            <a:ext cx="4060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56DE9C2-D142-43BC-901C-8D0593E291CB}"/>
              </a:ext>
            </a:extLst>
          </p:cNvPr>
          <p:cNvCxnSpPr/>
          <p:nvPr/>
        </p:nvCxnSpPr>
        <p:spPr>
          <a:xfrm>
            <a:off x="2062716" y="4253023"/>
            <a:ext cx="45920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4375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C729E-7F25-4D6F-A47E-9E799CD44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Bill of rights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1E5AF-B718-4030-B7F1-1C3DCEB2DC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0713" y="2074210"/>
            <a:ext cx="3552202" cy="2988094"/>
          </a:xfrm>
        </p:spPr>
        <p:txBody>
          <a:bodyPr>
            <a:normAutofit/>
          </a:bodyPr>
          <a:lstStyle/>
          <a:p>
            <a:r>
              <a:rPr lang="en-US" dirty="0"/>
              <a:t>Rights-things you are entitled to or deserve. </a:t>
            </a:r>
          </a:p>
          <a:p>
            <a:r>
              <a:rPr lang="en-US" dirty="0"/>
              <a:t>Responsibilities-things you are expected to do. </a:t>
            </a:r>
          </a:p>
          <a:p>
            <a:r>
              <a:rPr lang="en-US" dirty="0"/>
              <a:t>Advocate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48087B-BC6E-4D37-A0E0-EA798A97C51C}"/>
              </a:ext>
            </a:extLst>
          </p:cNvPr>
          <p:cNvSpPr txBox="1"/>
          <p:nvPr/>
        </p:nvSpPr>
        <p:spPr>
          <a:xfrm>
            <a:off x="5537198" y="2782669"/>
            <a:ext cx="1770743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Remove Physical Barriers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3432AEB-E97D-48F1-8996-5FA6EFC249AE}"/>
              </a:ext>
            </a:extLst>
          </p:cNvPr>
          <p:cNvSpPr txBox="1"/>
          <p:nvPr/>
        </p:nvSpPr>
        <p:spPr>
          <a:xfrm>
            <a:off x="5283197" y="4692972"/>
            <a:ext cx="2510971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Provide Effective Communication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D01451B-9974-4257-A893-BEC593650F83}"/>
              </a:ext>
            </a:extLst>
          </p:cNvPr>
          <p:cNvSpPr txBox="1"/>
          <p:nvPr/>
        </p:nvSpPr>
        <p:spPr>
          <a:xfrm>
            <a:off x="5232398" y="3876320"/>
            <a:ext cx="2612571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Modify Existing Policies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54F3C43-808A-44FF-B9A8-E3E1DC644216}"/>
              </a:ext>
            </a:extLst>
          </p:cNvPr>
          <p:cNvSpPr txBox="1"/>
          <p:nvPr/>
        </p:nvSpPr>
        <p:spPr>
          <a:xfrm>
            <a:off x="8316686" y="2301074"/>
            <a:ext cx="27381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Two teams-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Team Ketchup-A-J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Team Teacups-K-Z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 am going to name an area of responsibilities. 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You are going to think of as many examples of this area as you can. </a:t>
            </a: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45918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" grpId="2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00052-2C60-449A-939B-FC3CC901D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Wrap Up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A911E2-9DF0-41EB-9D71-5DB97745A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Next Training date</a:t>
            </a:r>
          </a:p>
          <a:p>
            <a:pPr lvl="1"/>
            <a:r>
              <a:rPr lang="en-US" dirty="0"/>
              <a:t>April 11, 2018 from 4:00-5:00pm(EST) (3:00-4:00pm CST, 2:00-3:00pm MST, 1:00-2:00pm PST)</a:t>
            </a:r>
          </a:p>
          <a:p>
            <a:pPr lvl="1"/>
            <a:r>
              <a:rPr lang="en-US" dirty="0"/>
              <a:t>Title II State and Local Government-Public Transportation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Homework</a:t>
            </a:r>
          </a:p>
          <a:p>
            <a:pPr lvl="2"/>
            <a:r>
              <a:rPr lang="en-US" dirty="0"/>
              <a:t>Identify a example when you had a problem with public transit? </a:t>
            </a:r>
          </a:p>
        </p:txBody>
      </p:sp>
    </p:spTree>
    <p:extLst>
      <p:ext uri="{BB962C8B-B14F-4D97-AF65-F5344CB8AC3E}">
        <p14:creationId xmlns:p14="http://schemas.microsoft.com/office/powerpoint/2010/main" val="2972641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84BF0C-B406-4959-85B5-BDD5A14BF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334" y="666206"/>
            <a:ext cx="2707937" cy="11640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r">
              <a:buNone/>
            </a:pPr>
            <a:r>
              <a:rPr lang="en-US" sz="200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Drop your answer in the chat box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03CC42D-ADA0-4209-A4BA-3C9D5E880E87}"/>
              </a:ext>
            </a:extLst>
          </p:cNvPr>
          <p:cNvSpPr txBox="1"/>
          <p:nvPr/>
        </p:nvSpPr>
        <p:spPr>
          <a:xfrm>
            <a:off x="1658983" y="2286000"/>
            <a:ext cx="87521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What is in your community that is a state and local government? </a:t>
            </a:r>
          </a:p>
        </p:txBody>
      </p:sp>
    </p:spTree>
    <p:extLst>
      <p:ext uri="{BB962C8B-B14F-4D97-AF65-F5344CB8AC3E}">
        <p14:creationId xmlns:p14="http://schemas.microsoft.com/office/powerpoint/2010/main" val="1477006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DB6A2-4354-47DB-BCEE-3BD2F35E8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 for the Webinar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569272-B8C3-4A1D-8180-DBC55DADF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b="1" dirty="0"/>
              <a:t>This is going to be interactive…so get ready to join in! </a:t>
            </a:r>
          </a:p>
          <a:p>
            <a:r>
              <a:rPr lang="en-US" altLang="en-US" b="1" dirty="0"/>
              <a:t>You will be able to join in the conversation over the phone or microphone…so speak up!</a:t>
            </a:r>
          </a:p>
          <a:p>
            <a:r>
              <a:rPr lang="en-US" altLang="en-US" b="1" dirty="0"/>
              <a:t>If you would like to ask a question prior to that please raise your hand.  You can do that by pressing the image of a person at the top with their hand raised to voice your question or write your question in the chat box. </a:t>
            </a:r>
          </a:p>
          <a:p>
            <a:r>
              <a:rPr lang="en-US" altLang="en-US" b="1" dirty="0"/>
              <a:t>To mute from home, you can press *#/unmute press *#  </a:t>
            </a:r>
          </a:p>
          <a:p>
            <a:r>
              <a:rPr lang="en-US" altLang="en-US" b="1" dirty="0"/>
              <a:t>We will have Q&amp;A times, if you think of a question before that time please put your question in the chat box and we will come to it during the Q&amp;A break.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263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4D893BA-B835-464F-8604-97916F2C4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3313" y="731520"/>
            <a:ext cx="6706470" cy="2156621"/>
          </a:xfrm>
        </p:spPr>
        <p:txBody>
          <a:bodyPr anchor="t">
            <a:normAutofit/>
          </a:bodyPr>
          <a:lstStyle/>
          <a:p>
            <a:r>
              <a:rPr lang="en-US" sz="2500" dirty="0">
                <a:solidFill>
                  <a:schemeClr val="bg1"/>
                </a:solidFill>
              </a:rPr>
              <a:t>Training Outline</a:t>
            </a:r>
            <a:br>
              <a:rPr lang="en-US" sz="2500" dirty="0">
                <a:solidFill>
                  <a:schemeClr val="bg1"/>
                </a:solidFill>
              </a:rPr>
            </a:br>
            <a:r>
              <a:rPr lang="en-US" sz="2500" dirty="0">
                <a:solidFill>
                  <a:schemeClr val="bg1"/>
                </a:solidFill>
              </a:rPr>
              <a:t>This is a seven week training covering the Americans with Disabilities Act.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BD829EA-EDE9-4D2B-AEFD-D1829D3918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07107" y="1961129"/>
            <a:ext cx="2926080" cy="4363844"/>
          </a:xfrm>
        </p:spPr>
        <p:txBody>
          <a:bodyPr>
            <a:normAutofit fontScale="85000" lnSpcReduction="20000"/>
          </a:bodyPr>
          <a:lstStyle/>
          <a:p>
            <a:r>
              <a:rPr lang="en-US" sz="1900" dirty="0"/>
              <a:t>February 14, 2018 </a:t>
            </a:r>
          </a:p>
          <a:p>
            <a:pPr lvl="1"/>
            <a:r>
              <a:rPr lang="en-US" sz="1900" dirty="0"/>
              <a:t>Overview of the ADA </a:t>
            </a:r>
          </a:p>
          <a:p>
            <a:pPr lvl="1"/>
            <a:r>
              <a:rPr lang="en-US" sz="1900" dirty="0"/>
              <a:t>Disability Disclosure (1</a:t>
            </a:r>
            <a:r>
              <a:rPr lang="en-US" sz="1900" baseline="30000" dirty="0"/>
              <a:t>st</a:t>
            </a:r>
            <a:r>
              <a:rPr lang="en-US" sz="1900" dirty="0"/>
              <a:t> Key) </a:t>
            </a:r>
          </a:p>
          <a:p>
            <a:r>
              <a:rPr lang="en-US" sz="1900" dirty="0"/>
              <a:t>February 28, 2018</a:t>
            </a:r>
          </a:p>
          <a:p>
            <a:pPr lvl="1"/>
            <a:r>
              <a:rPr lang="en-US" sz="1900" dirty="0"/>
              <a:t>Overview of Title 1</a:t>
            </a:r>
          </a:p>
          <a:p>
            <a:pPr lvl="1"/>
            <a:r>
              <a:rPr lang="en-US" sz="1900" dirty="0"/>
              <a:t>Reasonable Accommodations (2</a:t>
            </a:r>
            <a:r>
              <a:rPr lang="en-US" sz="1900" baseline="30000" dirty="0"/>
              <a:t>nd</a:t>
            </a:r>
            <a:r>
              <a:rPr lang="en-US" sz="1900" dirty="0"/>
              <a:t> Key)</a:t>
            </a:r>
          </a:p>
          <a:p>
            <a:r>
              <a:rPr lang="en-US" sz="1900" dirty="0"/>
              <a:t>March 14, 2018 </a:t>
            </a:r>
          </a:p>
          <a:p>
            <a:pPr lvl="1"/>
            <a:r>
              <a:rPr lang="en-US" sz="1900" dirty="0"/>
              <a:t>Requesting an Accommodations </a:t>
            </a:r>
          </a:p>
          <a:p>
            <a:pPr marL="457200" lvl="1" indent="0">
              <a:buNone/>
            </a:pPr>
            <a:r>
              <a:rPr lang="en-US" sz="1900" dirty="0"/>
              <a:t>(3</a:t>
            </a:r>
            <a:r>
              <a:rPr lang="en-US" sz="1900" baseline="30000" dirty="0"/>
              <a:t>rd</a:t>
            </a:r>
            <a:r>
              <a:rPr lang="en-US" sz="1900" dirty="0"/>
              <a:t> Key) </a:t>
            </a:r>
          </a:p>
          <a:p>
            <a:endParaRPr lang="en-US" sz="19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AED06A-A242-4FAE-BCF2-529B661E10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164222" y="1961129"/>
            <a:ext cx="2926080" cy="4363844"/>
          </a:xfrm>
        </p:spPr>
        <p:txBody>
          <a:bodyPr>
            <a:normAutofit fontScale="85000" lnSpcReduction="20000"/>
          </a:bodyPr>
          <a:lstStyle/>
          <a:p>
            <a:r>
              <a:rPr lang="en-US" sz="1400" dirty="0"/>
              <a:t>March 28, 2018 </a:t>
            </a:r>
          </a:p>
          <a:p>
            <a:pPr lvl="1"/>
            <a:r>
              <a:rPr lang="en-US" sz="1400" dirty="0"/>
              <a:t>Overview of Title II- State and Local Government</a:t>
            </a:r>
          </a:p>
          <a:p>
            <a:pPr lvl="1"/>
            <a:r>
              <a:rPr lang="en-US" sz="1400" dirty="0"/>
              <a:t>3 Keys</a:t>
            </a:r>
          </a:p>
          <a:p>
            <a:r>
              <a:rPr lang="en-US" sz="1400" dirty="0"/>
              <a:t>April 11, 2018 </a:t>
            </a:r>
          </a:p>
          <a:p>
            <a:pPr lvl="1"/>
            <a:r>
              <a:rPr lang="en-US" sz="1400" dirty="0"/>
              <a:t>Transportation </a:t>
            </a:r>
          </a:p>
          <a:p>
            <a:r>
              <a:rPr lang="en-US" sz="1400" dirty="0"/>
              <a:t>April 18, 2018 </a:t>
            </a:r>
          </a:p>
          <a:p>
            <a:pPr lvl="1"/>
            <a:r>
              <a:rPr lang="en-US" sz="1400" dirty="0"/>
              <a:t>Overview of Title III-Private Entity </a:t>
            </a:r>
          </a:p>
          <a:p>
            <a:pPr lvl="1"/>
            <a:r>
              <a:rPr lang="en-US" sz="1400" dirty="0"/>
              <a:t>3 Keys </a:t>
            </a:r>
          </a:p>
          <a:p>
            <a:r>
              <a:rPr lang="en-US" sz="1400" dirty="0"/>
              <a:t>May 9, 2018 </a:t>
            </a:r>
          </a:p>
          <a:p>
            <a:pPr lvl="1"/>
            <a:r>
              <a:rPr lang="en-US" sz="1400" dirty="0"/>
              <a:t>Overview of Title IV-Telecommunication </a:t>
            </a:r>
          </a:p>
          <a:p>
            <a:pPr lvl="1"/>
            <a:r>
              <a:rPr lang="en-US" sz="1400" dirty="0"/>
              <a:t>Overview of Title V-Miscellaneous Provisions</a:t>
            </a:r>
          </a:p>
          <a:p>
            <a:pPr lvl="1"/>
            <a:r>
              <a:rPr lang="en-US" sz="1400" dirty="0"/>
              <a:t>3 Keys</a:t>
            </a:r>
          </a:p>
          <a:p>
            <a:pPr lvl="1"/>
            <a:r>
              <a:rPr lang="en-US" sz="1400" dirty="0"/>
              <a:t>Review 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80346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29C51009-A09A-4689-8E6C-F8FC99E6A84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EC65442-F244-409C-BF44-C5D6472E810A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600199"/>
            <a:ext cx="0" cy="429768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4">
            <a:extLst>
              <a:ext uri="{FF2B5EF4-FFF2-40B4-BE49-F238E27FC236}">
                <a16:creationId xmlns:a16="http://schemas.microsoft.com/office/drawing/2014/main" id="{E0EA0E9C-4E5D-4FC4-B0FB-3ADDC5FD7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9961" y="1600199"/>
            <a:ext cx="3173482" cy="4297680"/>
          </a:xfrm>
        </p:spPr>
        <p:txBody>
          <a:bodyPr vert="horz" lIns="91440" tIns="45720" rIns="91440" bIns="0" rtlCol="0" anchor="ctr">
            <a:normAutofit/>
          </a:bodyPr>
          <a:lstStyle/>
          <a:p>
            <a:r>
              <a:rPr lang="en-US"/>
              <a:t>Title II State &amp; Local Government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056A93-A9CE-4C3E-87E0-F6A04F8F4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5151" y="1600199"/>
            <a:ext cx="6169703" cy="4297680"/>
          </a:xfrm>
        </p:spPr>
        <p:txBody>
          <a:bodyPr vert="horz" lIns="91440" tIns="91440" rIns="91440" bIns="91440" rtlCol="0" anchor="ctr">
            <a:normAutofit/>
          </a:bodyPr>
          <a:lstStyle/>
          <a:p>
            <a:pPr marL="0" indent="0">
              <a:buNone/>
            </a:pPr>
            <a:r>
              <a:rPr lang="en-US" dirty="0"/>
              <a:t>The ADA says you have the RIGHT to-</a:t>
            </a:r>
          </a:p>
          <a:p>
            <a:r>
              <a:rPr lang="en-US" dirty="0"/>
              <a:t>Equal Access to all programs, services &amp; activities</a:t>
            </a:r>
          </a:p>
          <a:p>
            <a:r>
              <a:rPr lang="en-US" dirty="0"/>
              <a:t>Full Participation in all programs, services &amp; activities </a:t>
            </a:r>
          </a:p>
          <a:p>
            <a:r>
              <a:rPr lang="en-US" dirty="0"/>
              <a:t>Everybody or Nobody! </a:t>
            </a:r>
          </a:p>
        </p:txBody>
      </p:sp>
    </p:spTree>
    <p:extLst>
      <p:ext uri="{BB962C8B-B14F-4D97-AF65-F5344CB8AC3E}">
        <p14:creationId xmlns:p14="http://schemas.microsoft.com/office/powerpoint/2010/main" val="2813608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78C7F-73A5-4994-97A5-2DBDB48DF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II State &amp; Local Government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FC585D-8A60-4321-8C9B-3396F304F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ADA says Title II entities have RESPONSIBILITIES to-</a:t>
            </a:r>
          </a:p>
          <a:p>
            <a:r>
              <a:rPr lang="en-US" dirty="0"/>
              <a:t>Remove Physical Barriers </a:t>
            </a:r>
          </a:p>
          <a:p>
            <a:r>
              <a:rPr lang="en-US" dirty="0"/>
              <a:t>Provide Effective Communication </a:t>
            </a:r>
          </a:p>
          <a:p>
            <a:r>
              <a:rPr lang="en-US" dirty="0"/>
              <a:t>Modify Existing Policies </a:t>
            </a:r>
          </a:p>
          <a:p>
            <a:r>
              <a:rPr lang="en-US" dirty="0"/>
              <a:t>Public Tax Dollars-Higher Standard </a:t>
            </a:r>
          </a:p>
        </p:txBody>
      </p:sp>
    </p:spTree>
    <p:extLst>
      <p:ext uri="{BB962C8B-B14F-4D97-AF65-F5344CB8AC3E}">
        <p14:creationId xmlns:p14="http://schemas.microsoft.com/office/powerpoint/2010/main" val="422876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8562B-4304-44A7-9CA2-13282C44D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4362" y="856616"/>
            <a:ext cx="9603275" cy="1049235"/>
          </a:xfrm>
        </p:spPr>
        <p:txBody>
          <a:bodyPr/>
          <a:lstStyle/>
          <a:p>
            <a:r>
              <a:rPr lang="en-US" dirty="0"/>
              <a:t>Title II State &amp; Local Government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575432-1562-46FE-BBFF-4EEEF3B724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City Auditoriums</a:t>
            </a:r>
          </a:p>
          <a:p>
            <a:r>
              <a:rPr lang="en-US" dirty="0"/>
              <a:t>Libraries </a:t>
            </a:r>
          </a:p>
          <a:p>
            <a:r>
              <a:rPr lang="en-US" dirty="0"/>
              <a:t>Parks &amp; Recreation </a:t>
            </a:r>
          </a:p>
          <a:p>
            <a:r>
              <a:rPr lang="en-US" dirty="0"/>
              <a:t>Voting Places </a:t>
            </a:r>
          </a:p>
          <a:p>
            <a:r>
              <a:rPr lang="en-US" dirty="0"/>
              <a:t>Public Schools </a:t>
            </a:r>
          </a:p>
          <a:p>
            <a:r>
              <a:rPr lang="en-US" dirty="0"/>
              <a:t>Visitors Centers </a:t>
            </a:r>
          </a:p>
          <a:p>
            <a:r>
              <a:rPr lang="en-US" dirty="0"/>
              <a:t>Public Access TV </a:t>
            </a:r>
          </a:p>
        </p:txBody>
      </p:sp>
    </p:spTree>
    <p:extLst>
      <p:ext uri="{BB962C8B-B14F-4D97-AF65-F5344CB8AC3E}">
        <p14:creationId xmlns:p14="http://schemas.microsoft.com/office/powerpoint/2010/main" val="3307945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37F8E-0244-4DE4-9127-978E98D2B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II State &amp; Local Government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8D3E1-07E6-4E0F-AC45-C472B77459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City Council </a:t>
            </a:r>
          </a:p>
          <a:p>
            <a:r>
              <a:rPr lang="en-US" dirty="0"/>
              <a:t>County Commission </a:t>
            </a:r>
          </a:p>
          <a:p>
            <a:r>
              <a:rPr lang="en-US" dirty="0"/>
              <a:t>Police Services </a:t>
            </a:r>
          </a:p>
          <a:p>
            <a:r>
              <a:rPr lang="en-US" dirty="0"/>
              <a:t>Fire Department </a:t>
            </a:r>
          </a:p>
          <a:p>
            <a:r>
              <a:rPr lang="en-US" dirty="0"/>
              <a:t>Emergency Services</a:t>
            </a:r>
          </a:p>
          <a:p>
            <a:r>
              <a:rPr lang="en-US" dirty="0"/>
              <a:t>Community Theaters</a:t>
            </a:r>
          </a:p>
          <a:p>
            <a:r>
              <a:rPr lang="en-US" dirty="0"/>
              <a:t>Sidewalks &amp; Streets </a:t>
            </a:r>
          </a:p>
          <a:p>
            <a:r>
              <a:rPr lang="en-US" dirty="0"/>
              <a:t>Public Transit</a:t>
            </a:r>
          </a:p>
        </p:txBody>
      </p:sp>
    </p:spTree>
    <p:extLst>
      <p:ext uri="{BB962C8B-B14F-4D97-AF65-F5344CB8AC3E}">
        <p14:creationId xmlns:p14="http://schemas.microsoft.com/office/powerpoint/2010/main" val="3827381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021A4066-B261-49FE-952E-A0FE3EE75CD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1958111-BC13-4D45-AB27-0C2C83F9BA6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D42F4933-2ECF-4EE5-BCE4-F19E3CA609F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6FAC23C-014D-4AC5-AD1B-36F7D0E7EF32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81B4579-E2EA-4BD7-94FF-0A0BEE135C6B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353088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2188758-E18A-4CE5-9D03-F4BF5D887C3F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0131" y="482171"/>
            <a:ext cx="6091791" cy="5149101"/>
            <a:chOff x="5446003" y="583365"/>
            <a:chExt cx="6091790" cy="5181928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821513DD-C15F-4381-AEA6-ED9E5E218CA6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46003" y="583365"/>
              <a:ext cx="6091790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CED2DE01-7F43-4858-85FC-27022DA7812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64828" y="915807"/>
              <a:ext cx="5461779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" name="Picture 5" descr="Meme of a man with a tie in an office getting ready to say something.  The statement on the image states &quot;If you ask me questions that'd be great&quot; ">
            <a:extLst>
              <a:ext uri="{FF2B5EF4-FFF2-40B4-BE49-F238E27FC236}">
                <a16:creationId xmlns:a16="http://schemas.microsoft.com/office/drawing/2014/main" id="{960F7917-C597-4884-81D7-F3037DE104A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36" r="2638" b="1"/>
          <a:stretch/>
        </p:blipFill>
        <p:spPr>
          <a:xfrm>
            <a:off x="6093926" y="1116345"/>
            <a:ext cx="4821551" cy="386617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2B25FA-2CDC-4913-96C8-25BAA33F41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1" y="2015732"/>
            <a:ext cx="3526523" cy="3450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9600" dirty="0"/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53930580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2226</TotalTime>
  <Words>537</Words>
  <Application>Microsoft Office PowerPoint</Application>
  <PresentationFormat>Widescreen</PresentationFormat>
  <Paragraphs>103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Gill Sans MT</vt:lpstr>
      <vt:lpstr>Gallery</vt:lpstr>
      <vt:lpstr>Americans with Disabilities Act (ADA)  Youth Training </vt:lpstr>
      <vt:lpstr>PowerPoint Presentation</vt:lpstr>
      <vt:lpstr>Prep for the Webinar</vt:lpstr>
      <vt:lpstr>Training Outline This is a seven week training covering the Americans with Disabilities Act. </vt:lpstr>
      <vt:lpstr>Title II State &amp; Local Government</vt:lpstr>
      <vt:lpstr>Title II State &amp; Local Government </vt:lpstr>
      <vt:lpstr>Title II State &amp; Local Government  </vt:lpstr>
      <vt:lpstr>Title II State &amp; Local Government </vt:lpstr>
      <vt:lpstr>PowerPoint Presentation</vt:lpstr>
      <vt:lpstr> Bill of rights </vt:lpstr>
      <vt:lpstr> Bill of rights </vt:lpstr>
      <vt:lpstr>Wrap Up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Americans with Disabilities Act (ADA)  Youth Training</dc:title>
  <dc:creator>owner</dc:creator>
  <cp:lastModifiedBy>Sierra Royster</cp:lastModifiedBy>
  <cp:revision>34</cp:revision>
  <dcterms:created xsi:type="dcterms:W3CDTF">2018-02-08T20:03:33Z</dcterms:created>
  <dcterms:modified xsi:type="dcterms:W3CDTF">2018-03-28T02:10:10Z</dcterms:modified>
</cp:coreProperties>
</file>