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73" r:id="rId7"/>
    <p:sldId id="274" r:id="rId8"/>
    <p:sldId id="262" r:id="rId9"/>
    <p:sldId id="265" r:id="rId10"/>
    <p:sldId id="263" r:id="rId11"/>
    <p:sldId id="271" r:id="rId12"/>
    <p:sldId id="266" r:id="rId13"/>
    <p:sldId id="277" r:id="rId14"/>
    <p:sldId id="267" r:id="rId15"/>
    <p:sldId id="272" r:id="rId16"/>
    <p:sldId id="276" r:id="rId17"/>
    <p:sldId id="275" r:id="rId18"/>
    <p:sldId id="268" r:id="rId19"/>
    <p:sldId id="264" r:id="rId20"/>
    <p:sldId id="26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0" autoAdjust="0"/>
    <p:restoredTop sz="94584" autoAdjust="0"/>
  </p:normalViewPr>
  <p:slideViewPr>
    <p:cSldViewPr snapToGrid="0">
      <p:cViewPr varScale="1">
        <p:scale>
          <a:sx n="64" d="100"/>
          <a:sy n="64" d="100"/>
        </p:scale>
        <p:origin x="78" y="726"/>
      </p:cViewPr>
      <p:guideLst>
        <p:guide orient="horz" pos="2160"/>
        <p:guide pos="3840"/>
      </p:guideLst>
    </p:cSldViewPr>
  </p:slideViewPr>
  <p:notesTextViewPr>
    <p:cViewPr>
      <p:scale>
        <a:sx n="1" d="1"/>
        <a:sy n="1" d="1"/>
      </p:scale>
      <p:origin x="0" y="0"/>
    </p:cViewPr>
  </p:notesTextViewPr>
  <p:sorterViewPr>
    <p:cViewPr>
      <p:scale>
        <a:sx n="100" d="100"/>
        <a:sy n="100" d="100"/>
      </p:scale>
      <p:origin x="0" y="27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230080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76497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43946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2312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5C9A4-74B2-46F6-956F-2FCBFA7D8C7F}"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3762834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45C9A4-74B2-46F6-956F-2FCBFA7D8C7F}" type="datetimeFigureOut">
              <a:rPr lang="en-US" smtClean="0"/>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960863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45C9A4-74B2-46F6-956F-2FCBFA7D8C7F}" type="datetimeFigureOut">
              <a:rPr lang="en-US" smtClean="0"/>
              <a:t>4/16/2019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73624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45C9A4-74B2-46F6-956F-2FCBFA7D8C7F}" type="datetimeFigureOut">
              <a:rPr lang="en-US" smtClean="0"/>
              <a:t>4/16/2019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122403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5C9A4-74B2-46F6-956F-2FCBFA7D8C7F}" type="datetimeFigureOut">
              <a:rPr lang="en-US" smtClean="0"/>
              <a:t>4/16/2019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1338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5C9A4-74B2-46F6-956F-2FCBFA7D8C7F}" type="datetimeFigureOut">
              <a:rPr lang="en-US" smtClean="0"/>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313515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5C9A4-74B2-46F6-956F-2FCBFA7D8C7F}" type="datetimeFigureOut">
              <a:rPr lang="en-US" smtClean="0"/>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88435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5C9A4-74B2-46F6-956F-2FCBFA7D8C7F}" type="datetimeFigureOut">
              <a:rPr lang="en-US" smtClean="0"/>
              <a:t>4/16/2019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DCABF-7904-4EF5-B6A7-C1718A77175F}" type="slidenum">
              <a:rPr lang="en-US" smtClean="0"/>
              <a:t>‹#›</a:t>
            </a:fld>
            <a:endParaRPr lang="en-US"/>
          </a:p>
        </p:txBody>
      </p:sp>
    </p:spTree>
    <p:extLst>
      <p:ext uri="{BB962C8B-B14F-4D97-AF65-F5344CB8AC3E}">
        <p14:creationId xmlns:p14="http://schemas.microsoft.com/office/powerpoint/2010/main" val="387584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reamtext.net/player?event=APRI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mary.olson@mso.um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lru.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april-rural.org/index.php/il-conversations" TargetMode="External"/><Relationship Id="rId2" Type="http://schemas.openxmlformats.org/officeDocument/2006/relationships/hyperlink" Target="https://urldefense.proofpoint.com/v2/url?u=https-3A__usu.co1.qualtrics.com_jfe_form_SV-5F0INkJ00Q5ASk1hz&amp;d=DwMGaQ&amp;c=cBOA5YEoZuz9KdLvh38YxdrPtfJt83ckXekfBgq5xB0&amp;r=GBhLbCeMmAJicF1YPjlqNpkvweDqByYKJcT9-ew04rnOsRRoqbKSvqv1CtQb-nLt&amp;m=LOclMReNUYi_D8jz-DR0HuLdR-r6uU-OVwurjRAZVPQ&amp;s=tJoYGUes9dJa2GsKfRPIszXpTfWJBdT9-0y2gjOJbA4&amp;e=" TargetMode="External"/><Relationship Id="rId1" Type="http://schemas.openxmlformats.org/officeDocument/2006/relationships/slideLayout" Target="../slideLayouts/slideLayout2.xml"/><Relationship Id="rId5" Type="http://schemas.openxmlformats.org/officeDocument/2006/relationships/hyperlink" Target="mailto:scottb@independencecil.org" TargetMode="External"/><Relationship Id="rId4" Type="http://schemas.openxmlformats.org/officeDocument/2006/relationships/hyperlink" Target="mailto:Brooke.Curtis@memorialhermann.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40782"/>
            <a:ext cx="10515600" cy="737002"/>
          </a:xfrm>
        </p:spPr>
        <p:txBody>
          <a:bodyPr/>
          <a:lstStyle/>
          <a:p>
            <a:r>
              <a:rPr lang="en-US" b="1" dirty="0" smtClean="0"/>
              <a:t>IL-NET Presents an IL Conversation</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49199" y="-84952"/>
            <a:ext cx="2580501" cy="1603165"/>
          </a:xfrm>
        </p:spPr>
      </p:pic>
      <p:sp>
        <p:nvSpPr>
          <p:cNvPr id="5" name="Rectangle 4"/>
          <p:cNvSpPr/>
          <p:nvPr/>
        </p:nvSpPr>
        <p:spPr>
          <a:xfrm>
            <a:off x="274864" y="959427"/>
            <a:ext cx="10564586" cy="6247864"/>
          </a:xfrm>
          <a:prstGeom prst="rect">
            <a:avLst/>
          </a:prstGeom>
        </p:spPr>
        <p:txBody>
          <a:bodyPr wrap="square">
            <a:spAutoFit/>
          </a:bodyPr>
          <a:lstStyle/>
          <a:p>
            <a:r>
              <a:rPr lang="en-US" sz="2500" b="1" dirty="0"/>
              <a:t>Join today’s conversation:</a:t>
            </a:r>
          </a:p>
          <a:p>
            <a:pPr marL="342900" indent="-342900">
              <a:buFont typeface="Arial" panose="020B0604020202020204" pitchFamily="34" charset="0"/>
              <a:buChar char="•"/>
            </a:pPr>
            <a:r>
              <a:rPr lang="en-US" sz="2500" dirty="0" smtClean="0"/>
              <a:t>If you move your cursor (or your mouse) then the following items will pop up at the bottom or top of your screen</a:t>
            </a:r>
          </a:p>
          <a:p>
            <a:pPr marL="342900" indent="-342900">
              <a:buFont typeface="Arial" panose="020B0604020202020204" pitchFamily="34" charset="0"/>
              <a:buChar char="•"/>
            </a:pPr>
            <a:r>
              <a:rPr lang="en-US" sz="2500" dirty="0" smtClean="0"/>
              <a:t>Left hand bottom corner of your screen has a microphone to mute your audio</a:t>
            </a:r>
          </a:p>
          <a:p>
            <a:pPr marL="342900" indent="-342900">
              <a:buFont typeface="Arial" panose="020B0604020202020204" pitchFamily="34" charset="0"/>
              <a:buChar char="•"/>
            </a:pPr>
            <a:r>
              <a:rPr lang="en-US" sz="2500" dirty="0" smtClean="0"/>
              <a:t>By pressing the chat bubble you can type a question in for us from your computer</a:t>
            </a:r>
          </a:p>
          <a:p>
            <a:pPr marL="342900" indent="-342900">
              <a:buFont typeface="Arial" panose="020B0604020202020204" pitchFamily="34" charset="0"/>
              <a:buChar char="•"/>
            </a:pPr>
            <a:r>
              <a:rPr lang="en-US" sz="2500" dirty="0" smtClean="0"/>
              <a:t>You </a:t>
            </a:r>
            <a:r>
              <a:rPr lang="en-US" sz="2500" dirty="0"/>
              <a:t>can </a:t>
            </a:r>
            <a:r>
              <a:rPr lang="en-US" sz="2500" dirty="0" smtClean="0"/>
              <a:t>raise your hand to let us know you have a question or comment by clicking “Raise your Hand” with the hand icon on your screen</a:t>
            </a:r>
          </a:p>
          <a:p>
            <a:pPr marL="342900" indent="-342900">
              <a:buFont typeface="Arial" panose="020B0604020202020204" pitchFamily="34" charset="0"/>
              <a:buChar char="•"/>
            </a:pPr>
            <a:r>
              <a:rPr lang="en-US" sz="2500" dirty="0" smtClean="0"/>
              <a:t>You can ask a question by typing in the Q and A box with a little file </a:t>
            </a:r>
            <a:r>
              <a:rPr lang="en-US" sz="2500" dirty="0" smtClean="0"/>
              <a:t>folder</a:t>
            </a:r>
          </a:p>
          <a:p>
            <a:pPr marL="342900" indent="-342900">
              <a:buFont typeface="Arial" panose="020B0604020202020204" pitchFamily="34" charset="0"/>
              <a:buChar char="•"/>
            </a:pPr>
            <a:r>
              <a:rPr lang="en-US" sz="2500" dirty="0" smtClean="0"/>
              <a:t>If you are on the phone you can unmute and mute from home with *6</a:t>
            </a:r>
            <a:endParaRPr lang="en-US" sz="2500" dirty="0"/>
          </a:p>
          <a:p>
            <a:pPr marL="342900" indent="-342900">
              <a:buFont typeface="Arial" panose="020B0604020202020204" pitchFamily="34" charset="0"/>
              <a:buChar char="•"/>
            </a:pPr>
            <a:r>
              <a:rPr lang="en-US" sz="2500" dirty="0"/>
              <a:t>Captions will be provided in the webinar </a:t>
            </a:r>
            <a:r>
              <a:rPr lang="en-US" sz="2500" dirty="0" smtClean="0"/>
              <a:t>platform. You must click the caption option on your toolbar to view it. </a:t>
            </a:r>
            <a:r>
              <a:rPr lang="en-US" sz="2500" dirty="0"/>
              <a:t>If you would prefer you can visit: </a:t>
            </a:r>
            <a:r>
              <a:rPr lang="en-US" sz="2500" u="sng" dirty="0">
                <a:hlinkClick r:id="rId3"/>
              </a:rPr>
              <a:t>https://www.streamtext.net/player?event=APRIL</a:t>
            </a:r>
            <a:r>
              <a:rPr lang="en-US" sz="2500" dirty="0"/>
              <a:t>  for full screen captions.</a:t>
            </a:r>
          </a:p>
          <a:p>
            <a:pPr marL="342900" indent="-342900">
              <a:buFont typeface="Arial" panose="020B0604020202020204" pitchFamily="34" charset="0"/>
              <a:buChar char="•"/>
            </a:pPr>
            <a:r>
              <a:rPr lang="en-US" sz="2500" dirty="0"/>
              <a:t>If you are having any trouble participating please email </a:t>
            </a:r>
            <a:r>
              <a:rPr lang="en-US" sz="2500" dirty="0">
                <a:hlinkClick r:id="rId4"/>
              </a:rPr>
              <a:t>mary.olson@mso.umt.edu</a:t>
            </a:r>
            <a:r>
              <a:rPr lang="en-US" sz="2500" dirty="0"/>
              <a:t> for immediate assistance</a:t>
            </a:r>
          </a:p>
          <a:p>
            <a:endParaRPr lang="en-US" sz="2500" dirty="0"/>
          </a:p>
        </p:txBody>
      </p:sp>
    </p:spTree>
    <p:extLst>
      <p:ext uri="{BB962C8B-B14F-4D97-AF65-F5344CB8AC3E}">
        <p14:creationId xmlns:p14="http://schemas.microsoft.com/office/powerpoint/2010/main" val="789662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Recruiting to </a:t>
            </a:r>
            <a:r>
              <a:rPr lang="en-US" b="1" dirty="0" smtClean="0"/>
              <a:t>Hiring, cont’d</a:t>
            </a:r>
            <a:endParaRPr lang="en-US" b="1" dirty="0"/>
          </a:p>
        </p:txBody>
      </p:sp>
      <p:sp>
        <p:nvSpPr>
          <p:cNvPr id="3" name="Content Placeholder 2"/>
          <p:cNvSpPr>
            <a:spLocks noGrp="1"/>
          </p:cNvSpPr>
          <p:nvPr>
            <p:ph idx="1"/>
          </p:nvPr>
        </p:nvSpPr>
        <p:spPr/>
        <p:txBody>
          <a:bodyPr>
            <a:normAutofit/>
          </a:bodyPr>
          <a:lstStyle/>
          <a:p>
            <a:r>
              <a:rPr lang="en-US" sz="3200" dirty="0" smtClean="0"/>
              <a:t>Interview question example set 1</a:t>
            </a:r>
          </a:p>
          <a:p>
            <a:pPr lvl="1"/>
            <a:r>
              <a:rPr lang="en-US" dirty="0"/>
              <a:t>What do you think is the </a:t>
            </a:r>
            <a:r>
              <a:rPr lang="en-US" dirty="0" smtClean="0"/>
              <a:t>most important aspect of management and why?</a:t>
            </a:r>
          </a:p>
          <a:p>
            <a:pPr lvl="1"/>
            <a:r>
              <a:rPr lang="en-US" dirty="0" smtClean="0"/>
              <a:t>Do you like working with people?</a:t>
            </a:r>
          </a:p>
          <a:p>
            <a:pPr marL="457200" lvl="1" indent="0">
              <a:buNone/>
            </a:pPr>
            <a:endParaRPr lang="en-US" dirty="0" smtClean="0"/>
          </a:p>
          <a:p>
            <a:r>
              <a:rPr lang="en-US" sz="3200" dirty="0" smtClean="0"/>
              <a:t>Interview question example set 2</a:t>
            </a:r>
          </a:p>
          <a:p>
            <a:pPr lvl="1"/>
            <a:r>
              <a:rPr lang="en-US" dirty="0" smtClean="0"/>
              <a:t>Tell me about a time when you handled a difficult situation.</a:t>
            </a:r>
          </a:p>
          <a:p>
            <a:pPr lvl="1"/>
            <a:r>
              <a:rPr lang="en-US" dirty="0" smtClean="0"/>
              <a:t>Describe a time when you worked as a team to accomplish a goal.</a:t>
            </a:r>
          </a:p>
          <a:p>
            <a:pPr lvl="1"/>
            <a:endParaRPr lang="en-US" dirty="0"/>
          </a:p>
          <a:p>
            <a:pPr marL="457200" lvl="1" indent="0">
              <a:buNone/>
            </a:pPr>
            <a:endParaRPr lang="en-US" dirty="0" smtClean="0"/>
          </a:p>
          <a:p>
            <a:pPr lvl="1"/>
            <a:endParaRPr lang="en-US" dirty="0"/>
          </a:p>
        </p:txBody>
      </p:sp>
    </p:spTree>
    <p:extLst>
      <p:ext uri="{BB962C8B-B14F-4D97-AF65-F5344CB8AC3E}">
        <p14:creationId xmlns:p14="http://schemas.microsoft.com/office/powerpoint/2010/main" val="1444070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Best Practices in Hiring </a:t>
            </a:r>
            <a:endParaRPr lang="en-US" b="1" dirty="0"/>
          </a:p>
        </p:txBody>
      </p:sp>
      <p:sp>
        <p:nvSpPr>
          <p:cNvPr id="3" name="Content Placeholder 2"/>
          <p:cNvSpPr>
            <a:spLocks noGrp="1"/>
          </p:cNvSpPr>
          <p:nvPr>
            <p:ph idx="1"/>
          </p:nvPr>
        </p:nvSpPr>
        <p:spPr/>
        <p:txBody>
          <a:bodyPr/>
          <a:lstStyle/>
          <a:p>
            <a:r>
              <a:rPr lang="en-US" dirty="0" smtClean="0"/>
              <a:t>Be careful to take your time and do your due diligence. </a:t>
            </a:r>
          </a:p>
          <a:p>
            <a:r>
              <a:rPr lang="en-US" dirty="0" smtClean="0"/>
              <a:t>It is better to leave a spot open than it is to hire the wrong person.</a:t>
            </a:r>
          </a:p>
          <a:p>
            <a:r>
              <a:rPr lang="en-US" dirty="0" smtClean="0"/>
              <a:t>Don’t allow your desire to fill a seat override your best judgement.</a:t>
            </a:r>
          </a:p>
          <a:p>
            <a:r>
              <a:rPr lang="en-US" dirty="0" smtClean="0"/>
              <a:t>The wrong employee is often more damaging than no employee. </a:t>
            </a:r>
          </a:p>
          <a:p>
            <a:pPr marL="0" indent="0">
              <a:buNone/>
            </a:pPr>
            <a:endParaRPr lang="en-US" dirty="0"/>
          </a:p>
        </p:txBody>
      </p:sp>
    </p:spTree>
    <p:extLst>
      <p:ext uri="{BB962C8B-B14F-4D97-AF65-F5344CB8AC3E}">
        <p14:creationId xmlns:p14="http://schemas.microsoft.com/office/powerpoint/2010/main" val="201146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 training, and training</a:t>
            </a:r>
            <a:endParaRPr lang="en-US" b="1" dirty="0"/>
          </a:p>
        </p:txBody>
      </p:sp>
      <p:sp>
        <p:nvSpPr>
          <p:cNvPr id="3" name="Content Placeholder 2"/>
          <p:cNvSpPr>
            <a:spLocks noGrp="1"/>
          </p:cNvSpPr>
          <p:nvPr>
            <p:ph idx="1"/>
          </p:nvPr>
        </p:nvSpPr>
        <p:spPr/>
        <p:txBody>
          <a:bodyPr>
            <a:normAutofit lnSpcReduction="10000"/>
          </a:bodyPr>
          <a:lstStyle/>
          <a:p>
            <a:r>
              <a:rPr lang="en-US" dirty="0" smtClean="0">
                <a:hlinkClick r:id="rId2"/>
              </a:rPr>
              <a:t>www.ILRU.org</a:t>
            </a:r>
            <a:endParaRPr lang="en-US" dirty="0" smtClean="0"/>
          </a:p>
          <a:p>
            <a:pPr lvl="1"/>
            <a:r>
              <a:rPr lang="en-US" dirty="0" smtClean="0"/>
              <a:t>Self-paced courses</a:t>
            </a:r>
          </a:p>
          <a:p>
            <a:pPr lvl="1"/>
            <a:r>
              <a:rPr lang="en-US" dirty="0" smtClean="0"/>
              <a:t>Online courses</a:t>
            </a:r>
          </a:p>
          <a:p>
            <a:pPr lvl="1"/>
            <a:r>
              <a:rPr lang="en-US" dirty="0" smtClean="0"/>
              <a:t>On-location trainings</a:t>
            </a:r>
          </a:p>
          <a:p>
            <a:pPr lvl="1"/>
            <a:r>
              <a:rPr lang="en-US" dirty="0" smtClean="0"/>
              <a:t>Webinars </a:t>
            </a:r>
          </a:p>
          <a:p>
            <a:r>
              <a:rPr lang="en-US" dirty="0" smtClean="0"/>
              <a:t>Some ideas</a:t>
            </a:r>
          </a:p>
          <a:p>
            <a:pPr lvl="1"/>
            <a:r>
              <a:rPr lang="en-US" dirty="0" smtClean="0"/>
              <a:t>Mentorship</a:t>
            </a:r>
          </a:p>
          <a:p>
            <a:pPr lvl="1"/>
            <a:r>
              <a:rPr lang="en-US" dirty="0" smtClean="0"/>
              <a:t>Site visits to other CILs</a:t>
            </a:r>
          </a:p>
          <a:p>
            <a:pPr lvl="1"/>
            <a:r>
              <a:rPr lang="en-US" dirty="0" smtClean="0"/>
              <a:t>Creating a training plan</a:t>
            </a:r>
          </a:p>
          <a:p>
            <a:pPr lvl="1"/>
            <a:r>
              <a:rPr lang="en-US" dirty="0" smtClean="0"/>
              <a:t>Monthly all-staff meetings</a:t>
            </a:r>
          </a:p>
          <a:p>
            <a:pPr lvl="1"/>
            <a:r>
              <a:rPr lang="en-US" dirty="0" smtClean="0"/>
              <a:t>Staff competitions (ex: drawings for gift cards)</a:t>
            </a:r>
            <a:endParaRPr lang="en-US" dirty="0"/>
          </a:p>
        </p:txBody>
      </p:sp>
    </p:spTree>
    <p:extLst>
      <p:ext uri="{BB962C8B-B14F-4D97-AF65-F5344CB8AC3E}">
        <p14:creationId xmlns:p14="http://schemas.microsoft.com/office/powerpoint/2010/main" val="795601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Establish a Disability Rights Friendly  Culture </a:t>
            </a:r>
            <a:endParaRPr lang="en-US" b="1" dirty="0"/>
          </a:p>
        </p:txBody>
      </p:sp>
      <p:sp>
        <p:nvSpPr>
          <p:cNvPr id="3" name="Content Placeholder 2"/>
          <p:cNvSpPr>
            <a:spLocks noGrp="1"/>
          </p:cNvSpPr>
          <p:nvPr>
            <p:ph sz="half" idx="1"/>
          </p:nvPr>
        </p:nvSpPr>
        <p:spPr/>
        <p:txBody>
          <a:bodyPr/>
          <a:lstStyle/>
          <a:p>
            <a:r>
              <a:rPr lang="en-US" dirty="0" smtClean="0"/>
              <a:t>Constantly review Disability History and work to define disability culture. </a:t>
            </a:r>
          </a:p>
          <a:p>
            <a:r>
              <a:rPr lang="en-US" dirty="0"/>
              <a:t>Encourage public displays of disability pride. </a:t>
            </a:r>
          </a:p>
          <a:p>
            <a:r>
              <a:rPr lang="en-US" dirty="0" smtClean="0"/>
              <a:t>Radically accommodate disabilities</a:t>
            </a:r>
          </a:p>
          <a:p>
            <a:r>
              <a:rPr lang="en-US" dirty="0" smtClean="0"/>
              <a:t>Set high expectations. </a:t>
            </a:r>
          </a:p>
          <a:p>
            <a:endParaRPr lang="en-US" dirty="0" smtClean="0"/>
          </a:p>
        </p:txBody>
      </p:sp>
      <p:pic>
        <p:nvPicPr>
          <p:cNvPr id="3074" name="Picture 2" descr="Image with various words like pride, inclusion, disability, culture, community, identit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759907" y="1962952"/>
            <a:ext cx="5243373" cy="3829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7744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Organizational Culture</a:t>
            </a:r>
            <a:endParaRPr lang="en-US" b="1" dirty="0"/>
          </a:p>
        </p:txBody>
      </p:sp>
      <p:pic>
        <p:nvPicPr>
          <p:cNvPr id="4" name="Content Placeholder 3" descr="Says &quot; If you could certify we have a culture of compliance that would be great.&quot;" title="Organizational culture mem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886" y="1757348"/>
            <a:ext cx="6776581" cy="4408861"/>
          </a:xfrm>
        </p:spPr>
      </p:pic>
    </p:spTree>
    <p:extLst>
      <p:ext uri="{BB962C8B-B14F-4D97-AF65-F5344CB8AC3E}">
        <p14:creationId xmlns:p14="http://schemas.microsoft.com/office/powerpoint/2010/main" val="3391243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Do People Stay? </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a:t>Leadership and planning,</a:t>
            </a:r>
          </a:p>
          <a:p>
            <a:pPr marL="514350" indent="-514350">
              <a:buFont typeface="+mj-lt"/>
              <a:buAutoNum type="arabicPeriod"/>
            </a:pPr>
            <a:r>
              <a:rPr lang="en-US" dirty="0"/>
              <a:t>Corporate culture and communications,</a:t>
            </a:r>
          </a:p>
          <a:p>
            <a:pPr marL="514350" indent="-514350">
              <a:buFont typeface="+mj-lt"/>
              <a:buAutoNum type="arabicPeriod"/>
            </a:pPr>
            <a:r>
              <a:rPr lang="en-US" dirty="0"/>
              <a:t>Pay and benefits,</a:t>
            </a:r>
          </a:p>
          <a:p>
            <a:pPr marL="514350" indent="-514350">
              <a:buFont typeface="+mj-lt"/>
              <a:buAutoNum type="arabicPeriod"/>
            </a:pPr>
            <a:r>
              <a:rPr lang="en-US" dirty="0"/>
              <a:t>Training, development, and resources,</a:t>
            </a:r>
          </a:p>
          <a:p>
            <a:pPr marL="514350" indent="-514350">
              <a:buFont typeface="+mj-lt"/>
              <a:buAutoNum type="arabicPeriod"/>
            </a:pPr>
            <a:r>
              <a:rPr lang="en-US" dirty="0"/>
              <a:t>Engagement,</a:t>
            </a:r>
          </a:p>
          <a:p>
            <a:pPr marL="514350" indent="-514350">
              <a:buFont typeface="+mj-lt"/>
              <a:buAutoNum type="arabicPeriod"/>
            </a:pPr>
            <a:r>
              <a:rPr lang="en-US" dirty="0"/>
              <a:t>Role satisfaction, and</a:t>
            </a:r>
          </a:p>
          <a:p>
            <a:pPr marL="514350" indent="-514350">
              <a:buFont typeface="+mj-lt"/>
              <a:buAutoNum type="arabicPeriod"/>
            </a:pPr>
            <a:r>
              <a:rPr lang="en-US" dirty="0"/>
              <a:t>Work environment</a:t>
            </a:r>
            <a:r>
              <a:rPr lang="en-US" dirty="0" smtClean="0"/>
              <a:t>.</a:t>
            </a:r>
            <a:endParaRPr lang="en-US" dirty="0"/>
          </a:p>
          <a:p>
            <a:pPr marL="1371600" lvl="3" indent="0">
              <a:buNone/>
            </a:pPr>
            <a:r>
              <a:rPr lang="en-US" dirty="0"/>
              <a:t>     </a:t>
            </a:r>
            <a:r>
              <a:rPr lang="en-US" dirty="0" smtClean="0"/>
              <a:t>Source</a:t>
            </a:r>
            <a:r>
              <a:rPr lang="en-US" dirty="0"/>
              <a:t>: https://www.thebalancesmb.com/why-people-want-to-work-for-nonprofits-2502377</a:t>
            </a:r>
          </a:p>
        </p:txBody>
      </p:sp>
    </p:spTree>
    <p:extLst>
      <p:ext uri="{BB962C8B-B14F-4D97-AF65-F5344CB8AC3E}">
        <p14:creationId xmlns:p14="http://schemas.microsoft.com/office/powerpoint/2010/main" val="2703331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ould I rather be feared or loved? Easy. Both. I want people to be afraid of how much they love me." title="Me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3577" y="625509"/>
            <a:ext cx="7466516" cy="5749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4174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ersonal responsibility at the bottom, trust as the next layer, and communication at the top." title="Communication Triang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8592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Clarified Expectations</a:t>
            </a:r>
            <a:endParaRPr lang="en-US" b="1" dirty="0"/>
          </a:p>
        </p:txBody>
      </p:sp>
      <p:sp>
        <p:nvSpPr>
          <p:cNvPr id="3" name="Content Placeholder 2"/>
          <p:cNvSpPr>
            <a:spLocks noGrp="1"/>
          </p:cNvSpPr>
          <p:nvPr>
            <p:ph idx="1"/>
          </p:nvPr>
        </p:nvSpPr>
        <p:spPr>
          <a:xfrm>
            <a:off x="838200" y="1825625"/>
            <a:ext cx="10515600" cy="460375"/>
          </a:xfrm>
        </p:spPr>
        <p:txBody>
          <a:bodyPr>
            <a:normAutofit lnSpcReduction="10000"/>
          </a:bodyPr>
          <a:lstStyle/>
          <a:p>
            <a:r>
              <a:rPr lang="en-US" dirty="0" smtClean="0"/>
              <a:t>Don’t let it be like a game of telephone!</a:t>
            </a:r>
          </a:p>
          <a:p>
            <a:pPr marL="0" indent="0">
              <a:buNone/>
            </a:pPr>
            <a:endParaRPr lang="en-US" dirty="0"/>
          </a:p>
        </p:txBody>
      </p:sp>
      <p:pic>
        <p:nvPicPr>
          <p:cNvPr id="1028" name="Picture 4" descr="Image result for game of telephone where the first child says peas but the last child hears it as fle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5918" y="2522537"/>
            <a:ext cx="6677025" cy="38195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311173" y="6424710"/>
            <a:ext cx="7126514" cy="307777"/>
          </a:xfrm>
          <a:prstGeom prst="rect">
            <a:avLst/>
          </a:prstGeom>
        </p:spPr>
        <p:txBody>
          <a:bodyPr wrap="square">
            <a:spAutoFit/>
          </a:bodyPr>
          <a:lstStyle/>
          <a:p>
            <a:r>
              <a:rPr lang="en-US" sz="1400" dirty="0" smtClean="0"/>
              <a:t>Image retrieved from https</a:t>
            </a:r>
            <a:r>
              <a:rPr lang="en-US" sz="1400" dirty="0"/>
              <a:t>://theosophical.files.wordpress.com/2014/12/telephone-game.jpg</a:t>
            </a:r>
          </a:p>
        </p:txBody>
      </p:sp>
    </p:spTree>
    <p:extLst>
      <p:ext uri="{BB962C8B-B14F-4D97-AF65-F5344CB8AC3E}">
        <p14:creationId xmlns:p14="http://schemas.microsoft.com/office/powerpoint/2010/main" val="439903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From Conversation to Implementation</a:t>
            </a:r>
            <a:endParaRPr lang="en-US" b="1" dirty="0"/>
          </a:p>
        </p:txBody>
      </p:sp>
      <p:sp>
        <p:nvSpPr>
          <p:cNvPr id="3" name="Content Placeholder 2"/>
          <p:cNvSpPr>
            <a:spLocks noGrp="1"/>
          </p:cNvSpPr>
          <p:nvPr>
            <p:ph idx="1"/>
          </p:nvPr>
        </p:nvSpPr>
        <p:spPr>
          <a:xfrm>
            <a:off x="838200" y="2282825"/>
            <a:ext cx="10515600" cy="4351338"/>
          </a:xfrm>
        </p:spPr>
        <p:txBody>
          <a:bodyPr/>
          <a:lstStyle/>
          <a:p>
            <a:r>
              <a:rPr lang="en-US" dirty="0"/>
              <a:t>If someone isn’t </a:t>
            </a:r>
            <a:r>
              <a:rPr lang="en-US" dirty="0" smtClean="0"/>
              <a:t>right, </a:t>
            </a:r>
            <a:r>
              <a:rPr lang="en-US" dirty="0"/>
              <a:t>it isn’t my fault. </a:t>
            </a:r>
            <a:endParaRPr lang="en-US" dirty="0" smtClean="0"/>
          </a:p>
          <a:p>
            <a:pPr marL="0" indent="0">
              <a:buNone/>
            </a:pPr>
            <a:endParaRPr lang="en-US" dirty="0" smtClean="0"/>
          </a:p>
          <a:p>
            <a:r>
              <a:rPr lang="en-US" dirty="0"/>
              <a:t>You don’t have to do it all by yourself. </a:t>
            </a:r>
            <a:r>
              <a:rPr lang="en-US" dirty="0" smtClean="0"/>
              <a:t>Utilize </a:t>
            </a:r>
            <a:r>
              <a:rPr lang="en-US" dirty="0"/>
              <a:t>the skill set </a:t>
            </a:r>
            <a:r>
              <a:rPr lang="en-US" dirty="0" smtClean="0"/>
              <a:t>of </a:t>
            </a:r>
            <a:r>
              <a:rPr lang="en-US" dirty="0"/>
              <a:t>your team </a:t>
            </a:r>
            <a:r>
              <a:rPr lang="en-US" dirty="0" smtClean="0"/>
              <a:t>and be open </a:t>
            </a:r>
            <a:r>
              <a:rPr lang="en-US" dirty="0"/>
              <a:t>to feedback from staff</a:t>
            </a:r>
          </a:p>
        </p:txBody>
      </p:sp>
    </p:spTree>
    <p:extLst>
      <p:ext uri="{BB962C8B-B14F-4D97-AF65-F5344CB8AC3E}">
        <p14:creationId xmlns:p14="http://schemas.microsoft.com/office/powerpoint/2010/main" val="1701398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809" y="974035"/>
            <a:ext cx="11410121" cy="4770537"/>
          </a:xfrm>
          <a:prstGeom prst="rect">
            <a:avLst/>
          </a:prstGeom>
        </p:spPr>
        <p:txBody>
          <a:bodyPr wrap="square">
            <a:spAutoFit/>
          </a:bodyPr>
          <a:lstStyle/>
          <a:p>
            <a:pPr marL="285750" indent="-285750">
              <a:buFont typeface="Arial" panose="020B0604020202020204" pitchFamily="34" charset="0"/>
              <a:buChar char="•"/>
            </a:pPr>
            <a:r>
              <a:rPr lang="en-US" sz="2400" dirty="0" smtClean="0"/>
              <a:t>The IL-NET is a national training and technical assistance project for centers for independent living and statewide independent living councils. The IL-NET is operated by Independent Living Research Utilization (ILRU) in partnership with the National Council on Independent Living (NCIL), the Association of Programs for Rural Independent Living (APRIL), and Utah State University Center for Persons with Disabilities. </a:t>
            </a:r>
          </a:p>
          <a:p>
            <a:endParaRPr lang="en-US" sz="2400" dirty="0" smtClean="0"/>
          </a:p>
          <a:p>
            <a:pPr marL="285750" indent="-285750">
              <a:buFont typeface="Arial" panose="020B0604020202020204" pitchFamily="34" charset="0"/>
              <a:buChar char="•"/>
            </a:pPr>
            <a:r>
              <a:rPr lang="en-US" sz="2400" dirty="0" smtClean="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 </a:t>
            </a:r>
          </a:p>
          <a:p>
            <a:endParaRPr lang="en-US" sz="1600" dirty="0"/>
          </a:p>
        </p:txBody>
      </p:sp>
    </p:spTree>
    <p:extLst>
      <p:ext uri="{BB962C8B-B14F-4D97-AF65-F5344CB8AC3E}">
        <p14:creationId xmlns:p14="http://schemas.microsoft.com/office/powerpoint/2010/main" val="36718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838200" y="1530626"/>
            <a:ext cx="10515600" cy="4870173"/>
          </a:xfrm>
        </p:spPr>
        <p:txBody>
          <a:bodyPr>
            <a:normAutofit fontScale="92500"/>
          </a:bodyPr>
          <a:lstStyle/>
          <a:p>
            <a:r>
              <a:rPr lang="en-US" sz="3200" dirty="0" smtClean="0"/>
              <a:t>Evaluation for Today’s Discussion: </a:t>
            </a:r>
            <a:r>
              <a:rPr lang="en-US" sz="3200" u="sng" dirty="0">
                <a:hlinkClick r:id="rId2"/>
              </a:rPr>
              <a:t>https://usu.co1.qualtrics.com/jfe/form/SV_0INkJ00Q5ASk1hz</a:t>
            </a:r>
            <a:endParaRPr lang="en-US" sz="3200" dirty="0"/>
          </a:p>
          <a:p>
            <a:pPr marL="0" indent="0">
              <a:buNone/>
            </a:pPr>
            <a:endParaRPr lang="en-US" sz="3200" dirty="0" smtClean="0"/>
          </a:p>
          <a:p>
            <a:r>
              <a:rPr lang="en-US" sz="3200" dirty="0" smtClean="0"/>
              <a:t>Materials from todays call including example succession plan:</a:t>
            </a:r>
          </a:p>
          <a:p>
            <a:pPr marL="0" indent="0">
              <a:buNone/>
            </a:pPr>
            <a:r>
              <a:rPr lang="en-US" sz="3200" dirty="0">
                <a:hlinkClick r:id="rId3"/>
              </a:rPr>
              <a:t>https://</a:t>
            </a:r>
            <a:r>
              <a:rPr lang="en-US" sz="3200" dirty="0" smtClean="0">
                <a:hlinkClick r:id="rId3"/>
              </a:rPr>
              <a:t>www.april-rural.org/index.php/il-conversations</a:t>
            </a:r>
            <a:endParaRPr lang="en-US" sz="3200" dirty="0" smtClean="0"/>
          </a:p>
          <a:p>
            <a:pPr marL="0" indent="0">
              <a:buNone/>
            </a:pPr>
            <a:endParaRPr lang="en-US" sz="3200" dirty="0" smtClean="0"/>
          </a:p>
          <a:p>
            <a:pPr marL="0" indent="0">
              <a:buNone/>
            </a:pPr>
            <a:r>
              <a:rPr lang="en-US" sz="3200" dirty="0" smtClean="0"/>
              <a:t>Thank you to our speakers:</a:t>
            </a:r>
          </a:p>
          <a:p>
            <a:pPr marL="0" indent="0">
              <a:buNone/>
            </a:pPr>
            <a:r>
              <a:rPr lang="en-US" sz="3200" dirty="0"/>
              <a:t>Brooke Curtis: </a:t>
            </a:r>
            <a:r>
              <a:rPr lang="en-US" sz="3200" dirty="0" smtClean="0">
                <a:hlinkClick r:id="rId4"/>
              </a:rPr>
              <a:t>Brooke.Curtis@memorialhermann.org</a:t>
            </a:r>
            <a:r>
              <a:rPr lang="en-US" sz="3200" dirty="0" smtClean="0"/>
              <a:t> </a:t>
            </a:r>
          </a:p>
          <a:p>
            <a:pPr marL="0" indent="0">
              <a:buNone/>
            </a:pPr>
            <a:r>
              <a:rPr lang="en-US" sz="3200" dirty="0"/>
              <a:t>Scott Burlingame: </a:t>
            </a:r>
            <a:r>
              <a:rPr lang="en-US" sz="3200" dirty="0" smtClean="0">
                <a:hlinkClick r:id="rId5"/>
              </a:rPr>
              <a:t>scottb@independencecil.org</a:t>
            </a:r>
            <a:r>
              <a:rPr lang="en-US" sz="3200" dirty="0" smtClean="0"/>
              <a:t> </a:t>
            </a:r>
            <a:endParaRPr lang="en-US" sz="3200" dirty="0"/>
          </a:p>
        </p:txBody>
      </p:sp>
    </p:spTree>
    <p:extLst>
      <p:ext uri="{BB962C8B-B14F-4D97-AF65-F5344CB8AC3E}">
        <p14:creationId xmlns:p14="http://schemas.microsoft.com/office/powerpoint/2010/main" val="1686023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Staff Retention: Investing in Your Staff for a Stronger Tomorrow</a:t>
            </a:r>
            <a:endParaRPr lang="en-US" sz="4800" b="1" dirty="0"/>
          </a:p>
        </p:txBody>
      </p:sp>
      <p:sp>
        <p:nvSpPr>
          <p:cNvPr id="4" name="Subtitle 3"/>
          <p:cNvSpPr>
            <a:spLocks noGrp="1"/>
          </p:cNvSpPr>
          <p:nvPr>
            <p:ph type="subTitle" idx="1"/>
          </p:nvPr>
        </p:nvSpPr>
        <p:spPr>
          <a:xfrm>
            <a:off x="1524000" y="4317656"/>
            <a:ext cx="9144000" cy="1655762"/>
          </a:xfrm>
        </p:spPr>
        <p:txBody>
          <a:bodyPr>
            <a:normAutofit/>
          </a:bodyPr>
          <a:lstStyle/>
          <a:p>
            <a:r>
              <a:rPr lang="en-US" sz="3600" b="1" dirty="0" smtClean="0"/>
              <a:t>Brooke Curtis and Scott Burlingame</a:t>
            </a:r>
            <a:endParaRPr lang="en-US" sz="3600" b="1" dirty="0"/>
          </a:p>
        </p:txBody>
      </p:sp>
    </p:spTree>
    <p:extLst>
      <p:ext uri="{BB962C8B-B14F-4D97-AF65-F5344CB8AC3E}">
        <p14:creationId xmlns:p14="http://schemas.microsoft.com/office/powerpoint/2010/main" val="1918815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Discussion Will Cover:</a:t>
            </a:r>
            <a:endParaRPr lang="en-US" b="1" dirty="0"/>
          </a:p>
        </p:txBody>
      </p:sp>
      <p:sp>
        <p:nvSpPr>
          <p:cNvPr id="3" name="Content Placeholder 2"/>
          <p:cNvSpPr>
            <a:spLocks noGrp="1"/>
          </p:cNvSpPr>
          <p:nvPr>
            <p:ph idx="1"/>
          </p:nvPr>
        </p:nvSpPr>
        <p:spPr/>
        <p:txBody>
          <a:bodyPr>
            <a:normAutofit/>
          </a:bodyPr>
          <a:lstStyle/>
          <a:p>
            <a:r>
              <a:rPr lang="en-US" sz="3600" dirty="0" smtClean="0"/>
              <a:t>Finding and hiring staff</a:t>
            </a:r>
          </a:p>
          <a:p>
            <a:r>
              <a:rPr lang="en-US" sz="3600" dirty="0" smtClean="0"/>
              <a:t>Training and support</a:t>
            </a:r>
          </a:p>
          <a:p>
            <a:r>
              <a:rPr lang="en-US" sz="3600" dirty="0" smtClean="0"/>
              <a:t>Building a culture</a:t>
            </a:r>
          </a:p>
          <a:p>
            <a:r>
              <a:rPr lang="en-US" sz="3600" dirty="0" smtClean="0"/>
              <a:t>Clarified expectations</a:t>
            </a:r>
          </a:p>
        </p:txBody>
      </p:sp>
    </p:spTree>
    <p:extLst>
      <p:ext uri="{BB962C8B-B14F-4D97-AF65-F5344CB8AC3E}">
        <p14:creationId xmlns:p14="http://schemas.microsoft.com/office/powerpoint/2010/main" val="73574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Guiding Discussion Questions to Consider for Today’s Conversation:</a:t>
            </a:r>
            <a:endParaRPr lang="en-US" b="1" dirty="0"/>
          </a:p>
        </p:txBody>
      </p:sp>
      <p:sp>
        <p:nvSpPr>
          <p:cNvPr id="3" name="Content Placeholder 2"/>
          <p:cNvSpPr>
            <a:spLocks noGrp="1"/>
          </p:cNvSpPr>
          <p:nvPr>
            <p:ph idx="1"/>
          </p:nvPr>
        </p:nvSpPr>
        <p:spPr/>
        <p:txBody>
          <a:bodyPr>
            <a:normAutofit/>
          </a:bodyPr>
          <a:lstStyle/>
          <a:p>
            <a:r>
              <a:rPr lang="en-US" sz="3200" dirty="0" smtClean="0"/>
              <a:t>How do you recruit staff?</a:t>
            </a:r>
          </a:p>
          <a:p>
            <a:r>
              <a:rPr lang="en-US" sz="3200" dirty="0" smtClean="0"/>
              <a:t>How do you decide what you’re looking for when hiring?</a:t>
            </a:r>
          </a:p>
          <a:p>
            <a:r>
              <a:rPr lang="en-US" sz="3200" dirty="0" smtClean="0"/>
              <a:t>How do you create a culture where people will want to stay?</a:t>
            </a:r>
          </a:p>
          <a:p>
            <a:r>
              <a:rPr lang="en-US" sz="3200" dirty="0" smtClean="0"/>
              <a:t>How do staff bring forth ideas for organizational growth?</a:t>
            </a:r>
          </a:p>
          <a:p>
            <a:r>
              <a:rPr lang="en-US" sz="3200" dirty="0" smtClean="0"/>
              <a:t>How do staff know if they’re doing a good job</a:t>
            </a:r>
            <a:r>
              <a:rPr lang="en-US" sz="3200" dirty="0" smtClean="0"/>
              <a:t>?</a:t>
            </a:r>
          </a:p>
          <a:p>
            <a:r>
              <a:rPr lang="en-US" sz="3200" dirty="0" smtClean="0"/>
              <a:t>Why do you stay at your job?</a:t>
            </a:r>
            <a:endParaRPr lang="en-US" sz="3200" dirty="0"/>
          </a:p>
        </p:txBody>
      </p:sp>
    </p:spTree>
    <p:extLst>
      <p:ext uri="{BB962C8B-B14F-4D97-AF65-F5344CB8AC3E}">
        <p14:creationId xmlns:p14="http://schemas.microsoft.com/office/powerpoint/2010/main" val="3692368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Introducing Brooke</a:t>
            </a:r>
            <a:endParaRPr lang="en-US" b="1" dirty="0"/>
          </a:p>
        </p:txBody>
      </p:sp>
      <p:sp>
        <p:nvSpPr>
          <p:cNvPr id="3" name="Content Placeholder 2"/>
          <p:cNvSpPr>
            <a:spLocks noGrp="1"/>
          </p:cNvSpPr>
          <p:nvPr>
            <p:ph idx="1"/>
          </p:nvPr>
        </p:nvSpPr>
        <p:spPr/>
        <p:txBody>
          <a:bodyPr/>
          <a:lstStyle/>
          <a:p>
            <a:r>
              <a:rPr lang="en-US" dirty="0"/>
              <a:t>Training and Technical Assistance Specialist at </a:t>
            </a:r>
            <a:r>
              <a:rPr lang="en-US" dirty="0" smtClean="0"/>
              <a:t>ILRU</a:t>
            </a:r>
          </a:p>
          <a:p>
            <a:r>
              <a:rPr lang="en-US" dirty="0" smtClean="0"/>
              <a:t>Previously worked in recruiting and managed a </a:t>
            </a:r>
            <a:r>
              <a:rPr lang="en-US" dirty="0"/>
              <a:t>staff of 40 in a high turnover industry. </a:t>
            </a:r>
            <a:r>
              <a:rPr lang="en-US" dirty="0" smtClean="0"/>
              <a:t>Improved retention through ambassador and mentorship program and staff appreciation events and awards. Franchise location awarded for highest total revenue growth and highest employee growth for locations up to $750,000 in 2017. </a:t>
            </a:r>
          </a:p>
          <a:p>
            <a:r>
              <a:rPr lang="en-US" dirty="0"/>
              <a:t>P</a:t>
            </a:r>
            <a:r>
              <a:rPr lang="en-US" dirty="0" smtClean="0"/>
              <a:t>layed </a:t>
            </a:r>
            <a:r>
              <a:rPr lang="en-US" dirty="0"/>
              <a:t>a notable role in launching a young professional group and Junior Board for a non-profit. </a:t>
            </a:r>
            <a:endParaRPr lang="en-US" dirty="0" smtClean="0"/>
          </a:p>
          <a:p>
            <a:endParaRPr lang="en-US" dirty="0"/>
          </a:p>
        </p:txBody>
      </p:sp>
    </p:spTree>
    <p:extLst>
      <p:ext uri="{BB962C8B-B14F-4D97-AF65-F5344CB8AC3E}">
        <p14:creationId xmlns:p14="http://schemas.microsoft.com/office/powerpoint/2010/main" val="205575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Introducing Scott</a:t>
            </a:r>
            <a:endParaRPr lang="en-US" b="1" dirty="0"/>
          </a:p>
        </p:txBody>
      </p:sp>
      <p:sp>
        <p:nvSpPr>
          <p:cNvPr id="3" name="Content Placeholder 2"/>
          <p:cNvSpPr>
            <a:spLocks noGrp="1"/>
          </p:cNvSpPr>
          <p:nvPr>
            <p:ph idx="1"/>
          </p:nvPr>
        </p:nvSpPr>
        <p:spPr/>
        <p:txBody>
          <a:bodyPr>
            <a:normAutofit lnSpcReduction="10000"/>
          </a:bodyPr>
          <a:lstStyle/>
          <a:p>
            <a:r>
              <a:rPr lang="en-US" dirty="0" smtClean="0"/>
              <a:t>Executive Director at Independence, Inc., a Resource Center for Independent Living in Minot, ND. </a:t>
            </a:r>
          </a:p>
          <a:p>
            <a:r>
              <a:rPr lang="en-US" dirty="0" smtClean="0"/>
              <a:t>Independence, Inc. has a staff of 9 people, and a budget of around $670,000</a:t>
            </a:r>
          </a:p>
          <a:p>
            <a:r>
              <a:rPr lang="en-US" dirty="0" smtClean="0"/>
              <a:t>Over 20 years of experience as a supervisor/manager.</a:t>
            </a:r>
          </a:p>
          <a:p>
            <a:r>
              <a:rPr lang="en-US" dirty="0" smtClean="0"/>
              <a:t>Over the last 8 years, Independence, Inc. has went from 60-70% annual turnover, to less than 10%. </a:t>
            </a:r>
          </a:p>
          <a:p>
            <a:r>
              <a:rPr lang="en-US" dirty="0" smtClean="0"/>
              <a:t>During that same time, we have increased our consumer caseload by 600%, increased our community profile drastically, and positioned ourselves as a leader of local community and systems advocacy.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54569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dirty="0" smtClean="0"/>
              <a:t>“You can’t make up for in training what you messed up in hiring.”</a:t>
            </a:r>
          </a:p>
          <a:p>
            <a:pPr marL="0" indent="0">
              <a:buNone/>
            </a:pPr>
            <a:endParaRPr lang="en-US" sz="4000" dirty="0"/>
          </a:p>
          <a:p>
            <a:pPr marL="0" indent="0" algn="ctr">
              <a:buNone/>
            </a:pPr>
            <a:r>
              <a:rPr lang="en-US" sz="4000" dirty="0" smtClean="0"/>
              <a:t>-Unknown</a:t>
            </a:r>
          </a:p>
        </p:txBody>
      </p:sp>
    </p:spTree>
    <p:extLst>
      <p:ext uri="{BB962C8B-B14F-4D97-AF65-F5344CB8AC3E}">
        <p14:creationId xmlns:p14="http://schemas.microsoft.com/office/powerpoint/2010/main" val="432921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Recruiting to Hiring</a:t>
            </a:r>
            <a:endParaRPr lang="en-US" b="1" dirty="0"/>
          </a:p>
        </p:txBody>
      </p:sp>
      <p:sp>
        <p:nvSpPr>
          <p:cNvPr id="3" name="Content Placeholder 2"/>
          <p:cNvSpPr>
            <a:spLocks noGrp="1"/>
          </p:cNvSpPr>
          <p:nvPr>
            <p:ph idx="1"/>
          </p:nvPr>
        </p:nvSpPr>
        <p:spPr/>
        <p:txBody>
          <a:bodyPr>
            <a:normAutofit/>
          </a:bodyPr>
          <a:lstStyle/>
          <a:p>
            <a:r>
              <a:rPr lang="en-US" sz="3200" dirty="0" smtClean="0"/>
              <a:t>Sourcing</a:t>
            </a:r>
          </a:p>
          <a:p>
            <a:pPr lvl="1"/>
            <a:r>
              <a:rPr lang="en-US" dirty="0" smtClean="0"/>
              <a:t>Inbound/internal candidates</a:t>
            </a:r>
          </a:p>
          <a:p>
            <a:pPr lvl="1"/>
            <a:r>
              <a:rPr lang="en-US" dirty="0" smtClean="0"/>
              <a:t>Outbound (LinkedIn, Indeed, ILRU website, community events, etc.)</a:t>
            </a:r>
          </a:p>
          <a:p>
            <a:pPr lvl="1"/>
            <a:r>
              <a:rPr lang="en-US" dirty="0" smtClean="0"/>
              <a:t>Referrals</a:t>
            </a:r>
          </a:p>
          <a:p>
            <a:r>
              <a:rPr lang="en-US" dirty="0" smtClean="0"/>
              <a:t>Screening </a:t>
            </a:r>
            <a:endParaRPr lang="en-US" dirty="0"/>
          </a:p>
          <a:p>
            <a:pPr lvl="1"/>
            <a:r>
              <a:rPr lang="en-US" dirty="0" smtClean="0"/>
              <a:t>Meet requirements</a:t>
            </a:r>
          </a:p>
          <a:p>
            <a:pPr lvl="1"/>
            <a:r>
              <a:rPr lang="en-US" dirty="0" smtClean="0"/>
              <a:t>What do you look for when reviewing applications?</a:t>
            </a:r>
          </a:p>
          <a:p>
            <a:pPr lvl="1"/>
            <a:r>
              <a:rPr lang="en-US" dirty="0" smtClean="0"/>
              <a:t>Can conduct phone screens prior to in-person interviews</a:t>
            </a:r>
          </a:p>
          <a:p>
            <a:pPr lvl="1"/>
            <a:endParaRPr lang="en-US" dirty="0" smtClean="0"/>
          </a:p>
        </p:txBody>
      </p:sp>
    </p:spTree>
    <p:extLst>
      <p:ext uri="{BB962C8B-B14F-4D97-AF65-F5344CB8AC3E}">
        <p14:creationId xmlns:p14="http://schemas.microsoft.com/office/powerpoint/2010/main" val="3504983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2363</TotalTime>
  <Words>889</Words>
  <Application>Microsoft Office PowerPoint</Application>
  <PresentationFormat>Widescreen</PresentationFormat>
  <Paragraphs>106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IL-NET Presents an IL Conversation</vt:lpstr>
      <vt:lpstr>PowerPoint Presentation</vt:lpstr>
      <vt:lpstr>Staff Retention: Investing in Your Staff for a Stronger Tomorrow</vt:lpstr>
      <vt:lpstr>Today’s Discussion Will Cover:</vt:lpstr>
      <vt:lpstr>Guiding Discussion Questions to Consider for Today’s Conversation:</vt:lpstr>
      <vt:lpstr>Introducing Brooke</vt:lpstr>
      <vt:lpstr>Introducing Scott</vt:lpstr>
      <vt:lpstr>PowerPoint Presentation</vt:lpstr>
      <vt:lpstr>Recruiting to Hiring</vt:lpstr>
      <vt:lpstr>Recruiting to Hiring, cont’d</vt:lpstr>
      <vt:lpstr>Best Practices in Hiring </vt:lpstr>
      <vt:lpstr>Training, training, and training</vt:lpstr>
      <vt:lpstr>Establish a Disability Rights Friendly  Culture </vt:lpstr>
      <vt:lpstr>Organizational Culture</vt:lpstr>
      <vt:lpstr>Why Do People Stay? </vt:lpstr>
      <vt:lpstr>PowerPoint Presentation</vt:lpstr>
      <vt:lpstr>PowerPoint Presentation</vt:lpstr>
      <vt:lpstr>Clarified Expectations</vt:lpstr>
      <vt:lpstr>From Conversation to Implementation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IL-NET Presents an IL Conversation</dc:title>
  <dc:creator>Mary Olson</dc:creator>
  <cp:lastModifiedBy>Mary Olson</cp:lastModifiedBy>
  <cp:revision>41</cp:revision>
  <dcterms:created xsi:type="dcterms:W3CDTF">2019-01-16T17:39:41Z</dcterms:created>
  <dcterms:modified xsi:type="dcterms:W3CDTF">2019-04-16T17:46:30Z</dcterms:modified>
</cp:coreProperties>
</file>