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9" r:id="rId4"/>
    <p:sldId id="271" r:id="rId5"/>
    <p:sldId id="262" r:id="rId6"/>
    <p:sldId id="273" r:id="rId7"/>
    <p:sldId id="263" r:id="rId8"/>
    <p:sldId id="264" r:id="rId9"/>
    <p:sldId id="269" r:id="rId10"/>
    <p:sldId id="278" r:id="rId11"/>
    <p:sldId id="279" r:id="rId12"/>
    <p:sldId id="270" r:id="rId13"/>
    <p:sldId id="266" r:id="rId14"/>
    <p:sldId id="272" r:id="rId15"/>
    <p:sldId id="274" r:id="rId16"/>
    <p:sldId id="267" r:id="rId17"/>
    <p:sldId id="277" r:id="rId18"/>
    <p:sldId id="276" r:id="rId19"/>
    <p:sldId id="275" r:id="rId20"/>
    <p:sldId id="268" r:id="rId2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6261" autoAdjust="0"/>
  </p:normalViewPr>
  <p:slideViewPr>
    <p:cSldViewPr snapToGrid="0">
      <p:cViewPr varScale="1">
        <p:scale>
          <a:sx n="69" d="100"/>
          <a:sy n="69" d="100"/>
        </p:scale>
        <p:origin x="75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1"/>
          <c:dPt>
            <c:idx val="0"/>
            <c:invertIfNegative val="1"/>
            <c:bubble3D val="0"/>
            <c:spPr>
              <a:solidFill>
                <a:srgbClr val="7C608F"/>
              </a:solidFill>
            </c:spPr>
            <c:extLst>
              <c:ext xmlns:c16="http://schemas.microsoft.com/office/drawing/2014/chart" uri="{C3380CC4-5D6E-409C-BE32-E72D297353CC}">
                <c16:uniqueId val="{00000001-2451-4FFD-8416-85703AD8ACFA}"/>
              </c:ext>
            </c:extLst>
          </c:dPt>
          <c:dPt>
            <c:idx val="1"/>
            <c:invertIfNegative val="1"/>
            <c:bubble3D val="0"/>
            <c:spPr>
              <a:solidFill>
                <a:srgbClr val="40A2C1"/>
              </a:solidFill>
            </c:spPr>
            <c:extLst>
              <c:ext xmlns:c16="http://schemas.microsoft.com/office/drawing/2014/chart" uri="{C3380CC4-5D6E-409C-BE32-E72D297353CC}">
                <c16:uniqueId val="{00000003-2451-4FFD-8416-85703AD8ACFA}"/>
              </c:ext>
            </c:extLst>
          </c:dPt>
          <c:dPt>
            <c:idx val="2"/>
            <c:invertIfNegative val="1"/>
            <c:bubble3D val="0"/>
            <c:spPr>
              <a:solidFill>
                <a:srgbClr val="94C826"/>
              </a:solidFill>
            </c:spPr>
            <c:extLst>
              <c:ext xmlns:c16="http://schemas.microsoft.com/office/drawing/2014/chart" uri="{C3380CC4-5D6E-409C-BE32-E72D297353CC}">
                <c16:uniqueId val="{00000005-2451-4FFD-8416-85703AD8ACFA}"/>
              </c:ext>
            </c:extLst>
          </c:dPt>
          <c:dPt>
            <c:idx val="3"/>
            <c:invertIfNegative val="1"/>
            <c:bubble3D val="0"/>
            <c:spPr>
              <a:solidFill>
                <a:srgbClr val="F5A417"/>
              </a:solidFill>
            </c:spPr>
            <c:extLst>
              <c:ext xmlns:c16="http://schemas.microsoft.com/office/drawing/2014/chart" uri="{C3380CC4-5D6E-409C-BE32-E72D297353CC}">
                <c16:uniqueId val="{00000007-2451-4FFD-8416-85703AD8ACFA}"/>
              </c:ext>
            </c:extLst>
          </c:dPt>
          <c:dPt>
            <c:idx val="4"/>
            <c:invertIfNegative val="1"/>
            <c:bubble3D val="0"/>
            <c:spPr>
              <a:solidFill>
                <a:srgbClr val="F06485"/>
              </a:solidFill>
            </c:spPr>
            <c:extLst>
              <c:ext xmlns:c16="http://schemas.microsoft.com/office/drawing/2014/chart" uri="{C3380CC4-5D6E-409C-BE32-E72D297353CC}">
                <c16:uniqueId val="{00000009-2451-4FFD-8416-85703AD8ACFA}"/>
              </c:ext>
            </c:extLst>
          </c:dPt>
          <c:dLbls>
            <c:spPr>
              <a:noFill/>
              <a:ln>
                <a:noFill/>
              </a:ln>
              <a:effectLst/>
            </c:spPr>
            <c:showLegendKey val="0"/>
            <c:showVal val="1"/>
            <c:showCatName val="1"/>
            <c:showSerName val="0"/>
            <c:showPercent val="1"/>
            <c:showBubbleSize val="0"/>
            <c:showLeaderLines val="0"/>
            <c:extLst>
              <c:ext xmlns:c15="http://schemas.microsoft.com/office/drawing/2012/chart" uri="{CE6537A1-D6FC-4f65-9D91-7224C49458BB}">
                <c15:showLeaderLines val="0"/>
              </c:ext>
            </c:extLst>
          </c:dLbls>
          <c:cat>
            <c:strRef>
              <c:f>Sheet1!$A$1:$A$5</c:f>
              <c:strCache>
                <c:ptCount val="5"/>
                <c:pt idx="0">
                  <c:v>Information and Referral</c:v>
                </c:pt>
                <c:pt idx="1">
                  <c:v>Independent Living Services</c:v>
                </c:pt>
                <c:pt idx="2">
                  <c:v>Peer Mentoring and Support</c:v>
                </c:pt>
                <c:pt idx="3">
                  <c:v>Individual and Systems Advocacy</c:v>
                </c:pt>
                <c:pt idx="4">
                  <c:v>Transition</c:v>
                </c:pt>
              </c:strCache>
            </c:strRef>
          </c:cat>
          <c:val>
            <c:numRef>
              <c:f>Sheet1!$B$1:$B$5</c:f>
              <c:numCache>
                <c:formatCode>General</c:formatCode>
                <c:ptCount val="5"/>
                <c:pt idx="0">
                  <c:v>100</c:v>
                </c:pt>
                <c:pt idx="1">
                  <c:v>60</c:v>
                </c:pt>
                <c:pt idx="2">
                  <c:v>40</c:v>
                </c:pt>
                <c:pt idx="3">
                  <c:v>60</c:v>
                </c:pt>
                <c:pt idx="4">
                  <c:v>60</c:v>
                </c:pt>
              </c:numCache>
            </c:numRef>
          </c:val>
          <c:extLst>
            <c:ext xmlns:c15="http://schemas.microsoft.com/office/drawing/2012/chart" uri="{02D57815-91ED-43cb-92C2-25804820EDAC}">
              <c15:filteredSeriesTitle>
                <c15:tx>
                  <c:strRef>
                    <c:extLst>
                      <c:ext uri="{02D57815-91ED-43cb-92C2-25804820EDAC}">
                        <c15:formulaRef>
                          <c15:sqref>Sheet1!$B$1:$B$0</c15:sqref>
                        </c15:formulaRef>
                      </c:ext>
                    </c:extLst>
                  </c:strRef>
                </c15:tx>
              </c15:filteredSeriesTitle>
            </c:ext>
            <c:ext xmlns:c16="http://schemas.microsoft.com/office/drawing/2014/chart" uri="{C3380CC4-5D6E-409C-BE32-E72D297353CC}">
              <c16:uniqueId val="{0000000A-2451-4FFD-8416-85703AD8ACFA}"/>
            </c:ext>
          </c:extLst>
        </c:ser>
        <c:dLbls>
          <c:showLegendKey val="0"/>
          <c:showVal val="0"/>
          <c:showCatName val="0"/>
          <c:showSerName val="0"/>
          <c:showPercent val="0"/>
          <c:showBubbleSize val="0"/>
        </c:dLbls>
        <c:gapWidth val="150"/>
        <c:axId val="1"/>
        <c:axId val="2"/>
      </c:barChart>
      <c:catAx>
        <c:axId val="1"/>
        <c:scaling>
          <c:orientation val="minMax"/>
        </c:scaling>
        <c:delete val="0"/>
        <c:axPos val="b"/>
        <c:numFmt formatCode="General" sourceLinked="0"/>
        <c:majorTickMark val="out"/>
        <c:minorTickMark val="none"/>
        <c:tickLblPos val="nextTo"/>
        <c:spPr>
          <a:ln>
            <a:solidFill/>
          </a:ln>
        </c:spPr>
        <c:crossAx val="2"/>
        <c:crosses val="autoZero"/>
        <c:auto val="1"/>
        <c:lblAlgn val="ctr"/>
        <c:lblOffset val="100"/>
        <c:noMultiLvlLbl val="1"/>
      </c:catAx>
      <c:valAx>
        <c:axId val="2"/>
        <c:scaling>
          <c:orientation val="minMax"/>
        </c:scaling>
        <c:delete val="0"/>
        <c:axPos val="l"/>
        <c:numFmt formatCode="General" sourceLinked="1"/>
        <c:majorTickMark val="out"/>
        <c:minorTickMark val="none"/>
        <c:tickLblPos val="nextTo"/>
        <c:spPr>
          <a:ln>
            <a:solidFill/>
          </a:ln>
        </c:spPr>
        <c:crossAx val="1"/>
        <c:crosses val="autoZero"/>
        <c:crossBetween val="between"/>
      </c:valAx>
    </c:plotArea>
    <c:plotVisOnly val="1"/>
    <c:dispBlanksAs val="zero"/>
    <c:showDLblsOverMax val="1"/>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6735147363831"/>
          <c:y val="5.4538379776682043E-2"/>
          <c:w val="0.9147538926875568"/>
          <c:h val="0.84645431783322689"/>
        </c:manualLayout>
      </c:layout>
      <c:barChart>
        <c:barDir val="col"/>
        <c:grouping val="clustered"/>
        <c:varyColors val="0"/>
        <c:ser>
          <c:idx val="0"/>
          <c:order val="0"/>
          <c:invertIfNegative val="1"/>
          <c:dPt>
            <c:idx val="0"/>
            <c:invertIfNegative val="1"/>
            <c:bubble3D val="0"/>
            <c:spPr>
              <a:solidFill>
                <a:srgbClr val="7C608F"/>
              </a:solidFill>
            </c:spPr>
            <c:extLst>
              <c:ext xmlns:c16="http://schemas.microsoft.com/office/drawing/2014/chart" uri="{C3380CC4-5D6E-409C-BE32-E72D297353CC}">
                <c16:uniqueId val="{00000001-CE2C-4048-B462-C350CC0DDABF}"/>
              </c:ext>
            </c:extLst>
          </c:dPt>
          <c:dPt>
            <c:idx val="1"/>
            <c:invertIfNegative val="1"/>
            <c:bubble3D val="0"/>
            <c:spPr>
              <a:solidFill>
                <a:srgbClr val="40A2C1"/>
              </a:solidFill>
            </c:spPr>
            <c:extLst>
              <c:ext xmlns:c16="http://schemas.microsoft.com/office/drawing/2014/chart" uri="{C3380CC4-5D6E-409C-BE32-E72D297353CC}">
                <c16:uniqueId val="{00000003-CE2C-4048-B462-C350CC0DDABF}"/>
              </c:ext>
            </c:extLst>
          </c:dPt>
          <c:dPt>
            <c:idx val="2"/>
            <c:invertIfNegative val="1"/>
            <c:bubble3D val="0"/>
            <c:spPr>
              <a:solidFill>
                <a:srgbClr val="94C826"/>
              </a:solidFill>
            </c:spPr>
            <c:extLst>
              <c:ext xmlns:c16="http://schemas.microsoft.com/office/drawing/2014/chart" uri="{C3380CC4-5D6E-409C-BE32-E72D297353CC}">
                <c16:uniqueId val="{00000005-CE2C-4048-B462-C350CC0DDABF}"/>
              </c:ext>
            </c:extLst>
          </c:dPt>
          <c:dLbls>
            <c:spPr>
              <a:noFill/>
              <a:ln>
                <a:noFill/>
              </a:ln>
              <a:effectLst/>
            </c:spPr>
            <c:showLegendKey val="0"/>
            <c:showVal val="1"/>
            <c:showCatName val="1"/>
            <c:showSerName val="0"/>
            <c:showPercent val="1"/>
            <c:showBubbleSize val="0"/>
            <c:showLeaderLines val="0"/>
            <c:extLst>
              <c:ext xmlns:c15="http://schemas.microsoft.com/office/drawing/2012/chart" uri="{CE6537A1-D6FC-4f65-9D91-7224C49458BB}">
                <c15:showLeaderLines val="0"/>
              </c:ext>
            </c:extLst>
          </c:dLbls>
          <c:cat>
            <c:strLit>
              <c:ptCount val="3"/>
              <c:pt idx="0">
                <c:v>Mostly urban/suburban</c:v>
              </c:pt>
              <c:pt idx="1">
                <c:v>Mixture of urban/suburban and rural</c:v>
              </c:pt>
              <c:pt idx="2">
                <c:v>Mostly rural</c:v>
              </c:pt>
            </c:strLit>
          </c:cat>
          <c:val>
            <c:numLit>
              <c:formatCode>General</c:formatCode>
              <c:ptCount val="3"/>
              <c:pt idx="0">
                <c:v>10.8</c:v>
              </c:pt>
              <c:pt idx="1">
                <c:v>40.5</c:v>
              </c:pt>
              <c:pt idx="2">
                <c:v>48.6</c:v>
              </c:pt>
            </c:numLit>
          </c:val>
          <c:extLst>
            <c:ext xmlns:c16="http://schemas.microsoft.com/office/drawing/2014/chart" uri="{C3380CC4-5D6E-409C-BE32-E72D297353CC}">
              <c16:uniqueId val="{00000006-CE2C-4048-B462-C350CC0DDABF}"/>
            </c:ext>
          </c:extLst>
        </c:ser>
        <c:dLbls>
          <c:showLegendKey val="0"/>
          <c:showVal val="0"/>
          <c:showCatName val="0"/>
          <c:showSerName val="0"/>
          <c:showPercent val="0"/>
          <c:showBubbleSize val="0"/>
        </c:dLbls>
        <c:gapWidth val="150"/>
        <c:axId val="1"/>
        <c:axId val="2"/>
      </c:barChart>
      <c:catAx>
        <c:axId val="1"/>
        <c:scaling>
          <c:orientation val="minMax"/>
        </c:scaling>
        <c:delete val="0"/>
        <c:axPos val="b"/>
        <c:numFmt formatCode="General" sourceLinked="0"/>
        <c:majorTickMark val="out"/>
        <c:minorTickMark val="none"/>
        <c:tickLblPos val="nextTo"/>
        <c:spPr>
          <a:ln>
            <a:solidFill/>
          </a:ln>
        </c:spPr>
        <c:crossAx val="2"/>
        <c:crosses val="autoZero"/>
        <c:auto val="1"/>
        <c:lblAlgn val="ctr"/>
        <c:lblOffset val="100"/>
        <c:noMultiLvlLbl val="1"/>
      </c:catAx>
      <c:valAx>
        <c:axId val="2"/>
        <c:scaling>
          <c:orientation val="minMax"/>
        </c:scaling>
        <c:delete val="0"/>
        <c:axPos val="l"/>
        <c:numFmt formatCode="General" sourceLinked="1"/>
        <c:majorTickMark val="out"/>
        <c:minorTickMark val="none"/>
        <c:tickLblPos val="nextTo"/>
        <c:spPr>
          <a:ln>
            <a:solidFill/>
          </a:ln>
        </c:spPr>
        <c:crossAx val="1"/>
        <c:crosses val="autoZero"/>
        <c:crossBetween val="between"/>
      </c:valAx>
    </c:plotArea>
    <c:plotVisOnly val="1"/>
    <c:dispBlanksAs val="zero"/>
    <c:showDLblsOverMax val="1"/>
  </c:chart>
  <c:spPr>
    <a:ln>
      <a:noFill/>
    </a:ln>
  </c:sp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7C608F"/>
              </a:solidFill>
            </c:spPr>
            <c:extLst>
              <c:ext xmlns:c16="http://schemas.microsoft.com/office/drawing/2014/chart" uri="{C3380CC4-5D6E-409C-BE32-E72D297353CC}">
                <c16:uniqueId val="{00000001-86BC-4CA8-8A10-85D3FD9DF64C}"/>
              </c:ext>
            </c:extLst>
          </c:dPt>
          <c:dPt>
            <c:idx val="1"/>
            <c:bubble3D val="0"/>
            <c:spPr>
              <a:solidFill>
                <a:srgbClr val="40A2C1"/>
              </a:solidFill>
            </c:spPr>
            <c:extLst>
              <c:ext xmlns:c16="http://schemas.microsoft.com/office/drawing/2014/chart" uri="{C3380CC4-5D6E-409C-BE32-E72D297353CC}">
                <c16:uniqueId val="{00000003-86BC-4CA8-8A10-85D3FD9DF64C}"/>
              </c:ext>
            </c:extLst>
          </c:dPt>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Lit>
              <c:ptCount val="2"/>
              <c:pt idx="0">
                <c:v>Yes</c:v>
              </c:pt>
              <c:pt idx="1">
                <c:v>No</c:v>
              </c:pt>
            </c:strLit>
          </c:cat>
          <c:val>
            <c:numLit>
              <c:formatCode>General</c:formatCode>
              <c:ptCount val="2"/>
              <c:pt idx="0">
                <c:v>78.400000000000006</c:v>
              </c:pt>
              <c:pt idx="1">
                <c:v>21.6</c:v>
              </c:pt>
            </c:numLit>
          </c:val>
          <c:extLst>
            <c:ext xmlns:c16="http://schemas.microsoft.com/office/drawing/2014/chart" uri="{C3380CC4-5D6E-409C-BE32-E72D297353CC}">
              <c16:uniqueId val="{00000004-86BC-4CA8-8A10-85D3FD9DF64C}"/>
            </c:ext>
          </c:extLst>
        </c:ser>
        <c:dLbls>
          <c:showLegendKey val="0"/>
          <c:showVal val="0"/>
          <c:showCatName val="0"/>
          <c:showSerName val="0"/>
          <c:showPercent val="0"/>
          <c:showBubbleSize val="0"/>
          <c:showLeaderLines val="1"/>
        </c:dLbls>
        <c:firstSliceAng val="0"/>
      </c:pieChart>
    </c:plotArea>
    <c:plotVisOnly val="1"/>
    <c:dispBlanksAs val="zero"/>
    <c:showDLblsOverMax val="1"/>
  </c:chart>
  <c:spPr>
    <a:ln>
      <a:noFill/>
    </a:ln>
  </c:sp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7C608F"/>
              </a:solidFill>
            </c:spPr>
            <c:extLst>
              <c:ext xmlns:c16="http://schemas.microsoft.com/office/drawing/2014/chart" uri="{C3380CC4-5D6E-409C-BE32-E72D297353CC}">
                <c16:uniqueId val="{00000001-86B5-4058-86A6-B57D39668CEA}"/>
              </c:ext>
            </c:extLst>
          </c:dPt>
          <c:dPt>
            <c:idx val="1"/>
            <c:bubble3D val="0"/>
            <c:spPr>
              <a:solidFill>
                <a:srgbClr val="40A2C1"/>
              </a:solidFill>
            </c:spPr>
            <c:extLst>
              <c:ext xmlns:c16="http://schemas.microsoft.com/office/drawing/2014/chart" uri="{C3380CC4-5D6E-409C-BE32-E72D297353CC}">
                <c16:uniqueId val="{00000003-86B5-4058-86A6-B57D39668CEA}"/>
              </c:ext>
            </c:extLst>
          </c:dPt>
          <c:dPt>
            <c:idx val="2"/>
            <c:bubble3D val="0"/>
            <c:spPr>
              <a:solidFill>
                <a:srgbClr val="94C826"/>
              </a:solidFill>
            </c:spPr>
            <c:extLst>
              <c:ext xmlns:c16="http://schemas.microsoft.com/office/drawing/2014/chart" uri="{C3380CC4-5D6E-409C-BE32-E72D297353CC}">
                <c16:uniqueId val="{00000005-86B5-4058-86A6-B57D39668CEA}"/>
              </c:ext>
            </c:extLst>
          </c:dPt>
          <c:dPt>
            <c:idx val="3"/>
            <c:bubble3D val="0"/>
            <c:spPr>
              <a:solidFill>
                <a:srgbClr val="F5A417"/>
              </a:solidFill>
            </c:spPr>
            <c:extLst>
              <c:ext xmlns:c16="http://schemas.microsoft.com/office/drawing/2014/chart" uri="{C3380CC4-5D6E-409C-BE32-E72D297353CC}">
                <c16:uniqueId val="{00000007-86B5-4058-86A6-B57D39668CEA}"/>
              </c:ext>
            </c:extLst>
          </c:dPt>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Lit>
              <c:ptCount val="4"/>
              <c:pt idx="0">
                <c:v>Yes</c:v>
              </c:pt>
              <c:pt idx="1">
                <c:v>No</c:v>
              </c:pt>
              <c:pt idx="2">
                <c:v>I don't know</c:v>
              </c:pt>
              <c:pt idx="3">
                <c:v> Affliated Project State </c:v>
              </c:pt>
            </c:strLit>
          </c:cat>
          <c:val>
            <c:numLit>
              <c:formatCode>General</c:formatCode>
              <c:ptCount val="4"/>
              <c:pt idx="0">
                <c:v>24.3</c:v>
              </c:pt>
              <c:pt idx="1">
                <c:v>18.899999999999999</c:v>
              </c:pt>
              <c:pt idx="2">
                <c:v>43.2</c:v>
              </c:pt>
              <c:pt idx="3">
                <c:v>13.5</c:v>
              </c:pt>
            </c:numLit>
          </c:val>
          <c:extLst>
            <c:ext xmlns:c16="http://schemas.microsoft.com/office/drawing/2014/chart" uri="{C3380CC4-5D6E-409C-BE32-E72D297353CC}">
              <c16:uniqueId val="{00000008-86B5-4058-86A6-B57D39668CEA}"/>
            </c:ext>
          </c:extLst>
        </c:ser>
        <c:dLbls>
          <c:showLegendKey val="0"/>
          <c:showVal val="0"/>
          <c:showCatName val="0"/>
          <c:showSerName val="0"/>
          <c:showPercent val="0"/>
          <c:showBubbleSize val="0"/>
          <c:showLeaderLines val="1"/>
        </c:dLbls>
        <c:firstSliceAng val="0"/>
      </c:pieChart>
    </c:plotArea>
    <c:plotVisOnly val="1"/>
    <c:dispBlanksAs val="zero"/>
    <c:showDLblsOverMax val="1"/>
  </c:chart>
  <c:spPr>
    <a:ln>
      <a:noFill/>
    </a:ln>
  </c:sp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45473584153677"/>
          <c:y val="0.10254031750584273"/>
          <c:w val="0.81554526415846318"/>
          <c:h val="0.76977141003340921"/>
        </c:manualLayout>
      </c:layout>
      <c:barChart>
        <c:barDir val="col"/>
        <c:grouping val="clustered"/>
        <c:varyColors val="0"/>
        <c:ser>
          <c:idx val="0"/>
          <c:order val="0"/>
          <c:invertIfNegative val="1"/>
          <c:dPt>
            <c:idx val="0"/>
            <c:invertIfNegative val="1"/>
            <c:bubble3D val="0"/>
            <c:spPr>
              <a:solidFill>
                <a:srgbClr val="7C608F"/>
              </a:solidFill>
            </c:spPr>
            <c:extLst>
              <c:ext xmlns:c16="http://schemas.microsoft.com/office/drawing/2014/chart" uri="{C3380CC4-5D6E-409C-BE32-E72D297353CC}">
                <c16:uniqueId val="{00000001-B92E-4EEB-8C82-304B9724FF9D}"/>
              </c:ext>
            </c:extLst>
          </c:dPt>
          <c:dPt>
            <c:idx val="1"/>
            <c:invertIfNegative val="1"/>
            <c:bubble3D val="0"/>
            <c:spPr>
              <a:solidFill>
                <a:srgbClr val="40A2C1"/>
              </a:solidFill>
            </c:spPr>
            <c:extLst>
              <c:ext xmlns:c16="http://schemas.microsoft.com/office/drawing/2014/chart" uri="{C3380CC4-5D6E-409C-BE32-E72D297353CC}">
                <c16:uniqueId val="{00000003-B92E-4EEB-8C82-304B9724FF9D}"/>
              </c:ext>
            </c:extLst>
          </c:dPt>
          <c:dPt>
            <c:idx val="2"/>
            <c:invertIfNegative val="1"/>
            <c:bubble3D val="0"/>
            <c:spPr>
              <a:solidFill>
                <a:srgbClr val="94C826"/>
              </a:solidFill>
            </c:spPr>
            <c:extLst>
              <c:ext xmlns:c16="http://schemas.microsoft.com/office/drawing/2014/chart" uri="{C3380CC4-5D6E-409C-BE32-E72D297353CC}">
                <c16:uniqueId val="{00000005-B92E-4EEB-8C82-304B9724FF9D}"/>
              </c:ext>
            </c:extLst>
          </c:dPt>
          <c:dLbls>
            <c:spPr>
              <a:noFill/>
              <a:ln>
                <a:noFill/>
              </a:ln>
              <a:effectLst/>
            </c:spPr>
            <c:showLegendKey val="0"/>
            <c:showVal val="1"/>
            <c:showCatName val="1"/>
            <c:showSerName val="0"/>
            <c:showPercent val="1"/>
            <c:showBubbleSize val="0"/>
            <c:showLeaderLines val="0"/>
            <c:extLst>
              <c:ext xmlns:c15="http://schemas.microsoft.com/office/drawing/2012/chart" uri="{CE6537A1-D6FC-4f65-9D91-7224C49458BB}">
                <c15:showLeaderLines val="0"/>
              </c:ext>
            </c:extLst>
          </c:dLbls>
          <c:cat>
            <c:strLit>
              <c:ptCount val="3"/>
              <c:pt idx="0">
                <c:v>1-10</c:v>
              </c:pt>
              <c:pt idx="1">
                <c:v>11-25</c:v>
              </c:pt>
              <c:pt idx="2">
                <c:v>26+</c:v>
              </c:pt>
            </c:strLit>
          </c:cat>
          <c:val>
            <c:numLit>
              <c:formatCode>General</c:formatCode>
              <c:ptCount val="3"/>
              <c:pt idx="0">
                <c:v>50</c:v>
              </c:pt>
              <c:pt idx="1">
                <c:v>27.8</c:v>
              </c:pt>
              <c:pt idx="2">
                <c:v>22.2</c:v>
              </c:pt>
            </c:numLit>
          </c:val>
          <c:extLst>
            <c:ext xmlns:c16="http://schemas.microsoft.com/office/drawing/2014/chart" uri="{C3380CC4-5D6E-409C-BE32-E72D297353CC}">
              <c16:uniqueId val="{00000006-B92E-4EEB-8C82-304B9724FF9D}"/>
            </c:ext>
          </c:extLst>
        </c:ser>
        <c:dLbls>
          <c:showLegendKey val="0"/>
          <c:showVal val="0"/>
          <c:showCatName val="0"/>
          <c:showSerName val="0"/>
          <c:showPercent val="0"/>
          <c:showBubbleSize val="0"/>
        </c:dLbls>
        <c:gapWidth val="150"/>
        <c:axId val="1"/>
        <c:axId val="2"/>
      </c:barChart>
      <c:catAx>
        <c:axId val="1"/>
        <c:scaling>
          <c:orientation val="minMax"/>
        </c:scaling>
        <c:delete val="0"/>
        <c:axPos val="b"/>
        <c:numFmt formatCode="General" sourceLinked="0"/>
        <c:majorTickMark val="out"/>
        <c:minorTickMark val="none"/>
        <c:tickLblPos val="nextTo"/>
        <c:spPr>
          <a:ln>
            <a:solidFill/>
          </a:ln>
        </c:spPr>
        <c:crossAx val="2"/>
        <c:crosses val="autoZero"/>
        <c:auto val="1"/>
        <c:lblAlgn val="ctr"/>
        <c:lblOffset val="100"/>
        <c:noMultiLvlLbl val="1"/>
      </c:catAx>
      <c:valAx>
        <c:axId val="2"/>
        <c:scaling>
          <c:orientation val="minMax"/>
        </c:scaling>
        <c:delete val="0"/>
        <c:axPos val="l"/>
        <c:numFmt formatCode="General" sourceLinked="1"/>
        <c:majorTickMark val="out"/>
        <c:minorTickMark val="none"/>
        <c:tickLblPos val="nextTo"/>
        <c:spPr>
          <a:ln>
            <a:solidFill/>
          </a:ln>
        </c:spPr>
        <c:crossAx val="1"/>
        <c:crosses val="autoZero"/>
        <c:crossBetween val="between"/>
      </c:valAx>
    </c:plotArea>
    <c:plotVisOnly val="1"/>
    <c:dispBlanksAs val="zero"/>
    <c:showDLblsOverMax val="1"/>
  </c:chart>
  <c:spPr>
    <a:ln>
      <a:noFill/>
    </a:ln>
  </c:sp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1"/>
          <c:dPt>
            <c:idx val="0"/>
            <c:invertIfNegative val="1"/>
            <c:bubble3D val="0"/>
            <c:spPr>
              <a:solidFill>
                <a:srgbClr val="7C608F"/>
              </a:solidFill>
            </c:spPr>
            <c:extLst>
              <c:ext xmlns:c16="http://schemas.microsoft.com/office/drawing/2014/chart" uri="{C3380CC4-5D6E-409C-BE32-E72D297353CC}">
                <c16:uniqueId val="{00000001-77A7-4C1D-BF5C-B138E221E6CF}"/>
              </c:ext>
            </c:extLst>
          </c:dPt>
          <c:dPt>
            <c:idx val="1"/>
            <c:invertIfNegative val="1"/>
            <c:bubble3D val="0"/>
            <c:spPr>
              <a:solidFill>
                <a:srgbClr val="40A2C1"/>
              </a:solidFill>
            </c:spPr>
            <c:extLst>
              <c:ext xmlns:c16="http://schemas.microsoft.com/office/drawing/2014/chart" uri="{C3380CC4-5D6E-409C-BE32-E72D297353CC}">
                <c16:uniqueId val="{00000003-77A7-4C1D-BF5C-B138E221E6CF}"/>
              </c:ext>
            </c:extLst>
          </c:dPt>
          <c:dPt>
            <c:idx val="2"/>
            <c:invertIfNegative val="1"/>
            <c:bubble3D val="0"/>
            <c:spPr>
              <a:solidFill>
                <a:srgbClr val="94C826"/>
              </a:solidFill>
            </c:spPr>
            <c:extLst>
              <c:ext xmlns:c16="http://schemas.microsoft.com/office/drawing/2014/chart" uri="{C3380CC4-5D6E-409C-BE32-E72D297353CC}">
                <c16:uniqueId val="{00000005-77A7-4C1D-BF5C-B138E221E6CF}"/>
              </c:ext>
            </c:extLst>
          </c:dPt>
          <c:dPt>
            <c:idx val="3"/>
            <c:invertIfNegative val="1"/>
            <c:bubble3D val="0"/>
            <c:spPr>
              <a:solidFill>
                <a:srgbClr val="F5A417"/>
              </a:solidFill>
            </c:spPr>
            <c:extLst>
              <c:ext xmlns:c16="http://schemas.microsoft.com/office/drawing/2014/chart" uri="{C3380CC4-5D6E-409C-BE32-E72D297353CC}">
                <c16:uniqueId val="{00000007-77A7-4C1D-BF5C-B138E221E6CF}"/>
              </c:ext>
            </c:extLst>
          </c:dPt>
          <c:dPt>
            <c:idx val="4"/>
            <c:invertIfNegative val="1"/>
            <c:bubble3D val="0"/>
            <c:spPr>
              <a:solidFill>
                <a:srgbClr val="F06485"/>
              </a:solidFill>
            </c:spPr>
            <c:extLst>
              <c:ext xmlns:c16="http://schemas.microsoft.com/office/drawing/2014/chart" uri="{C3380CC4-5D6E-409C-BE32-E72D297353CC}">
                <c16:uniqueId val="{00000009-77A7-4C1D-BF5C-B138E221E6CF}"/>
              </c:ext>
            </c:extLst>
          </c:dPt>
          <c:dPt>
            <c:idx val="5"/>
            <c:invertIfNegative val="1"/>
            <c:bubble3D val="0"/>
            <c:spPr>
              <a:solidFill>
                <a:srgbClr val="BF91DB"/>
              </a:solidFill>
            </c:spPr>
            <c:extLst>
              <c:ext xmlns:c16="http://schemas.microsoft.com/office/drawing/2014/chart" uri="{C3380CC4-5D6E-409C-BE32-E72D297353CC}">
                <c16:uniqueId val="{0000000B-77A7-4C1D-BF5C-B138E221E6CF}"/>
              </c:ext>
            </c:extLst>
          </c:dPt>
          <c:dPt>
            <c:idx val="6"/>
            <c:invertIfNegative val="1"/>
            <c:bubble3D val="0"/>
            <c:spPr>
              <a:solidFill>
                <a:srgbClr val="3C6DCD"/>
              </a:solidFill>
            </c:spPr>
            <c:extLst>
              <c:ext xmlns:c16="http://schemas.microsoft.com/office/drawing/2014/chart" uri="{C3380CC4-5D6E-409C-BE32-E72D297353CC}">
                <c16:uniqueId val="{0000000D-77A7-4C1D-BF5C-B138E221E6CF}"/>
              </c:ext>
            </c:extLst>
          </c:dPt>
          <c:dPt>
            <c:idx val="7"/>
            <c:invertIfNegative val="1"/>
            <c:bubble3D val="0"/>
            <c:spPr>
              <a:solidFill>
                <a:srgbClr val="2ACFA3"/>
              </a:solidFill>
            </c:spPr>
            <c:extLst>
              <c:ext xmlns:c16="http://schemas.microsoft.com/office/drawing/2014/chart" uri="{C3380CC4-5D6E-409C-BE32-E72D297353CC}">
                <c16:uniqueId val="{0000000F-77A7-4C1D-BF5C-B138E221E6CF}"/>
              </c:ext>
            </c:extLst>
          </c:dPt>
          <c:dPt>
            <c:idx val="8"/>
            <c:invertIfNegative val="1"/>
            <c:bubble3D val="0"/>
            <c:spPr>
              <a:solidFill>
                <a:srgbClr val="FCD448"/>
              </a:solidFill>
            </c:spPr>
            <c:extLst>
              <c:ext xmlns:c16="http://schemas.microsoft.com/office/drawing/2014/chart" uri="{C3380CC4-5D6E-409C-BE32-E72D297353CC}">
                <c16:uniqueId val="{00000011-77A7-4C1D-BF5C-B138E221E6CF}"/>
              </c:ext>
            </c:extLst>
          </c:dPt>
          <c:dLbls>
            <c:spPr>
              <a:noFill/>
              <a:ln>
                <a:noFill/>
              </a:ln>
              <a:effectLst/>
            </c:spPr>
            <c:showLegendKey val="0"/>
            <c:showVal val="1"/>
            <c:showCatName val="1"/>
            <c:showSerName val="0"/>
            <c:showPercent val="1"/>
            <c:showBubbleSize val="0"/>
            <c:showLeaderLines val="0"/>
            <c:extLst>
              <c:ext xmlns:c15="http://schemas.microsoft.com/office/drawing/2012/chart" uri="{CE6537A1-D6FC-4f65-9D91-7224C49458BB}">
                <c15:showLeaderLines val="0"/>
              </c:ext>
            </c:extLst>
          </c:dLbls>
          <c:cat>
            <c:strLit>
              <c:ptCount val="9"/>
              <c:pt idx="0">
                <c:v>A resource library related to disability issues in agriculture</c:v>
              </c:pt>
              <c:pt idx="1">
                <c:v>Access to web information related to disability issues in agriculture</c:v>
              </c:pt>
              <c:pt idx="2">
                <c:v>Individual consultations related to specific consumers</c:v>
              </c:pt>
              <c:pt idx="3">
                <c:v>A meeting with AgrAbility staff from my state/region</c:v>
              </c:pt>
              <c:pt idx="4">
                <c:v>A webinar on farm culture/working with farmers</c:v>
              </c:pt>
              <c:pt idx="5">
                <c:v>Information on serving veterans with disabilities interested in agriculture</c:v>
              </c:pt>
              <c:pt idx="6">
                <c:v>Information on assistive technology for agricultural workers with disabilities</c:v>
              </c:pt>
              <c:pt idx="7">
                <c:v>A "path to services" document/website to help guide services for consumers invol</c:v>
              </c:pt>
              <c:pt idx="8">
                <c:v>Other - Write In</c:v>
              </c:pt>
            </c:strLit>
          </c:cat>
          <c:val>
            <c:numLit>
              <c:formatCode>General</c:formatCode>
              <c:ptCount val="9"/>
              <c:pt idx="0">
                <c:v>42.9</c:v>
              </c:pt>
              <c:pt idx="1">
                <c:v>68.599999999999994</c:v>
              </c:pt>
              <c:pt idx="2">
                <c:v>37.1</c:v>
              </c:pt>
              <c:pt idx="3">
                <c:v>34.299999999999997</c:v>
              </c:pt>
              <c:pt idx="4">
                <c:v>42.9</c:v>
              </c:pt>
              <c:pt idx="5">
                <c:v>60</c:v>
              </c:pt>
              <c:pt idx="6">
                <c:v>74.3</c:v>
              </c:pt>
              <c:pt idx="7">
                <c:v>71.400000000000006</c:v>
              </c:pt>
              <c:pt idx="8">
                <c:v>14.3</c:v>
              </c:pt>
            </c:numLit>
          </c:val>
          <c:extLst>
            <c:ext xmlns:c16="http://schemas.microsoft.com/office/drawing/2014/chart" uri="{C3380CC4-5D6E-409C-BE32-E72D297353CC}">
              <c16:uniqueId val="{00000012-77A7-4C1D-BF5C-B138E221E6CF}"/>
            </c:ext>
          </c:extLst>
        </c:ser>
        <c:dLbls>
          <c:showLegendKey val="0"/>
          <c:showVal val="0"/>
          <c:showCatName val="0"/>
          <c:showSerName val="0"/>
          <c:showPercent val="0"/>
          <c:showBubbleSize val="0"/>
        </c:dLbls>
        <c:gapWidth val="150"/>
        <c:axId val="1"/>
        <c:axId val="2"/>
      </c:barChart>
      <c:catAx>
        <c:axId val="1"/>
        <c:scaling>
          <c:orientation val="minMax"/>
        </c:scaling>
        <c:delete val="0"/>
        <c:axPos val="b"/>
        <c:numFmt formatCode="General" sourceLinked="0"/>
        <c:majorTickMark val="out"/>
        <c:minorTickMark val="none"/>
        <c:tickLblPos val="nextTo"/>
        <c:spPr>
          <a:ln>
            <a:solidFill/>
          </a:ln>
        </c:spPr>
        <c:crossAx val="2"/>
        <c:crosses val="autoZero"/>
        <c:auto val="1"/>
        <c:lblAlgn val="ctr"/>
        <c:lblOffset val="100"/>
        <c:noMultiLvlLbl val="1"/>
      </c:catAx>
      <c:valAx>
        <c:axId val="2"/>
        <c:scaling>
          <c:orientation val="minMax"/>
        </c:scaling>
        <c:delete val="0"/>
        <c:axPos val="l"/>
        <c:numFmt formatCode="General" sourceLinked="1"/>
        <c:majorTickMark val="out"/>
        <c:minorTickMark val="none"/>
        <c:tickLblPos val="nextTo"/>
        <c:spPr>
          <a:ln>
            <a:solidFill/>
          </a:ln>
        </c:spPr>
        <c:crossAx val="1"/>
        <c:crosses val="autoZero"/>
        <c:crossBetween val="between"/>
      </c:valAx>
    </c:plotArea>
    <c:plotVisOnly val="1"/>
    <c:dispBlanksAs val="zero"/>
    <c:showDLblsOverMax val="1"/>
  </c:chart>
  <c:spPr>
    <a:ln>
      <a:noFill/>
    </a:ln>
  </c:spPr>
</c:chartSpace>
</file>

<file path=ppt/diagrams/_rels/data3.xml.rels><?xml version="1.0" encoding="UTF-8" standalone="yes"?>
<Relationships xmlns="http://schemas.openxmlformats.org/package/2006/relationships"><Relationship Id="rId1" Type="http://schemas.openxmlformats.org/officeDocument/2006/relationships/hyperlink" Target="http://www.agrability.org/toolbox/"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www.agrability.org/toolbox/" TargetMode="Externa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34CA24-259D-4163-A749-7820C5BE37DA}" type="doc">
      <dgm:prSet loTypeId="urn:microsoft.com/office/officeart/2005/8/layout/process5" loCatId="process" qsTypeId="urn:microsoft.com/office/officeart/2005/8/quickstyle/simple1" qsCatId="simple" csTypeId="urn:microsoft.com/office/officeart/2005/8/colors/ColorSchemeForSuggestions" csCatId="other" phldr="1"/>
      <dgm:spPr/>
      <dgm:t>
        <a:bodyPr/>
        <a:lstStyle/>
        <a:p>
          <a:endParaRPr lang="en-US"/>
        </a:p>
      </dgm:t>
    </dgm:pt>
    <dgm:pt modelId="{A816A1B2-930D-438E-AE9E-2E7B2DA8A69E}">
      <dgm:prSet/>
      <dgm:spPr>
        <a:solidFill>
          <a:srgbClr val="006600"/>
        </a:solidFill>
      </dgm:spPr>
      <dgm:t>
        <a:bodyPr/>
        <a:lstStyle/>
        <a:p>
          <a:r>
            <a:rPr lang="en-US" dirty="0"/>
            <a:t>National Project</a:t>
          </a:r>
        </a:p>
      </dgm:t>
    </dgm:pt>
    <dgm:pt modelId="{446CDB67-3F0C-4DFB-8B33-05CE75956B17}" type="parTrans" cxnId="{E99EA9C1-A793-4845-B48F-33F9F043C1BF}">
      <dgm:prSet/>
      <dgm:spPr/>
      <dgm:t>
        <a:bodyPr/>
        <a:lstStyle/>
        <a:p>
          <a:endParaRPr lang="en-US"/>
        </a:p>
      </dgm:t>
    </dgm:pt>
    <dgm:pt modelId="{50690BE1-E3E3-4400-B6D4-D9666D39B663}" type="sibTrans" cxnId="{E99EA9C1-A793-4845-B48F-33F9F043C1BF}">
      <dgm:prSet/>
      <dgm:spPr/>
      <dgm:t>
        <a:bodyPr/>
        <a:lstStyle/>
        <a:p>
          <a:endParaRPr lang="en-US"/>
        </a:p>
      </dgm:t>
    </dgm:pt>
    <dgm:pt modelId="{80FE7AE1-C887-48E6-BF20-13012CD3B778}">
      <dgm:prSet/>
      <dgm:spPr>
        <a:solidFill>
          <a:srgbClr val="006600"/>
        </a:solidFill>
      </dgm:spPr>
      <dgm:t>
        <a:bodyPr/>
        <a:lstStyle/>
        <a:p>
          <a:r>
            <a:rPr lang="en-US" dirty="0"/>
            <a:t>State Project</a:t>
          </a:r>
        </a:p>
      </dgm:t>
    </dgm:pt>
    <dgm:pt modelId="{BA327B12-B9CD-49EF-BFA5-D96571A5B265}" type="parTrans" cxnId="{5BEFBE5E-DFD2-4A5A-A8FF-E3F8B3310DE8}">
      <dgm:prSet/>
      <dgm:spPr/>
      <dgm:t>
        <a:bodyPr/>
        <a:lstStyle/>
        <a:p>
          <a:endParaRPr lang="en-US"/>
        </a:p>
      </dgm:t>
    </dgm:pt>
    <dgm:pt modelId="{86AB9CBD-FA44-4D47-960F-6BA845B8C5F2}" type="sibTrans" cxnId="{5BEFBE5E-DFD2-4A5A-A8FF-E3F8B3310DE8}">
      <dgm:prSet/>
      <dgm:spPr/>
      <dgm:t>
        <a:bodyPr/>
        <a:lstStyle/>
        <a:p>
          <a:endParaRPr lang="en-US"/>
        </a:p>
      </dgm:t>
    </dgm:pt>
    <dgm:pt modelId="{2798D51A-A321-4E52-AD52-4C72328DBEFE}">
      <dgm:prSet/>
      <dgm:spPr>
        <a:solidFill>
          <a:srgbClr val="006600"/>
        </a:solidFill>
      </dgm:spPr>
      <dgm:t>
        <a:bodyPr/>
        <a:lstStyle/>
        <a:p>
          <a:r>
            <a:rPr lang="en-US" dirty="0"/>
            <a:t>Land Grant University</a:t>
          </a:r>
        </a:p>
      </dgm:t>
    </dgm:pt>
    <dgm:pt modelId="{65F3D619-2118-46C6-8D2F-82D8DC891C9C}" type="parTrans" cxnId="{E451E22D-8B35-47F9-8B31-66E7142203C8}">
      <dgm:prSet/>
      <dgm:spPr/>
      <dgm:t>
        <a:bodyPr/>
        <a:lstStyle/>
        <a:p>
          <a:endParaRPr lang="en-US"/>
        </a:p>
      </dgm:t>
    </dgm:pt>
    <dgm:pt modelId="{8276C411-4A8E-42E0-B97C-D8DA5A506943}" type="sibTrans" cxnId="{E451E22D-8B35-47F9-8B31-66E7142203C8}">
      <dgm:prSet/>
      <dgm:spPr/>
      <dgm:t>
        <a:bodyPr/>
        <a:lstStyle/>
        <a:p>
          <a:endParaRPr lang="en-US"/>
        </a:p>
      </dgm:t>
    </dgm:pt>
    <dgm:pt modelId="{F87AAEEF-01D4-42C1-AC4D-E8AF70BA78B3}">
      <dgm:prSet/>
      <dgm:spPr>
        <a:solidFill>
          <a:srgbClr val="006600"/>
        </a:solidFill>
      </dgm:spPr>
      <dgm:t>
        <a:bodyPr/>
        <a:lstStyle/>
        <a:p>
          <a:r>
            <a:rPr lang="en-US" dirty="0"/>
            <a:t>And at least one disability service program. </a:t>
          </a:r>
        </a:p>
      </dgm:t>
    </dgm:pt>
    <dgm:pt modelId="{DA3BFD1F-F020-4433-8017-1F69906243E3}" type="parTrans" cxnId="{EC8AA3E8-39D1-455E-9135-E7C9D27D95B2}">
      <dgm:prSet/>
      <dgm:spPr/>
      <dgm:t>
        <a:bodyPr/>
        <a:lstStyle/>
        <a:p>
          <a:endParaRPr lang="en-US"/>
        </a:p>
      </dgm:t>
    </dgm:pt>
    <dgm:pt modelId="{D274AD41-B013-4457-AB64-686F6DC5E29A}" type="sibTrans" cxnId="{EC8AA3E8-39D1-455E-9135-E7C9D27D95B2}">
      <dgm:prSet/>
      <dgm:spPr/>
      <dgm:t>
        <a:bodyPr/>
        <a:lstStyle/>
        <a:p>
          <a:endParaRPr lang="en-US"/>
        </a:p>
      </dgm:t>
    </dgm:pt>
    <dgm:pt modelId="{8B257FF2-1A69-468D-B641-6F23153C28E8}">
      <dgm:prSet/>
      <dgm:spPr>
        <a:solidFill>
          <a:srgbClr val="006600"/>
        </a:solidFill>
      </dgm:spPr>
      <dgm:t>
        <a:bodyPr/>
        <a:lstStyle/>
        <a:p>
          <a:r>
            <a:rPr lang="en-US" dirty="0"/>
            <a:t>State Project</a:t>
          </a:r>
        </a:p>
      </dgm:t>
    </dgm:pt>
    <dgm:pt modelId="{6600B47B-F631-49E0-92B3-7E9AF700B5AE}" type="parTrans" cxnId="{154BAF5C-2705-4CE5-B204-0FD3E6CAF211}">
      <dgm:prSet/>
      <dgm:spPr/>
      <dgm:t>
        <a:bodyPr/>
        <a:lstStyle/>
        <a:p>
          <a:endParaRPr lang="en-US"/>
        </a:p>
      </dgm:t>
    </dgm:pt>
    <dgm:pt modelId="{2D5EF833-5753-4236-BB16-2F4E5EF40563}" type="sibTrans" cxnId="{154BAF5C-2705-4CE5-B204-0FD3E6CAF211}">
      <dgm:prSet/>
      <dgm:spPr/>
      <dgm:t>
        <a:bodyPr/>
        <a:lstStyle/>
        <a:p>
          <a:endParaRPr lang="en-US"/>
        </a:p>
      </dgm:t>
    </dgm:pt>
    <dgm:pt modelId="{5046E2DC-1A20-475D-ACA9-AD5052514029}">
      <dgm:prSet/>
      <dgm:spPr>
        <a:solidFill>
          <a:srgbClr val="006600"/>
        </a:solidFill>
      </dgm:spPr>
      <dgm:t>
        <a:bodyPr/>
        <a:lstStyle/>
        <a:p>
          <a:r>
            <a:rPr lang="en-US" dirty="0"/>
            <a:t>Land Grant University</a:t>
          </a:r>
        </a:p>
      </dgm:t>
    </dgm:pt>
    <dgm:pt modelId="{7B8079CB-2A71-4413-8D2C-84485A4D794A}" type="parTrans" cxnId="{E0CF15EF-18A7-4C41-A347-149724FE00B9}">
      <dgm:prSet/>
      <dgm:spPr/>
      <dgm:t>
        <a:bodyPr/>
        <a:lstStyle/>
        <a:p>
          <a:endParaRPr lang="en-US"/>
        </a:p>
      </dgm:t>
    </dgm:pt>
    <dgm:pt modelId="{07606357-7271-49F5-86A0-6F78865419C4}" type="sibTrans" cxnId="{E0CF15EF-18A7-4C41-A347-149724FE00B9}">
      <dgm:prSet/>
      <dgm:spPr/>
      <dgm:t>
        <a:bodyPr/>
        <a:lstStyle/>
        <a:p>
          <a:endParaRPr lang="en-US"/>
        </a:p>
      </dgm:t>
    </dgm:pt>
    <dgm:pt modelId="{C08FAA67-8107-4251-9B98-3D45FE36FB66}" type="pres">
      <dgm:prSet presAssocID="{D934CA24-259D-4163-A749-7820C5BE37DA}" presName="diagram" presStyleCnt="0">
        <dgm:presLayoutVars>
          <dgm:dir/>
          <dgm:resizeHandles val="exact"/>
        </dgm:presLayoutVars>
      </dgm:prSet>
      <dgm:spPr/>
    </dgm:pt>
    <dgm:pt modelId="{F265B82A-2DDA-4B05-BAB6-F7FD153BC658}" type="pres">
      <dgm:prSet presAssocID="{A816A1B2-930D-438E-AE9E-2E7B2DA8A69E}" presName="node" presStyleLbl="node1" presStyleIdx="0" presStyleCnt="6" custLinFactNeighborX="-335" custLinFactNeighborY="-39688">
        <dgm:presLayoutVars>
          <dgm:bulletEnabled val="1"/>
        </dgm:presLayoutVars>
      </dgm:prSet>
      <dgm:spPr/>
    </dgm:pt>
    <dgm:pt modelId="{EC15D661-5A7A-46AA-B029-25E96CF921D2}" type="pres">
      <dgm:prSet presAssocID="{50690BE1-E3E3-4400-B6D4-D9666D39B663}" presName="sibTrans" presStyleLbl="sibTrans2D1" presStyleIdx="0" presStyleCnt="5" custScaleX="187273"/>
      <dgm:spPr>
        <a:prstGeom prst="leftRightArrow">
          <a:avLst/>
        </a:prstGeom>
      </dgm:spPr>
    </dgm:pt>
    <dgm:pt modelId="{A435C53F-5E64-4A99-99A4-330FDE90F7D3}" type="pres">
      <dgm:prSet presAssocID="{50690BE1-E3E3-4400-B6D4-D9666D39B663}" presName="connectorText" presStyleLbl="sibTrans2D1" presStyleIdx="0" presStyleCnt="5"/>
      <dgm:spPr/>
    </dgm:pt>
    <dgm:pt modelId="{B1C0E276-EA4B-40D9-93ED-A5394F17E1F8}" type="pres">
      <dgm:prSet presAssocID="{80FE7AE1-C887-48E6-BF20-13012CD3B778}" presName="node" presStyleLbl="node1" presStyleIdx="1" presStyleCnt="6" custLinFactNeighborX="-720" custLinFactNeighborY="-39688">
        <dgm:presLayoutVars>
          <dgm:bulletEnabled val="1"/>
        </dgm:presLayoutVars>
      </dgm:prSet>
      <dgm:spPr/>
    </dgm:pt>
    <dgm:pt modelId="{2758861B-BCC3-4649-AB18-B5ED9EED06DC}" type="pres">
      <dgm:prSet presAssocID="{86AB9CBD-FA44-4D47-960F-6BA845B8C5F2}" presName="sibTrans" presStyleLbl="sibTrans2D1" presStyleIdx="1" presStyleCnt="5" custScaleX="173774"/>
      <dgm:spPr/>
    </dgm:pt>
    <dgm:pt modelId="{F424AF13-344E-4BDC-883C-3874821EF5FC}" type="pres">
      <dgm:prSet presAssocID="{86AB9CBD-FA44-4D47-960F-6BA845B8C5F2}" presName="connectorText" presStyleLbl="sibTrans2D1" presStyleIdx="1" presStyleCnt="5"/>
      <dgm:spPr/>
    </dgm:pt>
    <dgm:pt modelId="{17B7FB12-8525-4B09-940C-15C73DE27523}" type="pres">
      <dgm:prSet presAssocID="{8B257FF2-1A69-468D-B641-6F23153C28E8}" presName="node" presStyleLbl="node1" presStyleIdx="2" presStyleCnt="6" custLinFactNeighborX="-421" custLinFactNeighborY="-29073">
        <dgm:presLayoutVars>
          <dgm:bulletEnabled val="1"/>
        </dgm:presLayoutVars>
      </dgm:prSet>
      <dgm:spPr/>
    </dgm:pt>
    <dgm:pt modelId="{69368D3C-8166-4F1A-A191-12455CBA8739}" type="pres">
      <dgm:prSet presAssocID="{2D5EF833-5753-4236-BB16-2F4E5EF40563}" presName="sibTrans" presStyleLbl="sibTrans2D1" presStyleIdx="2" presStyleCnt="5" custScaleX="185920"/>
      <dgm:spPr>
        <a:prstGeom prst="leftRightArrow">
          <a:avLst/>
        </a:prstGeom>
      </dgm:spPr>
    </dgm:pt>
    <dgm:pt modelId="{BA8F22AC-3310-4C9A-AA85-8131C7E57633}" type="pres">
      <dgm:prSet presAssocID="{2D5EF833-5753-4236-BB16-2F4E5EF40563}" presName="connectorText" presStyleLbl="sibTrans2D1" presStyleIdx="2" presStyleCnt="5"/>
      <dgm:spPr/>
    </dgm:pt>
    <dgm:pt modelId="{CF55C92D-1DC7-4FA0-AD34-98AEBB91A0CA}" type="pres">
      <dgm:prSet presAssocID="{2798D51A-A321-4E52-AD52-4C72328DBEFE}" presName="node" presStyleLbl="node1" presStyleIdx="3" presStyleCnt="6" custLinFactNeighborX="696" custLinFactNeighborY="-21297">
        <dgm:presLayoutVars>
          <dgm:bulletEnabled val="1"/>
        </dgm:presLayoutVars>
      </dgm:prSet>
      <dgm:spPr/>
    </dgm:pt>
    <dgm:pt modelId="{6F0071D7-5771-4185-A554-86C45FA6373E}" type="pres">
      <dgm:prSet presAssocID="{8276C411-4A8E-42E0-B97C-D8DA5A506943}" presName="sibTrans" presStyleLbl="sibTrans2D1" presStyleIdx="3" presStyleCnt="5" custAng="3352873" custFlipHor="1" custScaleX="97162" custLinFactX="-100000" custLinFactNeighborX="-145987" custLinFactNeighborY="8712"/>
      <dgm:spPr/>
    </dgm:pt>
    <dgm:pt modelId="{62DB0A0C-1D4F-4A9E-B00F-82C09953055E}" type="pres">
      <dgm:prSet presAssocID="{8276C411-4A8E-42E0-B97C-D8DA5A506943}" presName="connectorText" presStyleLbl="sibTrans2D1" presStyleIdx="3" presStyleCnt="5"/>
      <dgm:spPr/>
    </dgm:pt>
    <dgm:pt modelId="{BD55C669-744D-4114-B939-FC0894E9B03C}" type="pres">
      <dgm:prSet presAssocID="{F87AAEEF-01D4-42C1-AC4D-E8AF70BA78B3}" presName="node" presStyleLbl="node1" presStyleIdx="4" presStyleCnt="6" custLinFactX="37411" custLinFactNeighborX="100000" custLinFactNeighborY="-33583">
        <dgm:presLayoutVars>
          <dgm:bulletEnabled val="1"/>
        </dgm:presLayoutVars>
      </dgm:prSet>
      <dgm:spPr/>
    </dgm:pt>
    <dgm:pt modelId="{21BA2475-F30C-43F2-A731-9A880AFBABAF}" type="pres">
      <dgm:prSet presAssocID="{D274AD41-B013-4457-AB64-686F6DC5E29A}" presName="sibTrans" presStyleLbl="sibTrans2D1" presStyleIdx="4" presStyleCnt="5" custAng="10952150" custScaleX="183792"/>
      <dgm:spPr>
        <a:prstGeom prst="leftRightArrow">
          <a:avLst/>
        </a:prstGeom>
      </dgm:spPr>
    </dgm:pt>
    <dgm:pt modelId="{DCB6596E-19A3-4E1E-8250-EF0D25C40480}" type="pres">
      <dgm:prSet presAssocID="{D274AD41-B013-4457-AB64-686F6DC5E29A}" presName="connectorText" presStyleLbl="sibTrans2D1" presStyleIdx="4" presStyleCnt="5"/>
      <dgm:spPr/>
    </dgm:pt>
    <dgm:pt modelId="{5D9DAA49-61CA-4A02-AD17-7D8B0E19FD31}" type="pres">
      <dgm:prSet presAssocID="{5046E2DC-1A20-475D-ACA9-AD5052514029}" presName="node" presStyleLbl="node1" presStyleIdx="5" presStyleCnt="6" custLinFactX="-37780" custLinFactNeighborX="-100000" custLinFactNeighborY="-33583">
        <dgm:presLayoutVars>
          <dgm:bulletEnabled val="1"/>
        </dgm:presLayoutVars>
      </dgm:prSet>
      <dgm:spPr/>
    </dgm:pt>
  </dgm:ptLst>
  <dgm:cxnLst>
    <dgm:cxn modelId="{9CDAD715-0403-449A-A51C-60A681EFA8AD}" type="presOf" srcId="{86AB9CBD-FA44-4D47-960F-6BA845B8C5F2}" destId="{2758861B-BCC3-4649-AB18-B5ED9EED06DC}" srcOrd="0" destOrd="0" presId="urn:microsoft.com/office/officeart/2005/8/layout/process5"/>
    <dgm:cxn modelId="{26C36318-E07D-4D7E-B687-4D66A16A8DBB}" type="presOf" srcId="{8276C411-4A8E-42E0-B97C-D8DA5A506943}" destId="{6F0071D7-5771-4185-A554-86C45FA6373E}" srcOrd="0" destOrd="0" presId="urn:microsoft.com/office/officeart/2005/8/layout/process5"/>
    <dgm:cxn modelId="{32915329-BB33-4512-98F8-974A38C4ABFC}" type="presOf" srcId="{D274AD41-B013-4457-AB64-686F6DC5E29A}" destId="{DCB6596E-19A3-4E1E-8250-EF0D25C40480}" srcOrd="1" destOrd="0" presId="urn:microsoft.com/office/officeart/2005/8/layout/process5"/>
    <dgm:cxn modelId="{7C825B2C-0D08-4519-ADE9-A13F351FC37F}" type="presOf" srcId="{50690BE1-E3E3-4400-B6D4-D9666D39B663}" destId="{EC15D661-5A7A-46AA-B029-25E96CF921D2}" srcOrd="0" destOrd="0" presId="urn:microsoft.com/office/officeart/2005/8/layout/process5"/>
    <dgm:cxn modelId="{E451E22D-8B35-47F9-8B31-66E7142203C8}" srcId="{D934CA24-259D-4163-A749-7820C5BE37DA}" destId="{2798D51A-A321-4E52-AD52-4C72328DBEFE}" srcOrd="3" destOrd="0" parTransId="{65F3D619-2118-46C6-8D2F-82D8DC891C9C}" sibTransId="{8276C411-4A8E-42E0-B97C-D8DA5A506943}"/>
    <dgm:cxn modelId="{154BAF5C-2705-4CE5-B204-0FD3E6CAF211}" srcId="{D934CA24-259D-4163-A749-7820C5BE37DA}" destId="{8B257FF2-1A69-468D-B641-6F23153C28E8}" srcOrd="2" destOrd="0" parTransId="{6600B47B-F631-49E0-92B3-7E9AF700B5AE}" sibTransId="{2D5EF833-5753-4236-BB16-2F4E5EF40563}"/>
    <dgm:cxn modelId="{E7392A5E-4ADF-45F9-B22B-B1CD8F40B379}" type="presOf" srcId="{2D5EF833-5753-4236-BB16-2F4E5EF40563}" destId="{69368D3C-8166-4F1A-A191-12455CBA8739}" srcOrd="0" destOrd="0" presId="urn:microsoft.com/office/officeart/2005/8/layout/process5"/>
    <dgm:cxn modelId="{5BEFBE5E-DFD2-4A5A-A8FF-E3F8B3310DE8}" srcId="{D934CA24-259D-4163-A749-7820C5BE37DA}" destId="{80FE7AE1-C887-48E6-BF20-13012CD3B778}" srcOrd="1" destOrd="0" parTransId="{BA327B12-B9CD-49EF-BFA5-D96571A5B265}" sibTransId="{86AB9CBD-FA44-4D47-960F-6BA845B8C5F2}"/>
    <dgm:cxn modelId="{A9A2DE67-B293-45B2-BE35-1240BCAF1A75}" type="presOf" srcId="{A816A1B2-930D-438E-AE9E-2E7B2DA8A69E}" destId="{F265B82A-2DDA-4B05-BAB6-F7FD153BC658}" srcOrd="0" destOrd="0" presId="urn:microsoft.com/office/officeart/2005/8/layout/process5"/>
    <dgm:cxn modelId="{D61AD171-8F79-4C07-BAC8-70D619180F6D}" type="presOf" srcId="{2D5EF833-5753-4236-BB16-2F4E5EF40563}" destId="{BA8F22AC-3310-4C9A-AA85-8131C7E57633}" srcOrd="1" destOrd="0" presId="urn:microsoft.com/office/officeart/2005/8/layout/process5"/>
    <dgm:cxn modelId="{5A39DE72-BF62-4B69-B6A0-E9C131E6772F}" type="presOf" srcId="{5046E2DC-1A20-475D-ACA9-AD5052514029}" destId="{5D9DAA49-61CA-4A02-AD17-7D8B0E19FD31}" srcOrd="0" destOrd="0" presId="urn:microsoft.com/office/officeart/2005/8/layout/process5"/>
    <dgm:cxn modelId="{18E9CE56-C354-44EF-A859-426CCCCD705E}" type="presOf" srcId="{D274AD41-B013-4457-AB64-686F6DC5E29A}" destId="{21BA2475-F30C-43F2-A731-9A880AFBABAF}" srcOrd="0" destOrd="0" presId="urn:microsoft.com/office/officeart/2005/8/layout/process5"/>
    <dgm:cxn modelId="{74AD8C79-5C4A-486F-8561-75C1D46F6D97}" type="presOf" srcId="{86AB9CBD-FA44-4D47-960F-6BA845B8C5F2}" destId="{F424AF13-344E-4BDC-883C-3874821EF5FC}" srcOrd="1" destOrd="0" presId="urn:microsoft.com/office/officeart/2005/8/layout/process5"/>
    <dgm:cxn modelId="{5599F37B-1022-46D9-ADD7-E880A141FA30}" type="presOf" srcId="{8B257FF2-1A69-468D-B641-6F23153C28E8}" destId="{17B7FB12-8525-4B09-940C-15C73DE27523}" srcOrd="0" destOrd="0" presId="urn:microsoft.com/office/officeart/2005/8/layout/process5"/>
    <dgm:cxn modelId="{69AD1580-8919-4D5B-810E-E34DDA32D80E}" type="presOf" srcId="{50690BE1-E3E3-4400-B6D4-D9666D39B663}" destId="{A435C53F-5E64-4A99-99A4-330FDE90F7D3}" srcOrd="1" destOrd="0" presId="urn:microsoft.com/office/officeart/2005/8/layout/process5"/>
    <dgm:cxn modelId="{84E0BC81-178E-4585-9B60-61FF5E60B081}" type="presOf" srcId="{F87AAEEF-01D4-42C1-AC4D-E8AF70BA78B3}" destId="{BD55C669-744D-4114-B939-FC0894E9B03C}" srcOrd="0" destOrd="0" presId="urn:microsoft.com/office/officeart/2005/8/layout/process5"/>
    <dgm:cxn modelId="{39C7E989-F205-499A-B56B-142F8AF50426}" type="presOf" srcId="{2798D51A-A321-4E52-AD52-4C72328DBEFE}" destId="{CF55C92D-1DC7-4FA0-AD34-98AEBB91A0CA}" srcOrd="0" destOrd="0" presId="urn:microsoft.com/office/officeart/2005/8/layout/process5"/>
    <dgm:cxn modelId="{8688C2A6-D8FB-46E3-BED4-519101AA6312}" type="presOf" srcId="{80FE7AE1-C887-48E6-BF20-13012CD3B778}" destId="{B1C0E276-EA4B-40D9-93ED-A5394F17E1F8}" srcOrd="0" destOrd="0" presId="urn:microsoft.com/office/officeart/2005/8/layout/process5"/>
    <dgm:cxn modelId="{E99EA9C1-A793-4845-B48F-33F9F043C1BF}" srcId="{D934CA24-259D-4163-A749-7820C5BE37DA}" destId="{A816A1B2-930D-438E-AE9E-2E7B2DA8A69E}" srcOrd="0" destOrd="0" parTransId="{446CDB67-3F0C-4DFB-8B33-05CE75956B17}" sibTransId="{50690BE1-E3E3-4400-B6D4-D9666D39B663}"/>
    <dgm:cxn modelId="{83CE37C3-FEB8-48DF-97D0-DD461A6A0834}" type="presOf" srcId="{D934CA24-259D-4163-A749-7820C5BE37DA}" destId="{C08FAA67-8107-4251-9B98-3D45FE36FB66}" srcOrd="0" destOrd="0" presId="urn:microsoft.com/office/officeart/2005/8/layout/process5"/>
    <dgm:cxn modelId="{C7379BCE-3807-4E80-BCEC-B6A6DCF47D88}" type="presOf" srcId="{8276C411-4A8E-42E0-B97C-D8DA5A506943}" destId="{62DB0A0C-1D4F-4A9E-B00F-82C09953055E}" srcOrd="1" destOrd="0" presId="urn:microsoft.com/office/officeart/2005/8/layout/process5"/>
    <dgm:cxn modelId="{EC8AA3E8-39D1-455E-9135-E7C9D27D95B2}" srcId="{D934CA24-259D-4163-A749-7820C5BE37DA}" destId="{F87AAEEF-01D4-42C1-AC4D-E8AF70BA78B3}" srcOrd="4" destOrd="0" parTransId="{DA3BFD1F-F020-4433-8017-1F69906243E3}" sibTransId="{D274AD41-B013-4457-AB64-686F6DC5E29A}"/>
    <dgm:cxn modelId="{E0CF15EF-18A7-4C41-A347-149724FE00B9}" srcId="{D934CA24-259D-4163-A749-7820C5BE37DA}" destId="{5046E2DC-1A20-475D-ACA9-AD5052514029}" srcOrd="5" destOrd="0" parTransId="{7B8079CB-2A71-4413-8D2C-84485A4D794A}" sibTransId="{07606357-7271-49F5-86A0-6F78865419C4}"/>
    <dgm:cxn modelId="{B0163326-79E3-4766-9D83-F878E4B18D59}" type="presParOf" srcId="{C08FAA67-8107-4251-9B98-3D45FE36FB66}" destId="{F265B82A-2DDA-4B05-BAB6-F7FD153BC658}" srcOrd="0" destOrd="0" presId="urn:microsoft.com/office/officeart/2005/8/layout/process5"/>
    <dgm:cxn modelId="{171A8D76-7478-49F4-BEA7-F90945C8F0C4}" type="presParOf" srcId="{C08FAA67-8107-4251-9B98-3D45FE36FB66}" destId="{EC15D661-5A7A-46AA-B029-25E96CF921D2}" srcOrd="1" destOrd="0" presId="urn:microsoft.com/office/officeart/2005/8/layout/process5"/>
    <dgm:cxn modelId="{4CD8DB7E-01B5-490D-86AE-C9989021A830}" type="presParOf" srcId="{EC15D661-5A7A-46AA-B029-25E96CF921D2}" destId="{A435C53F-5E64-4A99-99A4-330FDE90F7D3}" srcOrd="0" destOrd="0" presId="urn:microsoft.com/office/officeart/2005/8/layout/process5"/>
    <dgm:cxn modelId="{FF9AD475-32C6-4B24-AB0E-9DB15673A74C}" type="presParOf" srcId="{C08FAA67-8107-4251-9B98-3D45FE36FB66}" destId="{B1C0E276-EA4B-40D9-93ED-A5394F17E1F8}" srcOrd="2" destOrd="0" presId="urn:microsoft.com/office/officeart/2005/8/layout/process5"/>
    <dgm:cxn modelId="{836D5E91-7C11-4F12-9147-18E3C5CC8C86}" type="presParOf" srcId="{C08FAA67-8107-4251-9B98-3D45FE36FB66}" destId="{2758861B-BCC3-4649-AB18-B5ED9EED06DC}" srcOrd="3" destOrd="0" presId="urn:microsoft.com/office/officeart/2005/8/layout/process5"/>
    <dgm:cxn modelId="{0DF8B911-BC4F-49BF-B58F-F152E9722BF7}" type="presParOf" srcId="{2758861B-BCC3-4649-AB18-B5ED9EED06DC}" destId="{F424AF13-344E-4BDC-883C-3874821EF5FC}" srcOrd="0" destOrd="0" presId="urn:microsoft.com/office/officeart/2005/8/layout/process5"/>
    <dgm:cxn modelId="{79D68C39-D148-474F-A0D7-1E93E7F7F3C6}" type="presParOf" srcId="{C08FAA67-8107-4251-9B98-3D45FE36FB66}" destId="{17B7FB12-8525-4B09-940C-15C73DE27523}" srcOrd="4" destOrd="0" presId="urn:microsoft.com/office/officeart/2005/8/layout/process5"/>
    <dgm:cxn modelId="{CCC49F0A-DCC6-44D0-BE92-1507680041E6}" type="presParOf" srcId="{C08FAA67-8107-4251-9B98-3D45FE36FB66}" destId="{69368D3C-8166-4F1A-A191-12455CBA8739}" srcOrd="5" destOrd="0" presId="urn:microsoft.com/office/officeart/2005/8/layout/process5"/>
    <dgm:cxn modelId="{C5991CF8-984F-4403-BF59-49F7B0EBF7BE}" type="presParOf" srcId="{69368D3C-8166-4F1A-A191-12455CBA8739}" destId="{BA8F22AC-3310-4C9A-AA85-8131C7E57633}" srcOrd="0" destOrd="0" presId="urn:microsoft.com/office/officeart/2005/8/layout/process5"/>
    <dgm:cxn modelId="{27C11227-BE9B-4EE0-9675-3753E9BF9E32}" type="presParOf" srcId="{C08FAA67-8107-4251-9B98-3D45FE36FB66}" destId="{CF55C92D-1DC7-4FA0-AD34-98AEBB91A0CA}" srcOrd="6" destOrd="0" presId="urn:microsoft.com/office/officeart/2005/8/layout/process5"/>
    <dgm:cxn modelId="{A398CA32-B86D-42B3-9FAE-7578D84EFE37}" type="presParOf" srcId="{C08FAA67-8107-4251-9B98-3D45FE36FB66}" destId="{6F0071D7-5771-4185-A554-86C45FA6373E}" srcOrd="7" destOrd="0" presId="urn:microsoft.com/office/officeart/2005/8/layout/process5"/>
    <dgm:cxn modelId="{1A4AC2E3-C484-4A26-89BD-8C8703F471AB}" type="presParOf" srcId="{6F0071D7-5771-4185-A554-86C45FA6373E}" destId="{62DB0A0C-1D4F-4A9E-B00F-82C09953055E}" srcOrd="0" destOrd="0" presId="urn:microsoft.com/office/officeart/2005/8/layout/process5"/>
    <dgm:cxn modelId="{004BD3FB-D4DA-47B4-A720-6F7C30AF7743}" type="presParOf" srcId="{C08FAA67-8107-4251-9B98-3D45FE36FB66}" destId="{BD55C669-744D-4114-B939-FC0894E9B03C}" srcOrd="8" destOrd="0" presId="urn:microsoft.com/office/officeart/2005/8/layout/process5"/>
    <dgm:cxn modelId="{EFBDE545-C333-4E5E-859E-927506938B7B}" type="presParOf" srcId="{C08FAA67-8107-4251-9B98-3D45FE36FB66}" destId="{21BA2475-F30C-43F2-A731-9A880AFBABAF}" srcOrd="9" destOrd="0" presId="urn:microsoft.com/office/officeart/2005/8/layout/process5"/>
    <dgm:cxn modelId="{B1E0EA4C-9D34-46C2-BFB3-56A2F91FD3E4}" type="presParOf" srcId="{21BA2475-F30C-43F2-A731-9A880AFBABAF}" destId="{DCB6596E-19A3-4E1E-8250-EF0D25C40480}" srcOrd="0" destOrd="0" presId="urn:microsoft.com/office/officeart/2005/8/layout/process5"/>
    <dgm:cxn modelId="{4EE9FD86-964E-4604-8EE8-A4DDF051CBAC}" type="presParOf" srcId="{C08FAA67-8107-4251-9B98-3D45FE36FB66}" destId="{5D9DAA49-61CA-4A02-AD17-7D8B0E19FD31}"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6EB3BD-A652-4555-B9A0-7891CFE81711}" type="doc">
      <dgm:prSet loTypeId="urn:microsoft.com/office/officeart/2005/8/layout/orgChart1" loCatId="Inbox" qsTypeId="urn:microsoft.com/office/officeart/2005/8/quickstyle/simple1" qsCatId="simple" csTypeId="urn:microsoft.com/office/officeart/2005/8/colors/colorful2" csCatId="colorful"/>
      <dgm:spPr/>
      <dgm:t>
        <a:bodyPr/>
        <a:lstStyle/>
        <a:p>
          <a:endParaRPr lang="en-US"/>
        </a:p>
      </dgm:t>
    </dgm:pt>
    <dgm:pt modelId="{DE3673BF-94CF-4033-BB19-45D35622694E}">
      <dgm:prSet/>
      <dgm:spPr/>
      <dgm:t>
        <a:bodyPr/>
        <a:lstStyle/>
        <a:p>
          <a:r>
            <a:rPr lang="en-US"/>
            <a:t>Out of the states surveyed 48.6% were mostly rural.  40.5% were a mixture of urban/suburban and rural. </a:t>
          </a:r>
        </a:p>
      </dgm:t>
    </dgm:pt>
    <dgm:pt modelId="{D4F84E07-B7CD-47F2-8A01-1AA7B22D754A}" type="parTrans" cxnId="{DF500F10-9380-4C06-AE37-F4640092D25A}">
      <dgm:prSet/>
      <dgm:spPr/>
      <dgm:t>
        <a:bodyPr/>
        <a:lstStyle/>
        <a:p>
          <a:endParaRPr lang="en-US"/>
        </a:p>
      </dgm:t>
    </dgm:pt>
    <dgm:pt modelId="{AA48299D-30AF-465C-AD5A-C3DB2FB476C3}" type="sibTrans" cxnId="{DF500F10-9380-4C06-AE37-F4640092D25A}">
      <dgm:prSet/>
      <dgm:spPr/>
      <dgm:t>
        <a:bodyPr/>
        <a:lstStyle/>
        <a:p>
          <a:endParaRPr lang="en-US"/>
        </a:p>
      </dgm:t>
    </dgm:pt>
    <dgm:pt modelId="{6127CC2E-24E5-477C-B63A-9D5B3FD5D694}">
      <dgm:prSet/>
      <dgm:spPr/>
      <dgm:t>
        <a:bodyPr/>
        <a:lstStyle/>
        <a:p>
          <a:r>
            <a:rPr lang="en-US"/>
            <a:t>78% of those surveyed have heard of AgrAbility. </a:t>
          </a:r>
        </a:p>
      </dgm:t>
    </dgm:pt>
    <dgm:pt modelId="{702A1AD6-822C-454D-8052-C67A3545A915}" type="parTrans" cxnId="{1ABBB1F9-7488-4CE8-8A4D-D313E927AE93}">
      <dgm:prSet/>
      <dgm:spPr/>
      <dgm:t>
        <a:bodyPr/>
        <a:lstStyle/>
        <a:p>
          <a:endParaRPr lang="en-US"/>
        </a:p>
      </dgm:t>
    </dgm:pt>
    <dgm:pt modelId="{0C2E7926-1B2A-465A-8E46-BB745FF82B2C}" type="sibTrans" cxnId="{1ABBB1F9-7488-4CE8-8A4D-D313E927AE93}">
      <dgm:prSet/>
      <dgm:spPr/>
      <dgm:t>
        <a:bodyPr/>
        <a:lstStyle/>
        <a:p>
          <a:endParaRPr lang="en-US"/>
        </a:p>
      </dgm:t>
    </dgm:pt>
    <dgm:pt modelId="{94D54092-0DA0-4F2E-AA37-C60B2E7E3967}">
      <dgm:prSet/>
      <dgm:spPr/>
      <dgm:t>
        <a:bodyPr/>
        <a:lstStyle/>
        <a:p>
          <a:r>
            <a:rPr lang="en-US"/>
            <a:t>43% do not know if they have AgrAbility Project in their state. </a:t>
          </a:r>
        </a:p>
      </dgm:t>
    </dgm:pt>
    <dgm:pt modelId="{7E3C6323-C5F2-4F16-9607-DF0F7D12AC81}" type="parTrans" cxnId="{650BA51A-DC7C-4E16-B30D-0402D6F1A87B}">
      <dgm:prSet/>
      <dgm:spPr/>
      <dgm:t>
        <a:bodyPr/>
        <a:lstStyle/>
        <a:p>
          <a:endParaRPr lang="en-US"/>
        </a:p>
      </dgm:t>
    </dgm:pt>
    <dgm:pt modelId="{35B5FC5C-F4C6-4A6D-8DD0-4908F7CDC579}" type="sibTrans" cxnId="{650BA51A-DC7C-4E16-B30D-0402D6F1A87B}">
      <dgm:prSet/>
      <dgm:spPr/>
      <dgm:t>
        <a:bodyPr/>
        <a:lstStyle/>
        <a:p>
          <a:endParaRPr lang="en-US"/>
        </a:p>
      </dgm:t>
    </dgm:pt>
    <dgm:pt modelId="{78A0D06E-54B1-432C-B692-AED539A314D8}">
      <dgm:prSet/>
      <dgm:spPr/>
      <dgm:t>
        <a:bodyPr/>
        <a:lstStyle/>
        <a:p>
          <a:r>
            <a:rPr lang="en-US" dirty="0"/>
            <a:t>50% serve only 1-10 consumers involved in agricultural with 22.2% only serving more than 26 consumers. </a:t>
          </a:r>
        </a:p>
      </dgm:t>
    </dgm:pt>
    <dgm:pt modelId="{7B7FB47D-89D4-4E0B-B1A9-EA03917A9A4D}" type="parTrans" cxnId="{4813DB05-CE52-457E-B067-0D6FF064231B}">
      <dgm:prSet/>
      <dgm:spPr/>
      <dgm:t>
        <a:bodyPr/>
        <a:lstStyle/>
        <a:p>
          <a:endParaRPr lang="en-US"/>
        </a:p>
      </dgm:t>
    </dgm:pt>
    <dgm:pt modelId="{542813D2-E289-486D-8772-842B6C684C4A}" type="sibTrans" cxnId="{4813DB05-CE52-457E-B067-0D6FF064231B}">
      <dgm:prSet/>
      <dgm:spPr/>
      <dgm:t>
        <a:bodyPr/>
        <a:lstStyle/>
        <a:p>
          <a:endParaRPr lang="en-US"/>
        </a:p>
      </dgm:t>
    </dgm:pt>
    <dgm:pt modelId="{C10682B1-40B4-4CD6-9EAD-F5274BAAB1DB}" type="pres">
      <dgm:prSet presAssocID="{106EB3BD-A652-4555-B9A0-7891CFE81711}" presName="hierChild1" presStyleCnt="0">
        <dgm:presLayoutVars>
          <dgm:orgChart val="1"/>
          <dgm:chPref val="1"/>
          <dgm:dir/>
          <dgm:animOne val="branch"/>
          <dgm:animLvl val="lvl"/>
          <dgm:resizeHandles/>
        </dgm:presLayoutVars>
      </dgm:prSet>
      <dgm:spPr/>
    </dgm:pt>
    <dgm:pt modelId="{10955C32-2F88-4845-AB05-1A8E0A30FC6A}" type="pres">
      <dgm:prSet presAssocID="{DE3673BF-94CF-4033-BB19-45D35622694E}" presName="hierRoot1" presStyleCnt="0">
        <dgm:presLayoutVars>
          <dgm:hierBranch val="init"/>
        </dgm:presLayoutVars>
      </dgm:prSet>
      <dgm:spPr/>
    </dgm:pt>
    <dgm:pt modelId="{BB1C376D-3A9F-45EF-AABE-34A70F87CE11}" type="pres">
      <dgm:prSet presAssocID="{DE3673BF-94CF-4033-BB19-45D35622694E}" presName="rootComposite1" presStyleCnt="0"/>
      <dgm:spPr/>
    </dgm:pt>
    <dgm:pt modelId="{6E5E9DD1-82B8-4B29-B830-72718CB89969}" type="pres">
      <dgm:prSet presAssocID="{DE3673BF-94CF-4033-BB19-45D35622694E}" presName="rootText1" presStyleLbl="node0" presStyleIdx="0" presStyleCnt="4" custLinFactNeighborX="565" custLinFactNeighborY="72275">
        <dgm:presLayoutVars>
          <dgm:chPref val="3"/>
        </dgm:presLayoutVars>
      </dgm:prSet>
      <dgm:spPr/>
    </dgm:pt>
    <dgm:pt modelId="{D5762EF6-0AD4-4303-9AC4-6F54A4E17ADE}" type="pres">
      <dgm:prSet presAssocID="{DE3673BF-94CF-4033-BB19-45D35622694E}" presName="rootConnector1" presStyleLbl="node1" presStyleIdx="0" presStyleCnt="0"/>
      <dgm:spPr/>
    </dgm:pt>
    <dgm:pt modelId="{CC1163F5-44F3-4D30-9838-C1216301C40C}" type="pres">
      <dgm:prSet presAssocID="{DE3673BF-94CF-4033-BB19-45D35622694E}" presName="hierChild2" presStyleCnt="0"/>
      <dgm:spPr/>
    </dgm:pt>
    <dgm:pt modelId="{D57B01C3-3152-4AEA-9EE5-52A604A98F01}" type="pres">
      <dgm:prSet presAssocID="{DE3673BF-94CF-4033-BB19-45D35622694E}" presName="hierChild3" presStyleCnt="0"/>
      <dgm:spPr/>
    </dgm:pt>
    <dgm:pt modelId="{681C1DC8-237B-40D5-8AD2-8E831328759F}" type="pres">
      <dgm:prSet presAssocID="{6127CC2E-24E5-477C-B63A-9D5B3FD5D694}" presName="hierRoot1" presStyleCnt="0">
        <dgm:presLayoutVars>
          <dgm:hierBranch val="init"/>
        </dgm:presLayoutVars>
      </dgm:prSet>
      <dgm:spPr/>
    </dgm:pt>
    <dgm:pt modelId="{14B03429-73E2-42E5-AF56-6300AE52F03C}" type="pres">
      <dgm:prSet presAssocID="{6127CC2E-24E5-477C-B63A-9D5B3FD5D694}" presName="rootComposite1" presStyleCnt="0"/>
      <dgm:spPr/>
    </dgm:pt>
    <dgm:pt modelId="{614A3080-ADBC-41D0-8F65-E565D2490B2F}" type="pres">
      <dgm:prSet presAssocID="{6127CC2E-24E5-477C-B63A-9D5B3FD5D694}" presName="rootText1" presStyleLbl="node0" presStyleIdx="1" presStyleCnt="4" custLinFactNeighborX="-4688" custLinFactNeighborY="72741">
        <dgm:presLayoutVars>
          <dgm:chPref val="3"/>
        </dgm:presLayoutVars>
      </dgm:prSet>
      <dgm:spPr/>
    </dgm:pt>
    <dgm:pt modelId="{D048D8B0-AD24-4E1C-AC3B-0D77C9BA9B4E}" type="pres">
      <dgm:prSet presAssocID="{6127CC2E-24E5-477C-B63A-9D5B3FD5D694}" presName="rootConnector1" presStyleLbl="node1" presStyleIdx="0" presStyleCnt="0"/>
      <dgm:spPr/>
    </dgm:pt>
    <dgm:pt modelId="{ABD89B08-A54A-4BCE-A2BC-BF05A49D4E67}" type="pres">
      <dgm:prSet presAssocID="{6127CC2E-24E5-477C-B63A-9D5B3FD5D694}" presName="hierChild2" presStyleCnt="0"/>
      <dgm:spPr/>
    </dgm:pt>
    <dgm:pt modelId="{0B214C9A-3333-4B57-A5F7-63C2B667E56E}" type="pres">
      <dgm:prSet presAssocID="{6127CC2E-24E5-477C-B63A-9D5B3FD5D694}" presName="hierChild3" presStyleCnt="0"/>
      <dgm:spPr/>
    </dgm:pt>
    <dgm:pt modelId="{17650807-1B74-4F88-B349-D231396EE1D1}" type="pres">
      <dgm:prSet presAssocID="{94D54092-0DA0-4F2E-AA37-C60B2E7E3967}" presName="hierRoot1" presStyleCnt="0">
        <dgm:presLayoutVars>
          <dgm:hierBranch val="init"/>
        </dgm:presLayoutVars>
      </dgm:prSet>
      <dgm:spPr/>
    </dgm:pt>
    <dgm:pt modelId="{765AB91D-0776-4FB1-A08B-2830530F34CC}" type="pres">
      <dgm:prSet presAssocID="{94D54092-0DA0-4F2E-AA37-C60B2E7E3967}" presName="rootComposite1" presStyleCnt="0"/>
      <dgm:spPr/>
    </dgm:pt>
    <dgm:pt modelId="{B44302DC-F153-4109-97E7-DCE4FFA8A38E}" type="pres">
      <dgm:prSet presAssocID="{94D54092-0DA0-4F2E-AA37-C60B2E7E3967}" presName="rootText1" presStyleLbl="node0" presStyleIdx="2" presStyleCnt="4" custLinFactNeighborX="-3282" custLinFactNeighborY="70775">
        <dgm:presLayoutVars>
          <dgm:chPref val="3"/>
        </dgm:presLayoutVars>
      </dgm:prSet>
      <dgm:spPr/>
    </dgm:pt>
    <dgm:pt modelId="{BF28A54B-1168-407D-A5FB-3C3707D4EF0B}" type="pres">
      <dgm:prSet presAssocID="{94D54092-0DA0-4F2E-AA37-C60B2E7E3967}" presName="rootConnector1" presStyleLbl="node1" presStyleIdx="0" presStyleCnt="0"/>
      <dgm:spPr/>
    </dgm:pt>
    <dgm:pt modelId="{B52FCCA3-AED5-4623-8CC8-E041BB8119A1}" type="pres">
      <dgm:prSet presAssocID="{94D54092-0DA0-4F2E-AA37-C60B2E7E3967}" presName="hierChild2" presStyleCnt="0"/>
      <dgm:spPr/>
    </dgm:pt>
    <dgm:pt modelId="{873A6532-EAED-450B-8458-2BC3A2BC807A}" type="pres">
      <dgm:prSet presAssocID="{94D54092-0DA0-4F2E-AA37-C60B2E7E3967}" presName="hierChild3" presStyleCnt="0"/>
      <dgm:spPr/>
    </dgm:pt>
    <dgm:pt modelId="{A5D4D1AB-DC96-4724-BC4D-CFB3B855ED31}" type="pres">
      <dgm:prSet presAssocID="{78A0D06E-54B1-432C-B692-AED539A314D8}" presName="hierRoot1" presStyleCnt="0">
        <dgm:presLayoutVars>
          <dgm:hierBranch val="init"/>
        </dgm:presLayoutVars>
      </dgm:prSet>
      <dgm:spPr/>
    </dgm:pt>
    <dgm:pt modelId="{750241C3-4A3E-43F9-B4AC-A7E34A8E1260}" type="pres">
      <dgm:prSet presAssocID="{78A0D06E-54B1-432C-B692-AED539A314D8}" presName="rootComposite1" presStyleCnt="0"/>
      <dgm:spPr/>
    </dgm:pt>
    <dgm:pt modelId="{3BB4F7C8-6EA5-4E2A-86A0-A9ECAE2AD9C6}" type="pres">
      <dgm:prSet presAssocID="{78A0D06E-54B1-432C-B692-AED539A314D8}" presName="rootText1" presStyleLbl="node0" presStyleIdx="3" presStyleCnt="4" custLinFactNeighborX="236" custLinFactNeighborY="67878">
        <dgm:presLayoutVars>
          <dgm:chPref val="3"/>
        </dgm:presLayoutVars>
      </dgm:prSet>
      <dgm:spPr/>
    </dgm:pt>
    <dgm:pt modelId="{47D47036-2093-4492-97C7-078A28CA211E}" type="pres">
      <dgm:prSet presAssocID="{78A0D06E-54B1-432C-B692-AED539A314D8}" presName="rootConnector1" presStyleLbl="node1" presStyleIdx="0" presStyleCnt="0"/>
      <dgm:spPr/>
    </dgm:pt>
    <dgm:pt modelId="{97F5D2B7-9032-43B2-912E-4DCED669A8AF}" type="pres">
      <dgm:prSet presAssocID="{78A0D06E-54B1-432C-B692-AED539A314D8}" presName="hierChild2" presStyleCnt="0"/>
      <dgm:spPr/>
    </dgm:pt>
    <dgm:pt modelId="{7B9BFD7B-1960-43E3-A546-6A505A5A142F}" type="pres">
      <dgm:prSet presAssocID="{78A0D06E-54B1-432C-B692-AED539A314D8}" presName="hierChild3" presStyleCnt="0"/>
      <dgm:spPr/>
    </dgm:pt>
  </dgm:ptLst>
  <dgm:cxnLst>
    <dgm:cxn modelId="{4813DB05-CE52-457E-B067-0D6FF064231B}" srcId="{106EB3BD-A652-4555-B9A0-7891CFE81711}" destId="{78A0D06E-54B1-432C-B692-AED539A314D8}" srcOrd="3" destOrd="0" parTransId="{7B7FB47D-89D4-4E0B-B1A9-EA03917A9A4D}" sibTransId="{542813D2-E289-486D-8772-842B6C684C4A}"/>
    <dgm:cxn modelId="{049D6A06-A29E-4C07-83D1-4EDD57543A67}" type="presOf" srcId="{DE3673BF-94CF-4033-BB19-45D35622694E}" destId="{6E5E9DD1-82B8-4B29-B830-72718CB89969}" srcOrd="0" destOrd="0" presId="urn:microsoft.com/office/officeart/2005/8/layout/orgChart1"/>
    <dgm:cxn modelId="{DF500F10-9380-4C06-AE37-F4640092D25A}" srcId="{106EB3BD-A652-4555-B9A0-7891CFE81711}" destId="{DE3673BF-94CF-4033-BB19-45D35622694E}" srcOrd="0" destOrd="0" parTransId="{D4F84E07-B7CD-47F2-8A01-1AA7B22D754A}" sibTransId="{AA48299D-30AF-465C-AD5A-C3DB2FB476C3}"/>
    <dgm:cxn modelId="{ABF86314-0ABD-465D-9600-407846C940F4}" type="presOf" srcId="{94D54092-0DA0-4F2E-AA37-C60B2E7E3967}" destId="{BF28A54B-1168-407D-A5FB-3C3707D4EF0B}" srcOrd="1" destOrd="0" presId="urn:microsoft.com/office/officeart/2005/8/layout/orgChart1"/>
    <dgm:cxn modelId="{650BA51A-DC7C-4E16-B30D-0402D6F1A87B}" srcId="{106EB3BD-A652-4555-B9A0-7891CFE81711}" destId="{94D54092-0DA0-4F2E-AA37-C60B2E7E3967}" srcOrd="2" destOrd="0" parTransId="{7E3C6323-C5F2-4F16-9607-DF0F7D12AC81}" sibTransId="{35B5FC5C-F4C6-4A6D-8DD0-4908F7CDC579}"/>
    <dgm:cxn modelId="{8E36452C-6FCC-4603-9AAA-2BAB52CD809F}" type="presOf" srcId="{6127CC2E-24E5-477C-B63A-9D5B3FD5D694}" destId="{D048D8B0-AD24-4E1C-AC3B-0D77C9BA9B4E}" srcOrd="1" destOrd="0" presId="urn:microsoft.com/office/officeart/2005/8/layout/orgChart1"/>
    <dgm:cxn modelId="{7E23B867-4587-4A5A-8434-43A28F8035C7}" type="presOf" srcId="{6127CC2E-24E5-477C-B63A-9D5B3FD5D694}" destId="{614A3080-ADBC-41D0-8F65-E565D2490B2F}" srcOrd="0" destOrd="0" presId="urn:microsoft.com/office/officeart/2005/8/layout/orgChart1"/>
    <dgm:cxn modelId="{4B41DA53-1E50-4629-9C85-8313ADEF577C}" type="presOf" srcId="{78A0D06E-54B1-432C-B692-AED539A314D8}" destId="{3BB4F7C8-6EA5-4E2A-86A0-A9ECAE2AD9C6}" srcOrd="0" destOrd="0" presId="urn:microsoft.com/office/officeart/2005/8/layout/orgChart1"/>
    <dgm:cxn modelId="{5C545175-FAAE-4DA9-BC4A-899D4E05DC7B}" type="presOf" srcId="{78A0D06E-54B1-432C-B692-AED539A314D8}" destId="{47D47036-2093-4492-97C7-078A28CA211E}" srcOrd="1" destOrd="0" presId="urn:microsoft.com/office/officeart/2005/8/layout/orgChart1"/>
    <dgm:cxn modelId="{87B698B4-6340-40E2-8C52-7EC6A83A624B}" type="presOf" srcId="{DE3673BF-94CF-4033-BB19-45D35622694E}" destId="{D5762EF6-0AD4-4303-9AC4-6F54A4E17ADE}" srcOrd="1" destOrd="0" presId="urn:microsoft.com/office/officeart/2005/8/layout/orgChart1"/>
    <dgm:cxn modelId="{89A270CA-BBC9-42C9-B10E-7A3B43BCDCCD}" type="presOf" srcId="{94D54092-0DA0-4F2E-AA37-C60B2E7E3967}" destId="{B44302DC-F153-4109-97E7-DCE4FFA8A38E}" srcOrd="0" destOrd="0" presId="urn:microsoft.com/office/officeart/2005/8/layout/orgChart1"/>
    <dgm:cxn modelId="{8A3505D7-A572-44E0-9248-D23F285DB0F9}" type="presOf" srcId="{106EB3BD-A652-4555-B9A0-7891CFE81711}" destId="{C10682B1-40B4-4CD6-9EAD-F5274BAAB1DB}" srcOrd="0" destOrd="0" presId="urn:microsoft.com/office/officeart/2005/8/layout/orgChart1"/>
    <dgm:cxn modelId="{1ABBB1F9-7488-4CE8-8A4D-D313E927AE93}" srcId="{106EB3BD-A652-4555-B9A0-7891CFE81711}" destId="{6127CC2E-24E5-477C-B63A-9D5B3FD5D694}" srcOrd="1" destOrd="0" parTransId="{702A1AD6-822C-454D-8052-C67A3545A915}" sibTransId="{0C2E7926-1B2A-465A-8E46-BB745FF82B2C}"/>
    <dgm:cxn modelId="{4E139619-EA99-44EF-BD9D-0FAA743FAF09}" type="presParOf" srcId="{C10682B1-40B4-4CD6-9EAD-F5274BAAB1DB}" destId="{10955C32-2F88-4845-AB05-1A8E0A30FC6A}" srcOrd="0" destOrd="0" presId="urn:microsoft.com/office/officeart/2005/8/layout/orgChart1"/>
    <dgm:cxn modelId="{9E1B4ECC-4FCF-48D1-B212-A8893B253C8C}" type="presParOf" srcId="{10955C32-2F88-4845-AB05-1A8E0A30FC6A}" destId="{BB1C376D-3A9F-45EF-AABE-34A70F87CE11}" srcOrd="0" destOrd="0" presId="urn:microsoft.com/office/officeart/2005/8/layout/orgChart1"/>
    <dgm:cxn modelId="{D24DDDD1-F423-43D5-8E77-E8B539D40C9B}" type="presParOf" srcId="{BB1C376D-3A9F-45EF-AABE-34A70F87CE11}" destId="{6E5E9DD1-82B8-4B29-B830-72718CB89969}" srcOrd="0" destOrd="0" presId="urn:microsoft.com/office/officeart/2005/8/layout/orgChart1"/>
    <dgm:cxn modelId="{8D5985BA-224A-49BC-A83F-B19E3B39E3B5}" type="presParOf" srcId="{BB1C376D-3A9F-45EF-AABE-34A70F87CE11}" destId="{D5762EF6-0AD4-4303-9AC4-6F54A4E17ADE}" srcOrd="1" destOrd="0" presId="urn:microsoft.com/office/officeart/2005/8/layout/orgChart1"/>
    <dgm:cxn modelId="{80824DE7-696A-42BD-B971-1378D7A492D7}" type="presParOf" srcId="{10955C32-2F88-4845-AB05-1A8E0A30FC6A}" destId="{CC1163F5-44F3-4D30-9838-C1216301C40C}" srcOrd="1" destOrd="0" presId="urn:microsoft.com/office/officeart/2005/8/layout/orgChart1"/>
    <dgm:cxn modelId="{83A6788C-3C15-4E42-8AEE-FCF05A5D6031}" type="presParOf" srcId="{10955C32-2F88-4845-AB05-1A8E0A30FC6A}" destId="{D57B01C3-3152-4AEA-9EE5-52A604A98F01}" srcOrd="2" destOrd="0" presId="urn:microsoft.com/office/officeart/2005/8/layout/orgChart1"/>
    <dgm:cxn modelId="{76399C78-BA62-4F91-9ABE-44B4F6300F15}" type="presParOf" srcId="{C10682B1-40B4-4CD6-9EAD-F5274BAAB1DB}" destId="{681C1DC8-237B-40D5-8AD2-8E831328759F}" srcOrd="1" destOrd="0" presId="urn:microsoft.com/office/officeart/2005/8/layout/orgChart1"/>
    <dgm:cxn modelId="{79EFEA80-13AB-4439-8B6F-5EDC17689455}" type="presParOf" srcId="{681C1DC8-237B-40D5-8AD2-8E831328759F}" destId="{14B03429-73E2-42E5-AF56-6300AE52F03C}" srcOrd="0" destOrd="0" presId="urn:microsoft.com/office/officeart/2005/8/layout/orgChart1"/>
    <dgm:cxn modelId="{0877FCFB-4B79-4F18-ABA0-5F6A2806B0B2}" type="presParOf" srcId="{14B03429-73E2-42E5-AF56-6300AE52F03C}" destId="{614A3080-ADBC-41D0-8F65-E565D2490B2F}" srcOrd="0" destOrd="0" presId="urn:microsoft.com/office/officeart/2005/8/layout/orgChart1"/>
    <dgm:cxn modelId="{D37ACC0D-C0E4-4325-8C46-CEE38CC59766}" type="presParOf" srcId="{14B03429-73E2-42E5-AF56-6300AE52F03C}" destId="{D048D8B0-AD24-4E1C-AC3B-0D77C9BA9B4E}" srcOrd="1" destOrd="0" presId="urn:microsoft.com/office/officeart/2005/8/layout/orgChart1"/>
    <dgm:cxn modelId="{90A70597-1D82-4662-B65F-56F46D896B1F}" type="presParOf" srcId="{681C1DC8-237B-40D5-8AD2-8E831328759F}" destId="{ABD89B08-A54A-4BCE-A2BC-BF05A49D4E67}" srcOrd="1" destOrd="0" presId="urn:microsoft.com/office/officeart/2005/8/layout/orgChart1"/>
    <dgm:cxn modelId="{59DC4E67-4E95-4927-9C24-0BCB381996C8}" type="presParOf" srcId="{681C1DC8-237B-40D5-8AD2-8E831328759F}" destId="{0B214C9A-3333-4B57-A5F7-63C2B667E56E}" srcOrd="2" destOrd="0" presId="urn:microsoft.com/office/officeart/2005/8/layout/orgChart1"/>
    <dgm:cxn modelId="{C306E115-79EB-41D6-959D-F918056F52C1}" type="presParOf" srcId="{C10682B1-40B4-4CD6-9EAD-F5274BAAB1DB}" destId="{17650807-1B74-4F88-B349-D231396EE1D1}" srcOrd="2" destOrd="0" presId="urn:microsoft.com/office/officeart/2005/8/layout/orgChart1"/>
    <dgm:cxn modelId="{9F25C6C1-A34B-453F-8BB6-C84474638FD5}" type="presParOf" srcId="{17650807-1B74-4F88-B349-D231396EE1D1}" destId="{765AB91D-0776-4FB1-A08B-2830530F34CC}" srcOrd="0" destOrd="0" presId="urn:microsoft.com/office/officeart/2005/8/layout/orgChart1"/>
    <dgm:cxn modelId="{E15FC822-B1C2-4696-99EA-3006D7AA6729}" type="presParOf" srcId="{765AB91D-0776-4FB1-A08B-2830530F34CC}" destId="{B44302DC-F153-4109-97E7-DCE4FFA8A38E}" srcOrd="0" destOrd="0" presId="urn:microsoft.com/office/officeart/2005/8/layout/orgChart1"/>
    <dgm:cxn modelId="{A5E17964-A907-44E4-8FEE-7BF6A2AEAA91}" type="presParOf" srcId="{765AB91D-0776-4FB1-A08B-2830530F34CC}" destId="{BF28A54B-1168-407D-A5FB-3C3707D4EF0B}" srcOrd="1" destOrd="0" presId="urn:microsoft.com/office/officeart/2005/8/layout/orgChart1"/>
    <dgm:cxn modelId="{C478EEC4-C6CA-4BE2-89AB-9701146D6490}" type="presParOf" srcId="{17650807-1B74-4F88-B349-D231396EE1D1}" destId="{B52FCCA3-AED5-4623-8CC8-E041BB8119A1}" srcOrd="1" destOrd="0" presId="urn:microsoft.com/office/officeart/2005/8/layout/orgChart1"/>
    <dgm:cxn modelId="{B2FE079B-C906-407E-AC7C-BB04353F38BF}" type="presParOf" srcId="{17650807-1B74-4F88-B349-D231396EE1D1}" destId="{873A6532-EAED-450B-8458-2BC3A2BC807A}" srcOrd="2" destOrd="0" presId="urn:microsoft.com/office/officeart/2005/8/layout/orgChart1"/>
    <dgm:cxn modelId="{7C8A7AB7-95C4-47C9-B346-826078976C5C}" type="presParOf" srcId="{C10682B1-40B4-4CD6-9EAD-F5274BAAB1DB}" destId="{A5D4D1AB-DC96-4724-BC4D-CFB3B855ED31}" srcOrd="3" destOrd="0" presId="urn:microsoft.com/office/officeart/2005/8/layout/orgChart1"/>
    <dgm:cxn modelId="{C8DF8A84-FAD7-4948-86C3-6149876D56DD}" type="presParOf" srcId="{A5D4D1AB-DC96-4724-BC4D-CFB3B855ED31}" destId="{750241C3-4A3E-43F9-B4AC-A7E34A8E1260}" srcOrd="0" destOrd="0" presId="urn:microsoft.com/office/officeart/2005/8/layout/orgChart1"/>
    <dgm:cxn modelId="{F8769D8F-8949-4F9E-8A7B-025D320B0558}" type="presParOf" srcId="{750241C3-4A3E-43F9-B4AC-A7E34A8E1260}" destId="{3BB4F7C8-6EA5-4E2A-86A0-A9ECAE2AD9C6}" srcOrd="0" destOrd="0" presId="urn:microsoft.com/office/officeart/2005/8/layout/orgChart1"/>
    <dgm:cxn modelId="{8EB11C27-3F1E-41CA-A711-CC63159D77EA}" type="presParOf" srcId="{750241C3-4A3E-43F9-B4AC-A7E34A8E1260}" destId="{47D47036-2093-4492-97C7-078A28CA211E}" srcOrd="1" destOrd="0" presId="urn:microsoft.com/office/officeart/2005/8/layout/orgChart1"/>
    <dgm:cxn modelId="{451FC68A-5CED-499F-A99B-DF0191CA3E2D}" type="presParOf" srcId="{A5D4D1AB-DC96-4724-BC4D-CFB3B855ED31}" destId="{97F5D2B7-9032-43B2-912E-4DCED669A8AF}" srcOrd="1" destOrd="0" presId="urn:microsoft.com/office/officeart/2005/8/layout/orgChart1"/>
    <dgm:cxn modelId="{C33C2BA0-30B4-41F8-A403-35206A8434AF}" type="presParOf" srcId="{A5D4D1AB-DC96-4724-BC4D-CFB3B855ED31}" destId="{7B9BFD7B-1960-43E3-A546-6A505A5A142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8569C7-3B7E-4BC1-8D12-BC7389D0FAC7}" type="doc">
      <dgm:prSet loTypeId="urn:microsoft.com/office/officeart/2005/8/layout/vList2" loCatId="Inbox" qsTypeId="urn:microsoft.com/office/officeart/2005/8/quickstyle/simple1" qsCatId="simple" csTypeId="urn:microsoft.com/office/officeart/2005/8/colors/accent0_3" csCatId="mainScheme" phldr="1"/>
      <dgm:spPr/>
      <dgm:t>
        <a:bodyPr/>
        <a:lstStyle/>
        <a:p>
          <a:endParaRPr lang="en-US"/>
        </a:p>
      </dgm:t>
    </dgm:pt>
    <dgm:pt modelId="{D30B3E20-4E53-470A-A6EE-31D7ABFA2106}">
      <dgm:prSet custT="1"/>
      <dgm:spPr>
        <a:solidFill>
          <a:schemeClr val="tx1"/>
        </a:solidFill>
      </dgm:spPr>
      <dgm:t>
        <a:bodyPr/>
        <a:lstStyle/>
        <a:p>
          <a:r>
            <a:rPr lang="en-US" sz="1800" dirty="0"/>
            <a:t>Cross-Connections-CILs and </a:t>
          </a:r>
          <a:r>
            <a:rPr lang="en-US" sz="1800" dirty="0" err="1"/>
            <a:t>AgrAbility</a:t>
          </a:r>
          <a:r>
            <a:rPr lang="en-US" sz="1800" dirty="0"/>
            <a:t> </a:t>
          </a:r>
        </a:p>
      </dgm:t>
    </dgm:pt>
    <dgm:pt modelId="{B4FED52E-1761-4D94-901A-C12320562C97}" type="parTrans" cxnId="{DF436475-8143-4AE4-92BC-76DF764DB3E8}">
      <dgm:prSet/>
      <dgm:spPr/>
      <dgm:t>
        <a:bodyPr/>
        <a:lstStyle/>
        <a:p>
          <a:endParaRPr lang="en-US"/>
        </a:p>
      </dgm:t>
    </dgm:pt>
    <dgm:pt modelId="{60C6C298-C9AB-49D0-AC70-5D02ECA65859}" type="sibTrans" cxnId="{DF436475-8143-4AE4-92BC-76DF764DB3E8}">
      <dgm:prSet/>
      <dgm:spPr/>
      <dgm:t>
        <a:bodyPr/>
        <a:lstStyle/>
        <a:p>
          <a:endParaRPr lang="en-US"/>
        </a:p>
      </dgm:t>
    </dgm:pt>
    <dgm:pt modelId="{6C0492D1-3126-44D3-BCC2-B56D9E0DE27F}">
      <dgm:prSet custT="1"/>
      <dgm:spPr>
        <a:solidFill>
          <a:schemeClr val="tx1">
            <a:lumMod val="85000"/>
            <a:lumOff val="15000"/>
          </a:schemeClr>
        </a:solidFill>
      </dgm:spPr>
      <dgm:t>
        <a:bodyPr/>
        <a:lstStyle/>
        <a:p>
          <a:r>
            <a:rPr lang="en-US" sz="1800" dirty="0"/>
            <a:t>Training for California CILs and others. Training will include intake form, resources, overview of programs, how to collaborate.   </a:t>
          </a:r>
        </a:p>
        <a:p>
          <a:r>
            <a:rPr lang="en-US" sz="1800" dirty="0">
              <a:hlinkClick xmlns:r="http://schemas.openxmlformats.org/officeDocument/2006/relationships" r:id="rId1"/>
            </a:rPr>
            <a:t>http://www.agrability.org/toolbox/</a:t>
          </a:r>
          <a:r>
            <a:rPr lang="en-US" sz="1800" dirty="0"/>
            <a:t> </a:t>
          </a:r>
        </a:p>
        <a:p>
          <a:endParaRPr lang="en-US" sz="1400" dirty="0"/>
        </a:p>
      </dgm:t>
    </dgm:pt>
    <dgm:pt modelId="{26EC64D7-CDEF-499A-AF2F-8CDA5D8BB866}" type="parTrans" cxnId="{0A1574F0-C0AF-4F0F-800A-43F7711E2BD2}">
      <dgm:prSet/>
      <dgm:spPr/>
      <dgm:t>
        <a:bodyPr/>
        <a:lstStyle/>
        <a:p>
          <a:endParaRPr lang="en-US"/>
        </a:p>
      </dgm:t>
    </dgm:pt>
    <dgm:pt modelId="{41BE6364-9B22-4315-A5C2-9F612689C73C}" type="sibTrans" cxnId="{0A1574F0-C0AF-4F0F-800A-43F7711E2BD2}">
      <dgm:prSet/>
      <dgm:spPr/>
      <dgm:t>
        <a:bodyPr/>
        <a:lstStyle/>
        <a:p>
          <a:endParaRPr lang="en-US"/>
        </a:p>
      </dgm:t>
    </dgm:pt>
    <dgm:pt modelId="{60554C0E-8564-4161-8E5C-AC86FC96E181}">
      <dgm:prSet custT="1"/>
      <dgm:spPr>
        <a:solidFill>
          <a:schemeClr val="tx1">
            <a:lumMod val="75000"/>
            <a:lumOff val="25000"/>
          </a:schemeClr>
        </a:solidFill>
      </dgm:spPr>
      <dgm:t>
        <a:bodyPr/>
        <a:lstStyle/>
        <a:p>
          <a:r>
            <a:rPr lang="en-US" sz="1800" dirty="0"/>
            <a:t>We are linking up with </a:t>
          </a:r>
          <a:r>
            <a:rPr lang="en-US" sz="1800" dirty="0" err="1"/>
            <a:t>AgrAbility</a:t>
          </a:r>
          <a:r>
            <a:rPr lang="en-US" sz="1800" dirty="0"/>
            <a:t> staff who know the language of agriculture and the language of VR to assist farmers in getting technology that works for them.  </a:t>
          </a:r>
        </a:p>
      </dgm:t>
    </dgm:pt>
    <dgm:pt modelId="{4EB2F2E7-76CA-40AA-9BA9-0252A0063C1D}" type="parTrans" cxnId="{128783EF-B979-418F-8378-954CD2AF3517}">
      <dgm:prSet/>
      <dgm:spPr/>
      <dgm:t>
        <a:bodyPr/>
        <a:lstStyle/>
        <a:p>
          <a:endParaRPr lang="en-US"/>
        </a:p>
      </dgm:t>
    </dgm:pt>
    <dgm:pt modelId="{5732063F-3D1E-4E40-ACC1-DA42A7258E16}" type="sibTrans" cxnId="{128783EF-B979-418F-8378-954CD2AF3517}">
      <dgm:prSet/>
      <dgm:spPr/>
      <dgm:t>
        <a:bodyPr/>
        <a:lstStyle/>
        <a:p>
          <a:endParaRPr lang="en-US"/>
        </a:p>
      </dgm:t>
    </dgm:pt>
    <dgm:pt modelId="{D5D3667A-4DB8-4375-9E70-945AB3301D61}">
      <dgm:prSet/>
      <dgm:spPr>
        <a:solidFill>
          <a:schemeClr val="tx1">
            <a:lumMod val="65000"/>
            <a:lumOff val="35000"/>
          </a:schemeClr>
        </a:solidFill>
      </dgm:spPr>
      <dgm:t>
        <a:bodyPr/>
        <a:lstStyle/>
        <a:p>
          <a:r>
            <a:rPr lang="en-US" dirty="0"/>
            <a:t>We are also reaching out to CILs that have accessible gardening programs.</a:t>
          </a:r>
        </a:p>
      </dgm:t>
    </dgm:pt>
    <dgm:pt modelId="{8A941EAF-4BF4-45D3-88BF-58892D8B5D8D}" type="parTrans" cxnId="{21C06696-F8D7-446C-958D-346A2C4F7A68}">
      <dgm:prSet/>
      <dgm:spPr/>
      <dgm:t>
        <a:bodyPr/>
        <a:lstStyle/>
        <a:p>
          <a:endParaRPr lang="en-US"/>
        </a:p>
      </dgm:t>
    </dgm:pt>
    <dgm:pt modelId="{98535B8C-1802-4467-8AC4-3C0A53976354}" type="sibTrans" cxnId="{21C06696-F8D7-446C-958D-346A2C4F7A68}">
      <dgm:prSet/>
      <dgm:spPr/>
      <dgm:t>
        <a:bodyPr/>
        <a:lstStyle/>
        <a:p>
          <a:endParaRPr lang="en-US"/>
        </a:p>
      </dgm:t>
    </dgm:pt>
    <dgm:pt modelId="{838C207D-274F-4F87-83CF-A84CB0753285}" type="pres">
      <dgm:prSet presAssocID="{B18569C7-3B7E-4BC1-8D12-BC7389D0FAC7}" presName="linear" presStyleCnt="0">
        <dgm:presLayoutVars>
          <dgm:animLvl val="lvl"/>
          <dgm:resizeHandles val="exact"/>
        </dgm:presLayoutVars>
      </dgm:prSet>
      <dgm:spPr/>
    </dgm:pt>
    <dgm:pt modelId="{EA2074B9-A451-4E96-8218-B1AA0AD41D29}" type="pres">
      <dgm:prSet presAssocID="{D30B3E20-4E53-470A-A6EE-31D7ABFA2106}" presName="parentText" presStyleLbl="node1" presStyleIdx="0" presStyleCnt="4" custScaleY="11128" custLinFactY="-15750" custLinFactNeighborX="316" custLinFactNeighborY="-100000">
        <dgm:presLayoutVars>
          <dgm:chMax val="0"/>
          <dgm:bulletEnabled val="1"/>
        </dgm:presLayoutVars>
      </dgm:prSet>
      <dgm:spPr/>
    </dgm:pt>
    <dgm:pt modelId="{7357FC56-9C36-4BBB-9098-B86B6A40B9A5}" type="pres">
      <dgm:prSet presAssocID="{60C6C298-C9AB-49D0-AC70-5D02ECA65859}" presName="spacer" presStyleCnt="0"/>
      <dgm:spPr/>
    </dgm:pt>
    <dgm:pt modelId="{FF379BDE-2976-4F3E-9FEC-57EA8B79DA45}" type="pres">
      <dgm:prSet presAssocID="{6C0492D1-3126-44D3-BCC2-B56D9E0DE27F}" presName="parentText" presStyleLbl="node1" presStyleIdx="1" presStyleCnt="4" custScaleY="20953" custLinFactY="-14299" custLinFactNeighborY="-100000">
        <dgm:presLayoutVars>
          <dgm:chMax val="0"/>
          <dgm:bulletEnabled val="1"/>
        </dgm:presLayoutVars>
      </dgm:prSet>
      <dgm:spPr/>
    </dgm:pt>
    <dgm:pt modelId="{B7874F21-1F4F-4B4F-904A-0DC6FD5604B7}" type="pres">
      <dgm:prSet presAssocID="{41BE6364-9B22-4315-A5C2-9F612689C73C}" presName="spacer" presStyleCnt="0"/>
      <dgm:spPr/>
    </dgm:pt>
    <dgm:pt modelId="{78E56AD8-DD44-48D7-8882-E22CCCB3F376}" type="pres">
      <dgm:prSet presAssocID="{60554C0E-8564-4161-8E5C-AC86FC96E181}" presName="parentText" presStyleLbl="node1" presStyleIdx="2" presStyleCnt="4" custScaleY="14818" custLinFactY="-15175" custLinFactNeighborX="-316" custLinFactNeighborY="-100000">
        <dgm:presLayoutVars>
          <dgm:chMax val="0"/>
          <dgm:bulletEnabled val="1"/>
        </dgm:presLayoutVars>
      </dgm:prSet>
      <dgm:spPr/>
    </dgm:pt>
    <dgm:pt modelId="{517ED4A3-6CEF-4FF1-900B-5F9F93442D76}" type="pres">
      <dgm:prSet presAssocID="{5732063F-3D1E-4E40-ACC1-DA42A7258E16}" presName="spacer" presStyleCnt="0"/>
      <dgm:spPr/>
    </dgm:pt>
    <dgm:pt modelId="{D0E6F46A-9ADC-4B4E-A62A-E7D044229933}" type="pres">
      <dgm:prSet presAssocID="{D5D3667A-4DB8-4375-9E70-945AB3301D61}" presName="parentText" presStyleLbl="node1" presStyleIdx="3" presStyleCnt="4" custScaleY="13231" custLinFactY="-15259" custLinFactNeighborY="-100000">
        <dgm:presLayoutVars>
          <dgm:chMax val="0"/>
          <dgm:bulletEnabled val="1"/>
        </dgm:presLayoutVars>
      </dgm:prSet>
      <dgm:spPr/>
    </dgm:pt>
  </dgm:ptLst>
  <dgm:cxnLst>
    <dgm:cxn modelId="{CA3DD22B-B608-4418-B0E9-8915AE99C99E}" type="presOf" srcId="{D30B3E20-4E53-470A-A6EE-31D7ABFA2106}" destId="{EA2074B9-A451-4E96-8218-B1AA0AD41D29}" srcOrd="0" destOrd="0" presId="urn:microsoft.com/office/officeart/2005/8/layout/vList2"/>
    <dgm:cxn modelId="{BB6F4C74-5A52-4D2E-9B15-B36A6648C29C}" type="presOf" srcId="{D5D3667A-4DB8-4375-9E70-945AB3301D61}" destId="{D0E6F46A-9ADC-4B4E-A62A-E7D044229933}" srcOrd="0" destOrd="0" presId="urn:microsoft.com/office/officeart/2005/8/layout/vList2"/>
    <dgm:cxn modelId="{DF436475-8143-4AE4-92BC-76DF764DB3E8}" srcId="{B18569C7-3B7E-4BC1-8D12-BC7389D0FAC7}" destId="{D30B3E20-4E53-470A-A6EE-31D7ABFA2106}" srcOrd="0" destOrd="0" parTransId="{B4FED52E-1761-4D94-901A-C12320562C97}" sibTransId="{60C6C298-C9AB-49D0-AC70-5D02ECA65859}"/>
    <dgm:cxn modelId="{21C06696-F8D7-446C-958D-346A2C4F7A68}" srcId="{B18569C7-3B7E-4BC1-8D12-BC7389D0FAC7}" destId="{D5D3667A-4DB8-4375-9E70-945AB3301D61}" srcOrd="3" destOrd="0" parTransId="{8A941EAF-4BF4-45D3-88BF-58892D8B5D8D}" sibTransId="{98535B8C-1802-4467-8AC4-3C0A53976354}"/>
    <dgm:cxn modelId="{3A043CBC-1203-40DE-942E-A622A1E975A8}" type="presOf" srcId="{6C0492D1-3126-44D3-BCC2-B56D9E0DE27F}" destId="{FF379BDE-2976-4F3E-9FEC-57EA8B79DA45}" srcOrd="0" destOrd="0" presId="urn:microsoft.com/office/officeart/2005/8/layout/vList2"/>
    <dgm:cxn modelId="{09A486C1-6A02-4A9B-BCD7-D07C3F661F0C}" type="presOf" srcId="{B18569C7-3B7E-4BC1-8D12-BC7389D0FAC7}" destId="{838C207D-274F-4F87-83CF-A84CB0753285}" srcOrd="0" destOrd="0" presId="urn:microsoft.com/office/officeart/2005/8/layout/vList2"/>
    <dgm:cxn modelId="{BD4E1DE3-094E-488C-AB4E-3897C0E0841D}" type="presOf" srcId="{60554C0E-8564-4161-8E5C-AC86FC96E181}" destId="{78E56AD8-DD44-48D7-8882-E22CCCB3F376}" srcOrd="0" destOrd="0" presId="urn:microsoft.com/office/officeart/2005/8/layout/vList2"/>
    <dgm:cxn modelId="{128783EF-B979-418F-8378-954CD2AF3517}" srcId="{B18569C7-3B7E-4BC1-8D12-BC7389D0FAC7}" destId="{60554C0E-8564-4161-8E5C-AC86FC96E181}" srcOrd="2" destOrd="0" parTransId="{4EB2F2E7-76CA-40AA-9BA9-0252A0063C1D}" sibTransId="{5732063F-3D1E-4E40-ACC1-DA42A7258E16}"/>
    <dgm:cxn modelId="{0A1574F0-C0AF-4F0F-800A-43F7711E2BD2}" srcId="{B18569C7-3B7E-4BC1-8D12-BC7389D0FAC7}" destId="{6C0492D1-3126-44D3-BCC2-B56D9E0DE27F}" srcOrd="1" destOrd="0" parTransId="{26EC64D7-CDEF-499A-AF2F-8CDA5D8BB866}" sibTransId="{41BE6364-9B22-4315-A5C2-9F612689C73C}"/>
    <dgm:cxn modelId="{82B970D1-6EDD-4F77-86E1-B38834FD8A46}" type="presParOf" srcId="{838C207D-274F-4F87-83CF-A84CB0753285}" destId="{EA2074B9-A451-4E96-8218-B1AA0AD41D29}" srcOrd="0" destOrd="0" presId="urn:microsoft.com/office/officeart/2005/8/layout/vList2"/>
    <dgm:cxn modelId="{5E6A0B4B-0714-4DE3-830F-19F995ECF750}" type="presParOf" srcId="{838C207D-274F-4F87-83CF-A84CB0753285}" destId="{7357FC56-9C36-4BBB-9098-B86B6A40B9A5}" srcOrd="1" destOrd="0" presId="urn:microsoft.com/office/officeart/2005/8/layout/vList2"/>
    <dgm:cxn modelId="{57E50146-28A0-41FC-BDF0-6AFDFCA5D33A}" type="presParOf" srcId="{838C207D-274F-4F87-83CF-A84CB0753285}" destId="{FF379BDE-2976-4F3E-9FEC-57EA8B79DA45}" srcOrd="2" destOrd="0" presId="urn:microsoft.com/office/officeart/2005/8/layout/vList2"/>
    <dgm:cxn modelId="{81FB6B73-BCDC-4090-A7FB-DC5DC8ABCD52}" type="presParOf" srcId="{838C207D-274F-4F87-83CF-A84CB0753285}" destId="{B7874F21-1F4F-4B4F-904A-0DC6FD5604B7}" srcOrd="3" destOrd="0" presId="urn:microsoft.com/office/officeart/2005/8/layout/vList2"/>
    <dgm:cxn modelId="{1DD96C5C-E20E-4A69-913F-95EBFD10666D}" type="presParOf" srcId="{838C207D-274F-4F87-83CF-A84CB0753285}" destId="{78E56AD8-DD44-48D7-8882-E22CCCB3F376}" srcOrd="4" destOrd="0" presId="urn:microsoft.com/office/officeart/2005/8/layout/vList2"/>
    <dgm:cxn modelId="{B5E1C8E0-7F6C-45C6-BDDF-DAA362C5A4B7}" type="presParOf" srcId="{838C207D-274F-4F87-83CF-A84CB0753285}" destId="{517ED4A3-6CEF-4FF1-900B-5F9F93442D76}" srcOrd="5" destOrd="0" presId="urn:microsoft.com/office/officeart/2005/8/layout/vList2"/>
    <dgm:cxn modelId="{DF6BF5ED-826D-4255-A463-02B68D69C4C9}" type="presParOf" srcId="{838C207D-274F-4F87-83CF-A84CB0753285}" destId="{D0E6F46A-9ADC-4B4E-A62A-E7D04422993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5B82A-2DDA-4B05-BAB6-F7FD153BC658}">
      <dsp:nvSpPr>
        <dsp:cNvPr id="0" name=""/>
        <dsp:cNvSpPr/>
      </dsp:nvSpPr>
      <dsp:spPr>
        <a:xfrm>
          <a:off x="1114242" y="0"/>
          <a:ext cx="2116802" cy="1270081"/>
        </a:xfrm>
        <a:prstGeom prst="roundRect">
          <a:avLst>
            <a:gd name="adj" fmla="val 10000"/>
          </a:avLst>
        </a:prstGeom>
        <a:solidFill>
          <a:srgbClr val="00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National Project</a:t>
          </a:r>
        </a:p>
      </dsp:txBody>
      <dsp:txXfrm>
        <a:off x="1151441" y="37199"/>
        <a:ext cx="2042404" cy="1195683"/>
      </dsp:txXfrm>
    </dsp:sp>
    <dsp:sp modelId="{EC15D661-5A7A-46AA-B029-25E96CF921D2}">
      <dsp:nvSpPr>
        <dsp:cNvPr id="0" name=""/>
        <dsp:cNvSpPr/>
      </dsp:nvSpPr>
      <dsp:spPr>
        <a:xfrm>
          <a:off x="3221591" y="372557"/>
          <a:ext cx="832321" cy="524967"/>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221591" y="477550"/>
        <a:ext cx="674831" cy="314981"/>
      </dsp:txXfrm>
    </dsp:sp>
    <dsp:sp modelId="{B1C0E276-EA4B-40D9-93ED-A5394F17E1F8}">
      <dsp:nvSpPr>
        <dsp:cNvPr id="0" name=""/>
        <dsp:cNvSpPr/>
      </dsp:nvSpPr>
      <dsp:spPr>
        <a:xfrm>
          <a:off x="4069616" y="0"/>
          <a:ext cx="2116802" cy="1270081"/>
        </a:xfrm>
        <a:prstGeom prst="roundRect">
          <a:avLst>
            <a:gd name="adj" fmla="val 10000"/>
          </a:avLst>
        </a:prstGeom>
        <a:solidFill>
          <a:srgbClr val="00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State Project</a:t>
          </a:r>
        </a:p>
      </dsp:txBody>
      <dsp:txXfrm>
        <a:off x="4106815" y="37199"/>
        <a:ext cx="2042404" cy="1195683"/>
      </dsp:txXfrm>
    </dsp:sp>
    <dsp:sp modelId="{2758861B-BCC3-4649-AB18-B5ED9EED06DC}">
      <dsp:nvSpPr>
        <dsp:cNvPr id="0" name=""/>
        <dsp:cNvSpPr/>
      </dsp:nvSpPr>
      <dsp:spPr>
        <a:xfrm rot="5387570">
          <a:off x="4909918" y="1240604"/>
          <a:ext cx="442475" cy="5249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4973425" y="1281850"/>
        <a:ext cx="314981" cy="309733"/>
      </dsp:txXfrm>
    </dsp:sp>
    <dsp:sp modelId="{17B7FB12-8525-4B09-940C-15C73DE27523}">
      <dsp:nvSpPr>
        <dsp:cNvPr id="0" name=""/>
        <dsp:cNvSpPr/>
      </dsp:nvSpPr>
      <dsp:spPr>
        <a:xfrm>
          <a:off x="4075945" y="1750506"/>
          <a:ext cx="2116802" cy="1270081"/>
        </a:xfrm>
        <a:prstGeom prst="roundRect">
          <a:avLst>
            <a:gd name="adj" fmla="val 10000"/>
          </a:avLst>
        </a:prstGeom>
        <a:solidFill>
          <a:srgbClr val="00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State Project</a:t>
          </a:r>
        </a:p>
      </dsp:txBody>
      <dsp:txXfrm>
        <a:off x="4113144" y="1787705"/>
        <a:ext cx="2042404" cy="1195683"/>
      </dsp:txXfrm>
    </dsp:sp>
    <dsp:sp modelId="{69368D3C-8166-4F1A-A191-12455CBA8739}">
      <dsp:nvSpPr>
        <dsp:cNvPr id="0" name=""/>
        <dsp:cNvSpPr/>
      </dsp:nvSpPr>
      <dsp:spPr>
        <a:xfrm rot="10684557">
          <a:off x="3271004" y="2172030"/>
          <a:ext cx="811497" cy="524967"/>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3428450" y="2274379"/>
        <a:ext cx="654007" cy="314981"/>
      </dsp:txXfrm>
    </dsp:sp>
    <dsp:sp modelId="{CF55C92D-1DC7-4FA0-AD34-98AEBB91A0CA}">
      <dsp:nvSpPr>
        <dsp:cNvPr id="0" name=""/>
        <dsp:cNvSpPr/>
      </dsp:nvSpPr>
      <dsp:spPr>
        <a:xfrm>
          <a:off x="1136066" y="1849268"/>
          <a:ext cx="2116802" cy="1270081"/>
        </a:xfrm>
        <a:prstGeom prst="roundRect">
          <a:avLst>
            <a:gd name="adj" fmla="val 10000"/>
          </a:avLst>
        </a:prstGeom>
        <a:solidFill>
          <a:srgbClr val="00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Land Grant University</a:t>
          </a:r>
        </a:p>
      </dsp:txBody>
      <dsp:txXfrm>
        <a:off x="1173265" y="1886467"/>
        <a:ext cx="2042404" cy="1195683"/>
      </dsp:txXfrm>
    </dsp:sp>
    <dsp:sp modelId="{6F0071D7-5771-4185-A554-86C45FA6373E}">
      <dsp:nvSpPr>
        <dsp:cNvPr id="0" name=""/>
        <dsp:cNvSpPr/>
      </dsp:nvSpPr>
      <dsp:spPr>
        <a:xfrm rot="16200000" flipH="1">
          <a:off x="1703768" y="3237580"/>
          <a:ext cx="634095" cy="5249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782513" y="3263828"/>
        <a:ext cx="476605" cy="314981"/>
      </dsp:txXfrm>
    </dsp:sp>
    <dsp:sp modelId="{BD55C669-744D-4114-B939-FC0894E9B03C}">
      <dsp:nvSpPr>
        <dsp:cNvPr id="0" name=""/>
        <dsp:cNvSpPr/>
      </dsp:nvSpPr>
      <dsp:spPr>
        <a:xfrm>
          <a:off x="4030053" y="3810028"/>
          <a:ext cx="2116802" cy="1270081"/>
        </a:xfrm>
        <a:prstGeom prst="roundRect">
          <a:avLst>
            <a:gd name="adj" fmla="val 10000"/>
          </a:avLst>
        </a:prstGeom>
        <a:solidFill>
          <a:srgbClr val="00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And at least one disability service program. </a:t>
          </a:r>
        </a:p>
      </dsp:txBody>
      <dsp:txXfrm>
        <a:off x="4067252" y="3847227"/>
        <a:ext cx="2042404" cy="1195683"/>
      </dsp:txXfrm>
    </dsp:sp>
    <dsp:sp modelId="{21BA2475-F30C-43F2-A731-9A880AFBABAF}">
      <dsp:nvSpPr>
        <dsp:cNvPr id="0" name=""/>
        <dsp:cNvSpPr/>
      </dsp:nvSpPr>
      <dsp:spPr>
        <a:xfrm rot="152150">
          <a:off x="3305950" y="4182586"/>
          <a:ext cx="725628" cy="524967"/>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3306027" y="4284095"/>
        <a:ext cx="568138" cy="314981"/>
      </dsp:txXfrm>
    </dsp:sp>
    <dsp:sp modelId="{5D9DAA49-61CA-4A02-AD17-7D8B0E19FD31}">
      <dsp:nvSpPr>
        <dsp:cNvPr id="0" name=""/>
        <dsp:cNvSpPr/>
      </dsp:nvSpPr>
      <dsp:spPr>
        <a:xfrm>
          <a:off x="1168326" y="3810028"/>
          <a:ext cx="2116802" cy="1270081"/>
        </a:xfrm>
        <a:prstGeom prst="roundRect">
          <a:avLst>
            <a:gd name="adj" fmla="val 10000"/>
          </a:avLst>
        </a:prstGeom>
        <a:solidFill>
          <a:srgbClr val="00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Land Grant University</a:t>
          </a:r>
        </a:p>
      </dsp:txBody>
      <dsp:txXfrm>
        <a:off x="1205525" y="3847227"/>
        <a:ext cx="2042404" cy="11956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E9DD1-82B8-4B29-B830-72718CB89969}">
      <dsp:nvSpPr>
        <dsp:cNvPr id="0" name=""/>
        <dsp:cNvSpPr/>
      </dsp:nvSpPr>
      <dsp:spPr>
        <a:xfrm>
          <a:off x="18258" y="2329935"/>
          <a:ext cx="2268838" cy="11344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Out of the states surveyed 48.6% were mostly rural.  40.5% were a mixture of urban/suburban and rural. </a:t>
          </a:r>
        </a:p>
      </dsp:txBody>
      <dsp:txXfrm>
        <a:off x="18258" y="2329935"/>
        <a:ext cx="2268838" cy="1134419"/>
      </dsp:txXfrm>
    </dsp:sp>
    <dsp:sp modelId="{614A3080-ADBC-41D0-8F65-E565D2490B2F}">
      <dsp:nvSpPr>
        <dsp:cNvPr id="0" name=""/>
        <dsp:cNvSpPr/>
      </dsp:nvSpPr>
      <dsp:spPr>
        <a:xfrm>
          <a:off x="2644370" y="2335222"/>
          <a:ext cx="2268838" cy="11344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78% of those surveyed have heard of AgrAbility. </a:t>
          </a:r>
        </a:p>
      </dsp:txBody>
      <dsp:txXfrm>
        <a:off x="2644370" y="2335222"/>
        <a:ext cx="2268838" cy="1134419"/>
      </dsp:txXfrm>
    </dsp:sp>
    <dsp:sp modelId="{B44302DC-F153-4109-97E7-DCE4FFA8A38E}">
      <dsp:nvSpPr>
        <dsp:cNvPr id="0" name=""/>
        <dsp:cNvSpPr/>
      </dsp:nvSpPr>
      <dsp:spPr>
        <a:xfrm>
          <a:off x="5421564" y="2312919"/>
          <a:ext cx="2268838" cy="11344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43% do not know if they have AgrAbility Project in their state. </a:t>
          </a:r>
        </a:p>
      </dsp:txBody>
      <dsp:txXfrm>
        <a:off x="5421564" y="2312919"/>
        <a:ext cx="2268838" cy="1134419"/>
      </dsp:txXfrm>
    </dsp:sp>
    <dsp:sp modelId="{3BB4F7C8-6EA5-4E2A-86A0-A9ECAE2AD9C6}">
      <dsp:nvSpPr>
        <dsp:cNvPr id="0" name=""/>
        <dsp:cNvSpPr/>
      </dsp:nvSpPr>
      <dsp:spPr>
        <a:xfrm>
          <a:off x="8246676" y="2280055"/>
          <a:ext cx="2268838" cy="11344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50% serve only 1-10 consumers involved in agricultural with 22.2% only serving more than 26 consumers. </a:t>
          </a:r>
        </a:p>
      </dsp:txBody>
      <dsp:txXfrm>
        <a:off x="8246676" y="2280055"/>
        <a:ext cx="2268838" cy="11344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074B9-A451-4E96-8218-B1AA0AD41D29}">
      <dsp:nvSpPr>
        <dsp:cNvPr id="0" name=""/>
        <dsp:cNvSpPr/>
      </dsp:nvSpPr>
      <dsp:spPr>
        <a:xfrm>
          <a:off x="0" y="0"/>
          <a:ext cx="6835697" cy="732231"/>
        </a:xfrm>
        <a:prstGeom prst="roundRect">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Cross-Connections-CILs and </a:t>
          </a:r>
          <a:r>
            <a:rPr lang="en-US" sz="1800" kern="1200" dirty="0" err="1"/>
            <a:t>AgrAbility</a:t>
          </a:r>
          <a:r>
            <a:rPr lang="en-US" sz="1800" kern="1200" dirty="0"/>
            <a:t> </a:t>
          </a:r>
        </a:p>
      </dsp:txBody>
      <dsp:txXfrm>
        <a:off x="35745" y="35745"/>
        <a:ext cx="6764207" cy="660741"/>
      </dsp:txXfrm>
    </dsp:sp>
    <dsp:sp modelId="{FF379BDE-2976-4F3E-9FEC-57EA8B79DA45}">
      <dsp:nvSpPr>
        <dsp:cNvPr id="0" name=""/>
        <dsp:cNvSpPr/>
      </dsp:nvSpPr>
      <dsp:spPr>
        <a:xfrm>
          <a:off x="0" y="861655"/>
          <a:ext cx="6835697" cy="1378724"/>
        </a:xfrm>
        <a:prstGeom prst="roundRect">
          <a:avLst/>
        </a:prstGeom>
        <a:solidFill>
          <a:schemeClr val="tx1">
            <a:lumMod val="85000"/>
            <a:lumOff val="1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Training for California CILs and others. Training will include intake form, resources, overview of programs, how to collaborate.   </a:t>
          </a:r>
        </a:p>
        <a:p>
          <a:pPr marL="0" lvl="0" indent="0" algn="l" defTabSz="800100">
            <a:lnSpc>
              <a:spcPct val="90000"/>
            </a:lnSpc>
            <a:spcBef>
              <a:spcPct val="0"/>
            </a:spcBef>
            <a:spcAft>
              <a:spcPct val="35000"/>
            </a:spcAft>
            <a:buNone/>
          </a:pPr>
          <a:r>
            <a:rPr lang="en-US" sz="1800" kern="1200" dirty="0">
              <a:hlinkClick xmlns:r="http://schemas.openxmlformats.org/officeDocument/2006/relationships" r:id="rId1"/>
            </a:rPr>
            <a:t>http://www.agrability.org/toolbox/</a:t>
          </a:r>
          <a:r>
            <a:rPr lang="en-US" sz="1800" kern="1200" dirty="0"/>
            <a:t> </a:t>
          </a:r>
        </a:p>
        <a:p>
          <a:pPr marL="0" lvl="0" indent="0" algn="l" defTabSz="800100">
            <a:lnSpc>
              <a:spcPct val="90000"/>
            </a:lnSpc>
            <a:spcBef>
              <a:spcPct val="0"/>
            </a:spcBef>
            <a:spcAft>
              <a:spcPct val="35000"/>
            </a:spcAft>
            <a:buNone/>
          </a:pPr>
          <a:endParaRPr lang="en-US" sz="1400" kern="1200" dirty="0"/>
        </a:p>
      </dsp:txBody>
      <dsp:txXfrm>
        <a:off x="67304" y="928959"/>
        <a:ext cx="6701089" cy="1244116"/>
      </dsp:txXfrm>
    </dsp:sp>
    <dsp:sp modelId="{78E56AD8-DD44-48D7-8882-E22CCCB3F376}">
      <dsp:nvSpPr>
        <dsp:cNvPr id="0" name=""/>
        <dsp:cNvSpPr/>
      </dsp:nvSpPr>
      <dsp:spPr>
        <a:xfrm>
          <a:off x="0" y="2367058"/>
          <a:ext cx="6835697" cy="975036"/>
        </a:xfrm>
        <a:prstGeom prst="roundRect">
          <a:avLst/>
        </a:prstGeom>
        <a:solidFill>
          <a:schemeClr val="tx1">
            <a:lumMod val="75000"/>
            <a:lumOff val="2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We are linking up with </a:t>
          </a:r>
          <a:r>
            <a:rPr lang="en-US" sz="1800" kern="1200" dirty="0" err="1"/>
            <a:t>AgrAbility</a:t>
          </a:r>
          <a:r>
            <a:rPr lang="en-US" sz="1800" kern="1200" dirty="0"/>
            <a:t> staff who know the language of agriculture and the language of VR to assist farmers in getting technology that works for them.  </a:t>
          </a:r>
        </a:p>
      </dsp:txBody>
      <dsp:txXfrm>
        <a:off x="47597" y="2414655"/>
        <a:ext cx="6740503" cy="879842"/>
      </dsp:txXfrm>
    </dsp:sp>
    <dsp:sp modelId="{D0E6F46A-9ADC-4B4E-A62A-E7D044229933}">
      <dsp:nvSpPr>
        <dsp:cNvPr id="0" name=""/>
        <dsp:cNvSpPr/>
      </dsp:nvSpPr>
      <dsp:spPr>
        <a:xfrm>
          <a:off x="0" y="3520887"/>
          <a:ext cx="6835697" cy="870610"/>
        </a:xfrm>
        <a:prstGeom prst="roundRect">
          <a:avLst/>
        </a:prstGeom>
        <a:solidFill>
          <a:schemeClr val="tx1">
            <a:lumMod val="65000"/>
            <a:lumOff val="3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We are also reaching out to CILs that have accessible gardening programs.</a:t>
          </a:r>
        </a:p>
      </dsp:txBody>
      <dsp:txXfrm>
        <a:off x="42500" y="3563387"/>
        <a:ext cx="6750697" cy="785610"/>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C76CAF68-D331-4EC9-A6DD-24F634A25B6E}" type="datetimeFigureOut">
              <a:rPr lang="en-US" smtClean="0"/>
              <a:t>8/7/2017</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9AA51B22-5A9E-41B2-8595-9F84C1230456}" type="slidenum">
              <a:rPr lang="en-US" smtClean="0"/>
              <a:t>‹#›</a:t>
            </a:fld>
            <a:endParaRPr lang="en-US"/>
          </a:p>
        </p:txBody>
      </p:sp>
    </p:spTree>
    <p:extLst>
      <p:ext uri="{BB962C8B-B14F-4D97-AF65-F5344CB8AC3E}">
        <p14:creationId xmlns:p14="http://schemas.microsoft.com/office/powerpoint/2010/main" val="448940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Disability Rights-The state protection and advocacy organization </a:t>
            </a:r>
          </a:p>
          <a:p>
            <a:r>
              <a:rPr lang="en-US" dirty="0"/>
              <a:t>Easter Seals </a:t>
            </a:r>
          </a:p>
          <a:p>
            <a:r>
              <a:rPr lang="en-US" dirty="0"/>
              <a:t>National Council on Independent Living</a:t>
            </a:r>
          </a:p>
          <a:p>
            <a:r>
              <a:rPr lang="en-US" dirty="0"/>
              <a:t>Northwest Colorado Council of Governments-Veterans, Transportation  </a:t>
            </a:r>
          </a:p>
          <a:p>
            <a:r>
              <a:rPr lang="en-US" dirty="0"/>
              <a:t>Putnam County Comp. </a:t>
            </a:r>
            <a:r>
              <a:rPr lang="en-US" dirty="0" err="1"/>
              <a:t>Svs</a:t>
            </a:r>
            <a:r>
              <a:rPr lang="en-US" dirty="0"/>
              <a:t>.-DD services </a:t>
            </a:r>
          </a:p>
          <a:p>
            <a:r>
              <a:rPr lang="en-US" dirty="0"/>
              <a:t>Kansas Youth Empowerment Academy-Youth </a:t>
            </a:r>
          </a:p>
          <a:p>
            <a:r>
              <a:rPr lang="en-US" dirty="0"/>
              <a:t>RTC: IL Kansas –Agriculture and Technology Universities. </a:t>
            </a:r>
          </a:p>
          <a:p>
            <a:r>
              <a:rPr lang="en-US" dirty="0"/>
              <a:t>Nonprofits, and certain issue groups. (Veterans, transportation, certain disability groups, youth, agriculture) </a:t>
            </a:r>
          </a:p>
          <a:p>
            <a:endParaRPr lang="en-US" dirty="0"/>
          </a:p>
        </p:txBody>
      </p:sp>
      <p:sp>
        <p:nvSpPr>
          <p:cNvPr id="4" name="Slide Number Placeholder 3"/>
          <p:cNvSpPr>
            <a:spLocks noGrp="1"/>
          </p:cNvSpPr>
          <p:nvPr>
            <p:ph type="sldNum" sz="quarter" idx="10"/>
          </p:nvPr>
        </p:nvSpPr>
        <p:spPr/>
        <p:txBody>
          <a:bodyPr/>
          <a:lstStyle/>
          <a:p>
            <a:fld id="{9AA51B22-5A9E-41B2-8595-9F84C1230456}" type="slidenum">
              <a:rPr lang="en-US" smtClean="0"/>
              <a:t>2</a:t>
            </a:fld>
            <a:endParaRPr lang="en-US"/>
          </a:p>
        </p:txBody>
      </p:sp>
    </p:spTree>
    <p:extLst>
      <p:ext uri="{BB962C8B-B14F-4D97-AF65-F5344CB8AC3E}">
        <p14:creationId xmlns:p14="http://schemas.microsoft.com/office/powerpoint/2010/main" val="309071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know how our CILs/SILCs identify their areas.  APRIL defines rural as not having access to services.  NC example we do not define it as a certain population number.  But, many define their area as mostly rural. So in those rural areas you have to ask are they working with the farmers and ranchers in those rural service areas? </a:t>
            </a:r>
          </a:p>
          <a:p>
            <a:r>
              <a:rPr lang="en-US" dirty="0"/>
              <a:t>Second, have they even heard about this? </a:t>
            </a:r>
          </a:p>
          <a:p>
            <a:r>
              <a:rPr lang="en-US" dirty="0"/>
              <a:t>Thirdly, 78% have heard about the project, but 48% do not know if they have a project.  If they know the name, they need to know the people, contacts, resources.  </a:t>
            </a:r>
          </a:p>
          <a:p>
            <a:r>
              <a:rPr lang="en-US" dirty="0"/>
              <a:t>Fourthly, Out of those CILs who serves farmers.  As you see not a lot.  Only 22.2% serve 26 or more.  But most are just giving information and/or referral.  The question here is are they being served or referred on.  Are they being referred because the CIL is unsure of what they can do for the farmer.  If so, How can we help with that knowledge?  </a:t>
            </a:r>
          </a:p>
        </p:txBody>
      </p:sp>
      <p:sp>
        <p:nvSpPr>
          <p:cNvPr id="4" name="Slide Number Placeholder 3"/>
          <p:cNvSpPr>
            <a:spLocks noGrp="1"/>
          </p:cNvSpPr>
          <p:nvPr>
            <p:ph type="sldNum" sz="quarter" idx="10"/>
          </p:nvPr>
        </p:nvSpPr>
        <p:spPr/>
        <p:txBody>
          <a:bodyPr/>
          <a:lstStyle/>
          <a:p>
            <a:fld id="{9AA51B22-5A9E-41B2-8595-9F84C1230456}" type="slidenum">
              <a:rPr lang="en-US" smtClean="0"/>
              <a:t>14</a:t>
            </a:fld>
            <a:endParaRPr lang="en-US"/>
          </a:p>
        </p:txBody>
      </p:sp>
    </p:spTree>
    <p:extLst>
      <p:ext uri="{BB962C8B-B14F-4D97-AF65-F5344CB8AC3E}">
        <p14:creationId xmlns:p14="http://schemas.microsoft.com/office/powerpoint/2010/main" val="401954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A51B22-5A9E-41B2-8595-9F84C1230456}" type="slidenum">
              <a:rPr lang="en-US" smtClean="0"/>
              <a:t>15</a:t>
            </a:fld>
            <a:endParaRPr lang="en-US"/>
          </a:p>
        </p:txBody>
      </p:sp>
    </p:spTree>
    <p:extLst>
      <p:ext uri="{BB962C8B-B14F-4D97-AF65-F5344CB8AC3E}">
        <p14:creationId xmlns:p14="http://schemas.microsoft.com/office/powerpoint/2010/main" val="3363303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can be a resource to assist farmers near you? </a:t>
            </a:r>
          </a:p>
        </p:txBody>
      </p:sp>
      <p:sp>
        <p:nvSpPr>
          <p:cNvPr id="4" name="Slide Number Placeholder 3"/>
          <p:cNvSpPr>
            <a:spLocks noGrp="1"/>
          </p:cNvSpPr>
          <p:nvPr>
            <p:ph type="sldNum" sz="quarter" idx="10"/>
          </p:nvPr>
        </p:nvSpPr>
        <p:spPr/>
        <p:txBody>
          <a:bodyPr/>
          <a:lstStyle/>
          <a:p>
            <a:fld id="{9AA51B22-5A9E-41B2-8595-9F84C1230456}" type="slidenum">
              <a:rPr lang="en-US" smtClean="0"/>
              <a:t>16</a:t>
            </a:fld>
            <a:endParaRPr lang="en-US"/>
          </a:p>
        </p:txBody>
      </p:sp>
    </p:spTree>
    <p:extLst>
      <p:ext uri="{BB962C8B-B14F-4D97-AF65-F5344CB8AC3E}">
        <p14:creationId xmlns:p14="http://schemas.microsoft.com/office/powerpoint/2010/main" val="171384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A51B22-5A9E-41B2-8595-9F84C1230456}" type="slidenum">
              <a:rPr lang="en-US" smtClean="0"/>
              <a:t>18</a:t>
            </a:fld>
            <a:endParaRPr lang="en-US"/>
          </a:p>
        </p:txBody>
      </p:sp>
    </p:spTree>
    <p:extLst>
      <p:ext uri="{BB962C8B-B14F-4D97-AF65-F5344CB8AC3E}">
        <p14:creationId xmlns:p14="http://schemas.microsoft.com/office/powerpoint/2010/main" val="1035914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A51B22-5A9E-41B2-8595-9F84C1230456}" type="slidenum">
              <a:rPr lang="en-US" smtClean="0"/>
              <a:t>19</a:t>
            </a:fld>
            <a:endParaRPr lang="en-US"/>
          </a:p>
        </p:txBody>
      </p:sp>
    </p:spTree>
    <p:extLst>
      <p:ext uri="{BB962C8B-B14F-4D97-AF65-F5344CB8AC3E}">
        <p14:creationId xmlns:p14="http://schemas.microsoft.com/office/powerpoint/2010/main" val="1468833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r>
              <a:rPr lang="en-US" altLang="en-US" dirty="0">
                <a:solidFill>
                  <a:schemeClr val="bg1"/>
                </a:solidFill>
              </a:rPr>
              <a:t>Peer to Peer Mentoring </a:t>
            </a:r>
          </a:p>
          <a:p>
            <a:pPr defTabSz="942289"/>
            <a:r>
              <a:rPr lang="en-US" altLang="en-US" dirty="0">
                <a:solidFill>
                  <a:schemeClr val="bg1"/>
                </a:solidFill>
              </a:rPr>
              <a:t>Youth Advocacy Training </a:t>
            </a:r>
          </a:p>
          <a:p>
            <a:pPr defTabSz="942289"/>
            <a:r>
              <a:rPr lang="en-US" altLang="en-US" dirty="0">
                <a:solidFill>
                  <a:schemeClr val="bg1"/>
                </a:solidFill>
              </a:rPr>
              <a:t>Topical Youth Trainings</a:t>
            </a:r>
          </a:p>
          <a:p>
            <a:pPr defTabSz="942289"/>
            <a:r>
              <a:rPr lang="en-US" altLang="en-US" dirty="0">
                <a:solidFill>
                  <a:schemeClr val="bg1"/>
                </a:solidFill>
              </a:rPr>
              <a:t>IL Conversations </a:t>
            </a:r>
          </a:p>
          <a:p>
            <a:pPr defTabSz="942289"/>
            <a:endParaRPr lang="en-US" altLang="en-US" dirty="0">
              <a:solidFill>
                <a:schemeClr val="bg1"/>
              </a:solidFill>
            </a:endParaRPr>
          </a:p>
          <a:p>
            <a:pPr defTabSz="942289"/>
            <a:r>
              <a:rPr lang="en-US" altLang="en-US" dirty="0">
                <a:solidFill>
                  <a:schemeClr val="bg1"/>
                </a:solidFill>
              </a:rPr>
              <a:t>Leadership Opportunities: board of directors, national committees including advocacy and focusing on certain issues (</a:t>
            </a:r>
            <a:r>
              <a:rPr lang="en-US" altLang="en-US" dirty="0" err="1">
                <a:solidFill>
                  <a:schemeClr val="bg1"/>
                </a:solidFill>
              </a:rPr>
              <a:t>ie</a:t>
            </a:r>
            <a:r>
              <a:rPr lang="en-US" altLang="en-US" dirty="0">
                <a:solidFill>
                  <a:schemeClr val="bg1"/>
                </a:solidFill>
              </a:rPr>
              <a:t>: transportation) </a:t>
            </a:r>
          </a:p>
          <a:p>
            <a:pPr defTabSz="942289"/>
            <a:endParaRPr lang="en-US" altLang="en-US" dirty="0">
              <a:solidFill>
                <a:schemeClr val="bg1"/>
              </a:solidFill>
            </a:endParaRPr>
          </a:p>
          <a:p>
            <a:pPr defTabSz="942289"/>
            <a:r>
              <a:rPr lang="en-US" altLang="en-US" dirty="0">
                <a:solidFill>
                  <a:schemeClr val="bg1"/>
                </a:solidFill>
              </a:rPr>
              <a:t>What we are not: </a:t>
            </a:r>
          </a:p>
          <a:p>
            <a:pPr defTabSz="942289"/>
            <a:r>
              <a:rPr lang="en-US" altLang="en-US" dirty="0">
                <a:solidFill>
                  <a:schemeClr val="bg1"/>
                </a:solidFill>
              </a:rPr>
              <a:t>ONLY CILs provide the direct services. Not even SILCs.</a:t>
            </a:r>
          </a:p>
          <a:p>
            <a:pPr defTabSz="942289"/>
            <a:r>
              <a:rPr lang="en-US" altLang="en-US" dirty="0">
                <a:solidFill>
                  <a:schemeClr val="bg1"/>
                </a:solidFill>
              </a:rPr>
              <a:t>We have a small office in Little Rock, AR for our ED and Director of Operations and Conference Coordinator. We are spread out through the country in Montana and North Carolina. </a:t>
            </a:r>
          </a:p>
          <a:p>
            <a:pPr defTabSz="942289"/>
            <a:r>
              <a:rPr lang="en-US" altLang="en-US" dirty="0">
                <a:solidFill>
                  <a:schemeClr val="bg1"/>
                </a:solidFill>
              </a:rPr>
              <a:t>Oversight: </a:t>
            </a:r>
          </a:p>
          <a:p>
            <a:pPr defTabSz="942289"/>
            <a:r>
              <a:rPr lang="en-US" altLang="en-US" b="1" i="1" u="sng" dirty="0">
                <a:solidFill>
                  <a:schemeClr val="bg1"/>
                </a:solidFill>
              </a:rPr>
              <a:t>Mission: </a:t>
            </a:r>
            <a:r>
              <a:rPr lang="en-US" altLang="en-US" i="1" dirty="0">
                <a:solidFill>
                  <a:schemeClr val="bg1"/>
                </a:solidFill>
              </a:rPr>
              <a:t>“</a:t>
            </a:r>
            <a:r>
              <a:rPr lang="en-US" altLang="en-US" dirty="0">
                <a:solidFill>
                  <a:schemeClr val="bg1"/>
                </a:solidFill>
              </a:rPr>
              <a:t>APRIL provides leadership and resources on rural independent living.  As a national membership organization dedicated to advancing the rights and responsibilities of people with disabilities living in rural America by serving as a center of resources and by leading systems change.”</a:t>
            </a:r>
          </a:p>
          <a:p>
            <a:pPr defTabSz="942289"/>
            <a:endParaRPr lang="en-US" altLang="en-US" dirty="0">
              <a:solidFill>
                <a:schemeClr val="bg1"/>
              </a:solidFill>
            </a:endParaRPr>
          </a:p>
          <a:p>
            <a:pPr defTabSz="942289"/>
            <a:r>
              <a:rPr lang="en-US" altLang="en-US" dirty="0">
                <a:solidFill>
                  <a:schemeClr val="bg1"/>
                </a:solidFill>
              </a:rPr>
              <a:t>IL Conversations, Advocacy Trainings, </a:t>
            </a:r>
          </a:p>
          <a:p>
            <a:pPr defTabSz="942289"/>
            <a:r>
              <a:rPr lang="en-US" altLang="en-US" dirty="0">
                <a:solidFill>
                  <a:schemeClr val="bg1"/>
                </a:solidFill>
              </a:rPr>
              <a:t>RTC: Research Training Centers both are connected to the local Universities.  </a:t>
            </a:r>
          </a:p>
          <a:p>
            <a:endParaRPr lang="en-US" dirty="0"/>
          </a:p>
        </p:txBody>
      </p:sp>
      <p:sp>
        <p:nvSpPr>
          <p:cNvPr id="4" name="Slide Number Placeholder 3"/>
          <p:cNvSpPr>
            <a:spLocks noGrp="1"/>
          </p:cNvSpPr>
          <p:nvPr>
            <p:ph type="sldNum" sz="quarter" idx="10"/>
          </p:nvPr>
        </p:nvSpPr>
        <p:spPr/>
        <p:txBody>
          <a:bodyPr/>
          <a:lstStyle/>
          <a:p>
            <a:fld id="{9AA51B22-5A9E-41B2-8595-9F84C1230456}" type="slidenum">
              <a:rPr lang="en-US" smtClean="0"/>
              <a:t>3</a:t>
            </a:fld>
            <a:endParaRPr lang="en-US"/>
          </a:p>
        </p:txBody>
      </p:sp>
    </p:spTree>
    <p:extLst>
      <p:ext uri="{BB962C8B-B14F-4D97-AF65-F5344CB8AC3E}">
        <p14:creationId xmlns:p14="http://schemas.microsoft.com/office/powerpoint/2010/main" val="3471489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star notes where our main office is.  </a:t>
            </a:r>
          </a:p>
          <a:p>
            <a:r>
              <a:rPr lang="en-US" dirty="0"/>
              <a:t>You can find smaller orange stars for our board members</a:t>
            </a:r>
          </a:p>
          <a:p>
            <a:r>
              <a:rPr lang="en-US" dirty="0"/>
              <a:t>And the dots identify the members.  This number does change annually.  We do not have the latest numbers.  If you are curious to see if your local CIL or SILC is a member the link is provided here so you can see.  </a:t>
            </a:r>
          </a:p>
          <a:p>
            <a:endParaRPr lang="en-US" dirty="0"/>
          </a:p>
          <a:p>
            <a:r>
              <a:rPr lang="en-US" dirty="0"/>
              <a:t>If you do not see your local CIL or SILC listed…we can still talk with them, work with them, and provide resources to them.  That just means they are not a member not that we have cut them off from APRIL.  </a:t>
            </a:r>
          </a:p>
        </p:txBody>
      </p:sp>
      <p:sp>
        <p:nvSpPr>
          <p:cNvPr id="4" name="Slide Number Placeholder 3"/>
          <p:cNvSpPr>
            <a:spLocks noGrp="1"/>
          </p:cNvSpPr>
          <p:nvPr>
            <p:ph type="sldNum" sz="quarter" idx="10"/>
          </p:nvPr>
        </p:nvSpPr>
        <p:spPr/>
        <p:txBody>
          <a:bodyPr/>
          <a:lstStyle/>
          <a:p>
            <a:fld id="{9AA51B22-5A9E-41B2-8595-9F84C1230456}" type="slidenum">
              <a:rPr lang="en-US" smtClean="0"/>
              <a:t>4</a:t>
            </a:fld>
            <a:endParaRPr lang="en-US"/>
          </a:p>
        </p:txBody>
      </p:sp>
    </p:spTree>
    <p:extLst>
      <p:ext uri="{BB962C8B-B14F-4D97-AF65-F5344CB8AC3E}">
        <p14:creationId xmlns:p14="http://schemas.microsoft.com/office/powerpoint/2010/main" val="4264256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I&amp;R-any information they are able to give to a consumer.  Are you able to make an </a:t>
            </a:r>
            <a:r>
              <a:rPr lang="en-US" dirty="0" err="1"/>
              <a:t>AgrAbility</a:t>
            </a:r>
            <a:r>
              <a:rPr lang="en-US" dirty="0"/>
              <a:t> referral…if they know about you.  </a:t>
            </a:r>
          </a:p>
          <a:p>
            <a:r>
              <a:rPr lang="en-US" dirty="0"/>
              <a:t>ILS-This can be learning a new skill to assist them in living independently.  Could be living well with a disability training, medication management, reading service, computer training classes</a:t>
            </a:r>
          </a:p>
          <a:p>
            <a:r>
              <a:rPr lang="en-US" dirty="0"/>
              <a:t>PM&amp;S-Having another individual with a similar or exact same disability, barriers, and experience can really provide a lot of support and guidance.  Allowing another person to feel comfortable and be able to relate.  Learn inside tricks and tips from someone in their same shoes. </a:t>
            </a:r>
          </a:p>
          <a:p>
            <a:endParaRPr lang="en-US" dirty="0"/>
          </a:p>
          <a:p>
            <a:r>
              <a:rPr lang="en-US" dirty="0"/>
              <a:t>I&amp;SA-This can be helpful is someone is turned away from services, or equipment they are in need of. An advocate from a CIL can assist in mediating that process.  Access to businesses in the rural community that a farmer or rancher may need. </a:t>
            </a:r>
          </a:p>
          <a:p>
            <a:endParaRPr lang="en-US" dirty="0"/>
          </a:p>
          <a:p>
            <a:r>
              <a:rPr lang="en-US" dirty="0"/>
              <a:t>Transition-a young person wanting to transition to starting a farm, taking over the farm for the family. </a:t>
            </a:r>
          </a:p>
          <a:p>
            <a:r>
              <a:rPr lang="en-US" dirty="0"/>
              <a:t>Transitioning from an institution (hospital, long-term care facility, nursing home, prison or jail, etc.) after an injury. </a:t>
            </a:r>
          </a:p>
          <a:p>
            <a:r>
              <a:rPr lang="en-US" dirty="0"/>
              <a:t>Diversion from an institution-ensuring the family is safe on a farm to avoid any further injuries on the farm that may land someone in an institution.  To ensure they can receive their home and community based programs at home rather than being sent to an nursing home, long-term care facility, long-term rehabilitation facility.  </a:t>
            </a:r>
          </a:p>
        </p:txBody>
      </p:sp>
      <p:sp>
        <p:nvSpPr>
          <p:cNvPr id="4" name="Slide Number Placeholder 3"/>
          <p:cNvSpPr>
            <a:spLocks noGrp="1"/>
          </p:cNvSpPr>
          <p:nvPr>
            <p:ph type="sldNum" sz="quarter" idx="10"/>
          </p:nvPr>
        </p:nvSpPr>
        <p:spPr/>
        <p:txBody>
          <a:bodyPr/>
          <a:lstStyle/>
          <a:p>
            <a:fld id="{9AA51B22-5A9E-41B2-8595-9F84C1230456}" type="slidenum">
              <a:rPr lang="en-US" smtClean="0"/>
              <a:t>6</a:t>
            </a:fld>
            <a:endParaRPr lang="en-US"/>
          </a:p>
        </p:txBody>
      </p:sp>
    </p:spTree>
    <p:extLst>
      <p:ext uri="{BB962C8B-B14F-4D97-AF65-F5344CB8AC3E}">
        <p14:creationId xmlns:p14="http://schemas.microsoft.com/office/powerpoint/2010/main" val="4040077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A51B22-5A9E-41B2-8595-9F84C1230456}" type="slidenum">
              <a:rPr lang="en-US" smtClean="0"/>
              <a:t>7</a:t>
            </a:fld>
            <a:endParaRPr lang="en-US"/>
          </a:p>
        </p:txBody>
      </p:sp>
    </p:spTree>
    <p:extLst>
      <p:ext uri="{BB962C8B-B14F-4D97-AF65-F5344CB8AC3E}">
        <p14:creationId xmlns:p14="http://schemas.microsoft.com/office/powerpoint/2010/main" val="3016575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SRAPs-State and Regional </a:t>
            </a:r>
            <a:r>
              <a:rPr lang="en-US" dirty="0" err="1"/>
              <a:t>AgrAbility</a:t>
            </a:r>
            <a:r>
              <a:rPr lang="en-US" dirty="0"/>
              <a:t> Project. </a:t>
            </a:r>
          </a:p>
          <a:p>
            <a:endParaRPr lang="en-US" dirty="0"/>
          </a:p>
        </p:txBody>
      </p:sp>
      <p:sp>
        <p:nvSpPr>
          <p:cNvPr id="4" name="Slide Number Placeholder 3"/>
          <p:cNvSpPr>
            <a:spLocks noGrp="1"/>
          </p:cNvSpPr>
          <p:nvPr>
            <p:ph type="sldNum" sz="quarter" idx="10"/>
          </p:nvPr>
        </p:nvSpPr>
        <p:spPr/>
        <p:txBody>
          <a:bodyPr/>
          <a:lstStyle/>
          <a:p>
            <a:fld id="{9AA51B22-5A9E-41B2-8595-9F84C1230456}" type="slidenum">
              <a:rPr lang="en-US" smtClean="0"/>
              <a:t>9</a:t>
            </a:fld>
            <a:endParaRPr lang="en-US"/>
          </a:p>
        </p:txBody>
      </p:sp>
    </p:spTree>
    <p:extLst>
      <p:ext uri="{BB962C8B-B14F-4D97-AF65-F5344CB8AC3E}">
        <p14:creationId xmlns:p14="http://schemas.microsoft.com/office/powerpoint/2010/main" val="2670861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projects have more than one partner.  </a:t>
            </a:r>
          </a:p>
          <a:p>
            <a:r>
              <a:rPr lang="en-US" dirty="0"/>
              <a:t>CILs can be, have been, and are currently partners (subcontractors) on </a:t>
            </a:r>
            <a:r>
              <a:rPr lang="en-US" dirty="0" err="1"/>
              <a:t>AgrAbility</a:t>
            </a:r>
            <a:r>
              <a:rPr lang="en-US" dirty="0"/>
              <a:t> Projects</a:t>
            </a:r>
          </a:p>
        </p:txBody>
      </p:sp>
      <p:sp>
        <p:nvSpPr>
          <p:cNvPr id="4" name="Slide Number Placeholder 3"/>
          <p:cNvSpPr>
            <a:spLocks noGrp="1"/>
          </p:cNvSpPr>
          <p:nvPr>
            <p:ph type="sldNum" sz="quarter" idx="10"/>
          </p:nvPr>
        </p:nvSpPr>
        <p:spPr/>
        <p:txBody>
          <a:bodyPr/>
          <a:lstStyle/>
          <a:p>
            <a:fld id="{9AA51B22-5A9E-41B2-8595-9F84C1230456}" type="slidenum">
              <a:rPr lang="en-US" smtClean="0"/>
              <a:t>10</a:t>
            </a:fld>
            <a:endParaRPr lang="en-US"/>
          </a:p>
        </p:txBody>
      </p:sp>
    </p:spTree>
    <p:extLst>
      <p:ext uri="{BB962C8B-B14F-4D97-AF65-F5344CB8AC3E}">
        <p14:creationId xmlns:p14="http://schemas.microsoft.com/office/powerpoint/2010/main" val="2962974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states partner with AT Act Projects, which usually have a lending “library” of AT or an AT re-use program. </a:t>
            </a:r>
          </a:p>
        </p:txBody>
      </p:sp>
      <p:sp>
        <p:nvSpPr>
          <p:cNvPr id="4" name="Slide Number Placeholder 3"/>
          <p:cNvSpPr>
            <a:spLocks noGrp="1"/>
          </p:cNvSpPr>
          <p:nvPr>
            <p:ph type="sldNum" sz="quarter" idx="10"/>
          </p:nvPr>
        </p:nvSpPr>
        <p:spPr/>
        <p:txBody>
          <a:bodyPr/>
          <a:lstStyle/>
          <a:p>
            <a:fld id="{9AA51B22-5A9E-41B2-8595-9F84C1230456}" type="slidenum">
              <a:rPr lang="en-US" smtClean="0"/>
              <a:t>11</a:t>
            </a:fld>
            <a:endParaRPr lang="en-US"/>
          </a:p>
        </p:txBody>
      </p:sp>
    </p:spTree>
    <p:extLst>
      <p:ext uri="{BB962C8B-B14F-4D97-AF65-F5344CB8AC3E}">
        <p14:creationId xmlns:p14="http://schemas.microsoft.com/office/powerpoint/2010/main" val="1263458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A51B22-5A9E-41B2-8595-9F84C1230456}" type="slidenum">
              <a:rPr lang="en-US" smtClean="0"/>
              <a:t>13</a:t>
            </a:fld>
            <a:endParaRPr lang="en-US"/>
          </a:p>
        </p:txBody>
      </p:sp>
    </p:spTree>
    <p:extLst>
      <p:ext uri="{BB962C8B-B14F-4D97-AF65-F5344CB8AC3E}">
        <p14:creationId xmlns:p14="http://schemas.microsoft.com/office/powerpoint/2010/main" val="57753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F9CC6-182C-4535-AC8B-EE589C8050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1DF401-78DB-49E4-B0D2-0315267766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26EC17-AF11-4E9F-B28E-8AF3C0E1CBD1}"/>
              </a:ext>
            </a:extLst>
          </p:cNvPr>
          <p:cNvSpPr>
            <a:spLocks noGrp="1"/>
          </p:cNvSpPr>
          <p:nvPr>
            <p:ph type="dt" sz="half" idx="10"/>
          </p:nvPr>
        </p:nvSpPr>
        <p:spPr/>
        <p:txBody>
          <a:bodyPr/>
          <a:lstStyle/>
          <a:p>
            <a:fld id="{113001B1-8EA0-4833-9B11-AAE999514468}" type="datetimeFigureOut">
              <a:rPr lang="en-US" smtClean="0"/>
              <a:t>8/7/2017</a:t>
            </a:fld>
            <a:endParaRPr lang="en-US"/>
          </a:p>
        </p:txBody>
      </p:sp>
      <p:sp>
        <p:nvSpPr>
          <p:cNvPr id="5" name="Footer Placeholder 4">
            <a:extLst>
              <a:ext uri="{FF2B5EF4-FFF2-40B4-BE49-F238E27FC236}">
                <a16:creationId xmlns:a16="http://schemas.microsoft.com/office/drawing/2014/main" id="{6FA802FA-DD60-42CB-8571-CE60FC7897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94BD9F-3F8A-46FC-9E7A-6AE34CEEBB91}"/>
              </a:ext>
            </a:extLst>
          </p:cNvPr>
          <p:cNvSpPr>
            <a:spLocks noGrp="1"/>
          </p:cNvSpPr>
          <p:nvPr>
            <p:ph type="sldNum" sz="quarter" idx="12"/>
          </p:nvPr>
        </p:nvSpPr>
        <p:spPr/>
        <p:txBody>
          <a:bodyPr/>
          <a:lstStyle/>
          <a:p>
            <a:fld id="{010CE0FB-7617-406E-BECD-A725180DF242}" type="slidenum">
              <a:rPr lang="en-US" smtClean="0"/>
              <a:t>‹#›</a:t>
            </a:fld>
            <a:endParaRPr lang="en-US"/>
          </a:p>
        </p:txBody>
      </p:sp>
    </p:spTree>
    <p:extLst>
      <p:ext uri="{BB962C8B-B14F-4D97-AF65-F5344CB8AC3E}">
        <p14:creationId xmlns:p14="http://schemas.microsoft.com/office/powerpoint/2010/main" val="4048446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5FFF8-58E3-4DFF-97A0-731C1DBDE9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CF64E3-FED0-40E4-8AB3-FBFBA0476A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732715-5347-4114-8346-AF21A4E9AAFA}"/>
              </a:ext>
            </a:extLst>
          </p:cNvPr>
          <p:cNvSpPr>
            <a:spLocks noGrp="1"/>
          </p:cNvSpPr>
          <p:nvPr>
            <p:ph type="dt" sz="half" idx="10"/>
          </p:nvPr>
        </p:nvSpPr>
        <p:spPr/>
        <p:txBody>
          <a:bodyPr/>
          <a:lstStyle/>
          <a:p>
            <a:fld id="{113001B1-8EA0-4833-9B11-AAE999514468}" type="datetimeFigureOut">
              <a:rPr lang="en-US" smtClean="0"/>
              <a:t>8/7/2017</a:t>
            </a:fld>
            <a:endParaRPr lang="en-US"/>
          </a:p>
        </p:txBody>
      </p:sp>
      <p:sp>
        <p:nvSpPr>
          <p:cNvPr id="5" name="Footer Placeholder 4">
            <a:extLst>
              <a:ext uri="{FF2B5EF4-FFF2-40B4-BE49-F238E27FC236}">
                <a16:creationId xmlns:a16="http://schemas.microsoft.com/office/drawing/2014/main" id="{870BE914-E275-4F75-AAFE-8C0844ECDD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31C28C-D2F7-473F-A573-9718C049B730}"/>
              </a:ext>
            </a:extLst>
          </p:cNvPr>
          <p:cNvSpPr>
            <a:spLocks noGrp="1"/>
          </p:cNvSpPr>
          <p:nvPr>
            <p:ph type="sldNum" sz="quarter" idx="12"/>
          </p:nvPr>
        </p:nvSpPr>
        <p:spPr/>
        <p:txBody>
          <a:bodyPr/>
          <a:lstStyle/>
          <a:p>
            <a:fld id="{010CE0FB-7617-406E-BECD-A725180DF242}" type="slidenum">
              <a:rPr lang="en-US" smtClean="0"/>
              <a:t>‹#›</a:t>
            </a:fld>
            <a:endParaRPr lang="en-US"/>
          </a:p>
        </p:txBody>
      </p:sp>
    </p:spTree>
    <p:extLst>
      <p:ext uri="{BB962C8B-B14F-4D97-AF65-F5344CB8AC3E}">
        <p14:creationId xmlns:p14="http://schemas.microsoft.com/office/powerpoint/2010/main" val="322461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8C19C3-9406-4A5D-864F-304C968508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5F289F-E28B-48B5-94D6-FCC35178251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3808FF-F0DC-497F-A67D-C7C063F2DDFE}"/>
              </a:ext>
            </a:extLst>
          </p:cNvPr>
          <p:cNvSpPr>
            <a:spLocks noGrp="1"/>
          </p:cNvSpPr>
          <p:nvPr>
            <p:ph type="dt" sz="half" idx="10"/>
          </p:nvPr>
        </p:nvSpPr>
        <p:spPr/>
        <p:txBody>
          <a:bodyPr/>
          <a:lstStyle/>
          <a:p>
            <a:fld id="{113001B1-8EA0-4833-9B11-AAE999514468}" type="datetimeFigureOut">
              <a:rPr lang="en-US" smtClean="0"/>
              <a:t>8/7/2017</a:t>
            </a:fld>
            <a:endParaRPr lang="en-US"/>
          </a:p>
        </p:txBody>
      </p:sp>
      <p:sp>
        <p:nvSpPr>
          <p:cNvPr id="5" name="Footer Placeholder 4">
            <a:extLst>
              <a:ext uri="{FF2B5EF4-FFF2-40B4-BE49-F238E27FC236}">
                <a16:creationId xmlns:a16="http://schemas.microsoft.com/office/drawing/2014/main" id="{C518442B-C84C-429F-8546-7C1BCF7B8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A32989-EE25-4A53-9355-837EF27CE480}"/>
              </a:ext>
            </a:extLst>
          </p:cNvPr>
          <p:cNvSpPr>
            <a:spLocks noGrp="1"/>
          </p:cNvSpPr>
          <p:nvPr>
            <p:ph type="sldNum" sz="quarter" idx="12"/>
          </p:nvPr>
        </p:nvSpPr>
        <p:spPr/>
        <p:txBody>
          <a:bodyPr/>
          <a:lstStyle/>
          <a:p>
            <a:fld id="{010CE0FB-7617-406E-BECD-A725180DF242}" type="slidenum">
              <a:rPr lang="en-US" smtClean="0"/>
              <a:t>‹#›</a:t>
            </a:fld>
            <a:endParaRPr lang="en-US"/>
          </a:p>
        </p:txBody>
      </p:sp>
    </p:spTree>
    <p:extLst>
      <p:ext uri="{BB962C8B-B14F-4D97-AF65-F5344CB8AC3E}">
        <p14:creationId xmlns:p14="http://schemas.microsoft.com/office/powerpoint/2010/main" val="33882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9A470-FD16-4C19-B12A-1E2954BDBB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23A9CD-9C76-4255-849F-9240487100F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041E9-F26A-4708-9AD0-7E99F13DC120}"/>
              </a:ext>
            </a:extLst>
          </p:cNvPr>
          <p:cNvSpPr>
            <a:spLocks noGrp="1"/>
          </p:cNvSpPr>
          <p:nvPr>
            <p:ph type="dt" sz="half" idx="10"/>
          </p:nvPr>
        </p:nvSpPr>
        <p:spPr/>
        <p:txBody>
          <a:bodyPr/>
          <a:lstStyle/>
          <a:p>
            <a:fld id="{113001B1-8EA0-4833-9B11-AAE999514468}" type="datetimeFigureOut">
              <a:rPr lang="en-US" smtClean="0"/>
              <a:t>8/7/2017</a:t>
            </a:fld>
            <a:endParaRPr lang="en-US"/>
          </a:p>
        </p:txBody>
      </p:sp>
      <p:sp>
        <p:nvSpPr>
          <p:cNvPr id="5" name="Footer Placeholder 4">
            <a:extLst>
              <a:ext uri="{FF2B5EF4-FFF2-40B4-BE49-F238E27FC236}">
                <a16:creationId xmlns:a16="http://schemas.microsoft.com/office/drawing/2014/main" id="{1BEED32B-1E01-41D4-A83B-E115351886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18336-8F40-4464-B911-E57FF2210456}"/>
              </a:ext>
            </a:extLst>
          </p:cNvPr>
          <p:cNvSpPr>
            <a:spLocks noGrp="1"/>
          </p:cNvSpPr>
          <p:nvPr>
            <p:ph type="sldNum" sz="quarter" idx="12"/>
          </p:nvPr>
        </p:nvSpPr>
        <p:spPr/>
        <p:txBody>
          <a:bodyPr/>
          <a:lstStyle/>
          <a:p>
            <a:fld id="{010CE0FB-7617-406E-BECD-A725180DF242}" type="slidenum">
              <a:rPr lang="en-US" smtClean="0"/>
              <a:t>‹#›</a:t>
            </a:fld>
            <a:endParaRPr lang="en-US"/>
          </a:p>
        </p:txBody>
      </p:sp>
    </p:spTree>
    <p:extLst>
      <p:ext uri="{BB962C8B-B14F-4D97-AF65-F5344CB8AC3E}">
        <p14:creationId xmlns:p14="http://schemas.microsoft.com/office/powerpoint/2010/main" val="4220432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9FE3D-BEBC-437A-9A21-3583C02898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D1402D-2EB5-427D-B5A1-F049396E9C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1E8F94A-F325-4B21-87EE-B2DFA552CEFB}"/>
              </a:ext>
            </a:extLst>
          </p:cNvPr>
          <p:cNvSpPr>
            <a:spLocks noGrp="1"/>
          </p:cNvSpPr>
          <p:nvPr>
            <p:ph type="dt" sz="half" idx="10"/>
          </p:nvPr>
        </p:nvSpPr>
        <p:spPr/>
        <p:txBody>
          <a:bodyPr/>
          <a:lstStyle/>
          <a:p>
            <a:fld id="{113001B1-8EA0-4833-9B11-AAE999514468}" type="datetimeFigureOut">
              <a:rPr lang="en-US" smtClean="0"/>
              <a:t>8/7/2017</a:t>
            </a:fld>
            <a:endParaRPr lang="en-US"/>
          </a:p>
        </p:txBody>
      </p:sp>
      <p:sp>
        <p:nvSpPr>
          <p:cNvPr id="5" name="Footer Placeholder 4">
            <a:extLst>
              <a:ext uri="{FF2B5EF4-FFF2-40B4-BE49-F238E27FC236}">
                <a16:creationId xmlns:a16="http://schemas.microsoft.com/office/drawing/2014/main" id="{C79DCDA4-5D08-439F-A250-6159903B5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AE61C-44E6-4DA6-BA07-566F92A0FE28}"/>
              </a:ext>
            </a:extLst>
          </p:cNvPr>
          <p:cNvSpPr>
            <a:spLocks noGrp="1"/>
          </p:cNvSpPr>
          <p:nvPr>
            <p:ph type="sldNum" sz="quarter" idx="12"/>
          </p:nvPr>
        </p:nvSpPr>
        <p:spPr/>
        <p:txBody>
          <a:bodyPr/>
          <a:lstStyle/>
          <a:p>
            <a:fld id="{010CE0FB-7617-406E-BECD-A725180DF242}" type="slidenum">
              <a:rPr lang="en-US" smtClean="0"/>
              <a:t>‹#›</a:t>
            </a:fld>
            <a:endParaRPr lang="en-US"/>
          </a:p>
        </p:txBody>
      </p:sp>
    </p:spTree>
    <p:extLst>
      <p:ext uri="{BB962C8B-B14F-4D97-AF65-F5344CB8AC3E}">
        <p14:creationId xmlns:p14="http://schemas.microsoft.com/office/powerpoint/2010/main" val="350333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F51BC-E024-4D60-B27D-8293C8A294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00C679-6664-41B7-9CE5-0E7051EBEA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38D8A0-CAEF-412F-BA54-A4323111F1B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2B2C94-E717-4BE0-B620-2E663D1A08A6}"/>
              </a:ext>
            </a:extLst>
          </p:cNvPr>
          <p:cNvSpPr>
            <a:spLocks noGrp="1"/>
          </p:cNvSpPr>
          <p:nvPr>
            <p:ph type="dt" sz="half" idx="10"/>
          </p:nvPr>
        </p:nvSpPr>
        <p:spPr/>
        <p:txBody>
          <a:bodyPr/>
          <a:lstStyle/>
          <a:p>
            <a:fld id="{113001B1-8EA0-4833-9B11-AAE999514468}" type="datetimeFigureOut">
              <a:rPr lang="en-US" smtClean="0"/>
              <a:t>8/7/2017</a:t>
            </a:fld>
            <a:endParaRPr lang="en-US"/>
          </a:p>
        </p:txBody>
      </p:sp>
      <p:sp>
        <p:nvSpPr>
          <p:cNvPr id="6" name="Footer Placeholder 5">
            <a:extLst>
              <a:ext uri="{FF2B5EF4-FFF2-40B4-BE49-F238E27FC236}">
                <a16:creationId xmlns:a16="http://schemas.microsoft.com/office/drawing/2014/main" id="{483CA85F-DF30-4D90-A1A4-27B33A318F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FAD71A-50B2-4129-AEF0-0B7FDDF8E5A2}"/>
              </a:ext>
            </a:extLst>
          </p:cNvPr>
          <p:cNvSpPr>
            <a:spLocks noGrp="1"/>
          </p:cNvSpPr>
          <p:nvPr>
            <p:ph type="sldNum" sz="quarter" idx="12"/>
          </p:nvPr>
        </p:nvSpPr>
        <p:spPr/>
        <p:txBody>
          <a:bodyPr/>
          <a:lstStyle/>
          <a:p>
            <a:fld id="{010CE0FB-7617-406E-BECD-A725180DF242}" type="slidenum">
              <a:rPr lang="en-US" smtClean="0"/>
              <a:t>‹#›</a:t>
            </a:fld>
            <a:endParaRPr lang="en-US"/>
          </a:p>
        </p:txBody>
      </p:sp>
    </p:spTree>
    <p:extLst>
      <p:ext uri="{BB962C8B-B14F-4D97-AF65-F5344CB8AC3E}">
        <p14:creationId xmlns:p14="http://schemas.microsoft.com/office/powerpoint/2010/main" val="609340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7EAB8-51E1-4C0A-A8DF-1C3B48CA48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001946-C78D-4FA8-B916-FE9B275A66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47D5F1-76A7-4FA7-9CD7-0EF02818F00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F46957-E6D7-4D34-85DC-1472923838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37AD181-7922-4957-B8EA-BB1D9D7A351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C0BCDC-FF5A-4512-9121-8298CFDBCC0D}"/>
              </a:ext>
            </a:extLst>
          </p:cNvPr>
          <p:cNvSpPr>
            <a:spLocks noGrp="1"/>
          </p:cNvSpPr>
          <p:nvPr>
            <p:ph type="dt" sz="half" idx="10"/>
          </p:nvPr>
        </p:nvSpPr>
        <p:spPr/>
        <p:txBody>
          <a:bodyPr/>
          <a:lstStyle/>
          <a:p>
            <a:fld id="{113001B1-8EA0-4833-9B11-AAE999514468}" type="datetimeFigureOut">
              <a:rPr lang="en-US" smtClean="0"/>
              <a:t>8/7/2017</a:t>
            </a:fld>
            <a:endParaRPr lang="en-US"/>
          </a:p>
        </p:txBody>
      </p:sp>
      <p:sp>
        <p:nvSpPr>
          <p:cNvPr id="8" name="Footer Placeholder 7">
            <a:extLst>
              <a:ext uri="{FF2B5EF4-FFF2-40B4-BE49-F238E27FC236}">
                <a16:creationId xmlns:a16="http://schemas.microsoft.com/office/drawing/2014/main" id="{4682AD65-8913-4D41-B0BE-B9B0B4A44A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FD7DE7-F91C-41E1-A8A0-EDCFCC8DACA1}"/>
              </a:ext>
            </a:extLst>
          </p:cNvPr>
          <p:cNvSpPr>
            <a:spLocks noGrp="1"/>
          </p:cNvSpPr>
          <p:nvPr>
            <p:ph type="sldNum" sz="quarter" idx="12"/>
          </p:nvPr>
        </p:nvSpPr>
        <p:spPr/>
        <p:txBody>
          <a:bodyPr/>
          <a:lstStyle/>
          <a:p>
            <a:fld id="{010CE0FB-7617-406E-BECD-A725180DF242}" type="slidenum">
              <a:rPr lang="en-US" smtClean="0"/>
              <a:t>‹#›</a:t>
            </a:fld>
            <a:endParaRPr lang="en-US"/>
          </a:p>
        </p:txBody>
      </p:sp>
    </p:spTree>
    <p:extLst>
      <p:ext uri="{BB962C8B-B14F-4D97-AF65-F5344CB8AC3E}">
        <p14:creationId xmlns:p14="http://schemas.microsoft.com/office/powerpoint/2010/main" val="338470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7018E-A2A3-4F3E-8F74-56125960DC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9AD77C-C8BD-4BE3-BF69-EE45281AB3C6}"/>
              </a:ext>
            </a:extLst>
          </p:cNvPr>
          <p:cNvSpPr>
            <a:spLocks noGrp="1"/>
          </p:cNvSpPr>
          <p:nvPr>
            <p:ph type="dt" sz="half" idx="10"/>
          </p:nvPr>
        </p:nvSpPr>
        <p:spPr/>
        <p:txBody>
          <a:bodyPr/>
          <a:lstStyle/>
          <a:p>
            <a:fld id="{113001B1-8EA0-4833-9B11-AAE999514468}" type="datetimeFigureOut">
              <a:rPr lang="en-US" smtClean="0"/>
              <a:t>8/7/2017</a:t>
            </a:fld>
            <a:endParaRPr lang="en-US"/>
          </a:p>
        </p:txBody>
      </p:sp>
      <p:sp>
        <p:nvSpPr>
          <p:cNvPr id="4" name="Footer Placeholder 3">
            <a:extLst>
              <a:ext uri="{FF2B5EF4-FFF2-40B4-BE49-F238E27FC236}">
                <a16:creationId xmlns:a16="http://schemas.microsoft.com/office/drawing/2014/main" id="{0CC5EE9F-98F0-41B5-BBE7-4A25C4052B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6ACAF6-D36D-4EE4-A710-2600A50C2006}"/>
              </a:ext>
            </a:extLst>
          </p:cNvPr>
          <p:cNvSpPr>
            <a:spLocks noGrp="1"/>
          </p:cNvSpPr>
          <p:nvPr>
            <p:ph type="sldNum" sz="quarter" idx="12"/>
          </p:nvPr>
        </p:nvSpPr>
        <p:spPr/>
        <p:txBody>
          <a:bodyPr/>
          <a:lstStyle/>
          <a:p>
            <a:fld id="{010CE0FB-7617-406E-BECD-A725180DF242}" type="slidenum">
              <a:rPr lang="en-US" smtClean="0"/>
              <a:t>‹#›</a:t>
            </a:fld>
            <a:endParaRPr lang="en-US"/>
          </a:p>
        </p:txBody>
      </p:sp>
    </p:spTree>
    <p:extLst>
      <p:ext uri="{BB962C8B-B14F-4D97-AF65-F5344CB8AC3E}">
        <p14:creationId xmlns:p14="http://schemas.microsoft.com/office/powerpoint/2010/main" val="472425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8F9040-BA42-4062-888D-CC4CF431CC0D}"/>
              </a:ext>
            </a:extLst>
          </p:cNvPr>
          <p:cNvSpPr>
            <a:spLocks noGrp="1"/>
          </p:cNvSpPr>
          <p:nvPr>
            <p:ph type="dt" sz="half" idx="10"/>
          </p:nvPr>
        </p:nvSpPr>
        <p:spPr/>
        <p:txBody>
          <a:bodyPr/>
          <a:lstStyle/>
          <a:p>
            <a:fld id="{113001B1-8EA0-4833-9B11-AAE999514468}" type="datetimeFigureOut">
              <a:rPr lang="en-US" smtClean="0"/>
              <a:t>8/7/2017</a:t>
            </a:fld>
            <a:endParaRPr lang="en-US"/>
          </a:p>
        </p:txBody>
      </p:sp>
      <p:sp>
        <p:nvSpPr>
          <p:cNvPr id="3" name="Footer Placeholder 2">
            <a:extLst>
              <a:ext uri="{FF2B5EF4-FFF2-40B4-BE49-F238E27FC236}">
                <a16:creationId xmlns:a16="http://schemas.microsoft.com/office/drawing/2014/main" id="{E1247A3B-5C91-4709-B425-944ECD4924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E2CA7D-9B42-4DBA-AF81-2EDBDF24A7E0}"/>
              </a:ext>
            </a:extLst>
          </p:cNvPr>
          <p:cNvSpPr>
            <a:spLocks noGrp="1"/>
          </p:cNvSpPr>
          <p:nvPr>
            <p:ph type="sldNum" sz="quarter" idx="12"/>
          </p:nvPr>
        </p:nvSpPr>
        <p:spPr/>
        <p:txBody>
          <a:bodyPr/>
          <a:lstStyle/>
          <a:p>
            <a:fld id="{010CE0FB-7617-406E-BECD-A725180DF242}" type="slidenum">
              <a:rPr lang="en-US" smtClean="0"/>
              <a:t>‹#›</a:t>
            </a:fld>
            <a:endParaRPr lang="en-US"/>
          </a:p>
        </p:txBody>
      </p:sp>
    </p:spTree>
    <p:extLst>
      <p:ext uri="{BB962C8B-B14F-4D97-AF65-F5344CB8AC3E}">
        <p14:creationId xmlns:p14="http://schemas.microsoft.com/office/powerpoint/2010/main" val="1643874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247C5-3EFD-46D1-8DA4-2311794603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63835F-BE1F-428D-ACA9-CA6985BB4B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40411C-5380-4DD2-888C-060583BC32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CF4344-AAE8-4D1D-978C-C633099770EB}"/>
              </a:ext>
            </a:extLst>
          </p:cNvPr>
          <p:cNvSpPr>
            <a:spLocks noGrp="1"/>
          </p:cNvSpPr>
          <p:nvPr>
            <p:ph type="dt" sz="half" idx="10"/>
          </p:nvPr>
        </p:nvSpPr>
        <p:spPr/>
        <p:txBody>
          <a:bodyPr/>
          <a:lstStyle/>
          <a:p>
            <a:fld id="{113001B1-8EA0-4833-9B11-AAE999514468}" type="datetimeFigureOut">
              <a:rPr lang="en-US" smtClean="0"/>
              <a:t>8/7/2017</a:t>
            </a:fld>
            <a:endParaRPr lang="en-US"/>
          </a:p>
        </p:txBody>
      </p:sp>
      <p:sp>
        <p:nvSpPr>
          <p:cNvPr id="6" name="Footer Placeholder 5">
            <a:extLst>
              <a:ext uri="{FF2B5EF4-FFF2-40B4-BE49-F238E27FC236}">
                <a16:creationId xmlns:a16="http://schemas.microsoft.com/office/drawing/2014/main" id="{3C280D0A-5414-4CC5-9173-D269A55EC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126168-61A0-4F6A-9992-EE76E9726A3C}"/>
              </a:ext>
            </a:extLst>
          </p:cNvPr>
          <p:cNvSpPr>
            <a:spLocks noGrp="1"/>
          </p:cNvSpPr>
          <p:nvPr>
            <p:ph type="sldNum" sz="quarter" idx="12"/>
          </p:nvPr>
        </p:nvSpPr>
        <p:spPr/>
        <p:txBody>
          <a:bodyPr/>
          <a:lstStyle/>
          <a:p>
            <a:fld id="{010CE0FB-7617-406E-BECD-A725180DF242}" type="slidenum">
              <a:rPr lang="en-US" smtClean="0"/>
              <a:t>‹#›</a:t>
            </a:fld>
            <a:endParaRPr lang="en-US"/>
          </a:p>
        </p:txBody>
      </p:sp>
    </p:spTree>
    <p:extLst>
      <p:ext uri="{BB962C8B-B14F-4D97-AF65-F5344CB8AC3E}">
        <p14:creationId xmlns:p14="http://schemas.microsoft.com/office/powerpoint/2010/main" val="2078184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4D32D-9172-4ADB-80B0-9C9B01BFD9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8EFFCF-5F2A-4025-817B-12162CFF4D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AB9372-92E5-49D1-89E6-F4239E4605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7C70F4-93C0-403B-82C4-40993695B7C6}"/>
              </a:ext>
            </a:extLst>
          </p:cNvPr>
          <p:cNvSpPr>
            <a:spLocks noGrp="1"/>
          </p:cNvSpPr>
          <p:nvPr>
            <p:ph type="dt" sz="half" idx="10"/>
          </p:nvPr>
        </p:nvSpPr>
        <p:spPr/>
        <p:txBody>
          <a:bodyPr/>
          <a:lstStyle/>
          <a:p>
            <a:fld id="{113001B1-8EA0-4833-9B11-AAE999514468}" type="datetimeFigureOut">
              <a:rPr lang="en-US" smtClean="0"/>
              <a:t>8/7/2017</a:t>
            </a:fld>
            <a:endParaRPr lang="en-US"/>
          </a:p>
        </p:txBody>
      </p:sp>
      <p:sp>
        <p:nvSpPr>
          <p:cNvPr id="6" name="Footer Placeholder 5">
            <a:extLst>
              <a:ext uri="{FF2B5EF4-FFF2-40B4-BE49-F238E27FC236}">
                <a16:creationId xmlns:a16="http://schemas.microsoft.com/office/drawing/2014/main" id="{45FD7629-6D17-4F6B-9C36-6BE7D2458A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97C7CA-9D0A-4361-A76E-796996D6A822}"/>
              </a:ext>
            </a:extLst>
          </p:cNvPr>
          <p:cNvSpPr>
            <a:spLocks noGrp="1"/>
          </p:cNvSpPr>
          <p:nvPr>
            <p:ph type="sldNum" sz="quarter" idx="12"/>
          </p:nvPr>
        </p:nvSpPr>
        <p:spPr/>
        <p:txBody>
          <a:bodyPr/>
          <a:lstStyle/>
          <a:p>
            <a:fld id="{010CE0FB-7617-406E-BECD-A725180DF242}" type="slidenum">
              <a:rPr lang="en-US" smtClean="0"/>
              <a:t>‹#›</a:t>
            </a:fld>
            <a:endParaRPr lang="en-US"/>
          </a:p>
        </p:txBody>
      </p:sp>
    </p:spTree>
    <p:extLst>
      <p:ext uri="{BB962C8B-B14F-4D97-AF65-F5344CB8AC3E}">
        <p14:creationId xmlns:p14="http://schemas.microsoft.com/office/powerpoint/2010/main" val="2132734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B7877C-5947-417B-AE66-280B5FFF5A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CA7420-AD67-4E8F-B10E-211F30F665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D6071F-7DEF-4D20-9F6C-2A8A2EA94A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3001B1-8EA0-4833-9B11-AAE999514468}" type="datetimeFigureOut">
              <a:rPr lang="en-US" smtClean="0"/>
              <a:t>8/7/2017</a:t>
            </a:fld>
            <a:endParaRPr lang="en-US"/>
          </a:p>
        </p:txBody>
      </p:sp>
      <p:sp>
        <p:nvSpPr>
          <p:cNvPr id="5" name="Footer Placeholder 4">
            <a:extLst>
              <a:ext uri="{FF2B5EF4-FFF2-40B4-BE49-F238E27FC236}">
                <a16:creationId xmlns:a16="http://schemas.microsoft.com/office/drawing/2014/main" id="{1FE999D3-972E-4714-B64B-735EAA6F26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A1DC47-F416-4EA4-A70A-D0B6B0D2F2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0CE0FB-7617-406E-BECD-A725180DF242}" type="slidenum">
              <a:rPr lang="en-US" smtClean="0"/>
              <a:t>‹#›</a:t>
            </a:fld>
            <a:endParaRPr lang="en-US"/>
          </a:p>
        </p:txBody>
      </p:sp>
    </p:spTree>
    <p:extLst>
      <p:ext uri="{BB962C8B-B14F-4D97-AF65-F5344CB8AC3E}">
        <p14:creationId xmlns:p14="http://schemas.microsoft.com/office/powerpoint/2010/main" val="1663505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chart" Target="../charts/chart5.xml"/><Relationship Id="rId5" Type="http://schemas.openxmlformats.org/officeDocument/2006/relationships/diagramQuickStyle" Target="../diagrams/quickStyle2.xml"/><Relationship Id="rId10" Type="http://schemas.openxmlformats.org/officeDocument/2006/relationships/chart" Target="../charts/chart4.xml"/><Relationship Id="rId4" Type="http://schemas.openxmlformats.org/officeDocument/2006/relationships/diagramLayout" Target="../diagrams/layout2.xml"/><Relationship Id="rId9"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April-sierra@att.net" TargetMode="External"/><Relationship Id="rId2" Type="http://schemas.openxmlformats.org/officeDocument/2006/relationships/hyperlink" Target="http://www.april-rural.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april-rural.org/index.php/about-u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pril logo with The United Voice of Independent Living in Rural America in the middle.  Wiht an image of a barn to the right. ">
            <a:extLst>
              <a:ext uri="{FF2B5EF4-FFF2-40B4-BE49-F238E27FC236}">
                <a16:creationId xmlns:a16="http://schemas.microsoft.com/office/drawing/2014/main" id="{E01C489F-4F09-45CF-998B-A0DB793527D8}"/>
              </a:ext>
            </a:extLst>
          </p:cNvPr>
          <p:cNvPicPr>
            <a:picLocks noChangeAspect="1"/>
          </p:cNvPicPr>
          <p:nvPr/>
        </p:nvPicPr>
        <p:blipFill>
          <a:blip r:embed="rId2"/>
          <a:stretch>
            <a:fillRect/>
          </a:stretch>
        </p:blipFill>
        <p:spPr>
          <a:xfrm>
            <a:off x="320040" y="1631380"/>
            <a:ext cx="5455917" cy="1350339"/>
          </a:xfrm>
          <a:prstGeom prst="rect">
            <a:avLst/>
          </a:prstGeom>
        </p:spPr>
      </p:pic>
      <p:pic>
        <p:nvPicPr>
          <p:cNvPr id="7" name="Picture 6" descr="AgrAbility logo ">
            <a:extLst>
              <a:ext uri="{FF2B5EF4-FFF2-40B4-BE49-F238E27FC236}">
                <a16:creationId xmlns:a16="http://schemas.microsoft.com/office/drawing/2014/main" id="{32B20041-1295-4AC6-9F2D-018E0FC66B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043" y="1733677"/>
            <a:ext cx="5455917" cy="1145745"/>
          </a:xfrm>
          <a:prstGeom prst="rect">
            <a:avLst/>
          </a:prstGeom>
        </p:spPr>
      </p:pic>
      <p:sp>
        <p:nvSpPr>
          <p:cNvPr id="2" name="Title 1">
            <a:extLst>
              <a:ext uri="{FF2B5EF4-FFF2-40B4-BE49-F238E27FC236}">
                <a16:creationId xmlns:a16="http://schemas.microsoft.com/office/drawing/2014/main" id="{CFD985A6-5567-492A-B397-AED28F8474C4}"/>
              </a:ext>
            </a:extLst>
          </p:cNvPr>
          <p:cNvSpPr>
            <a:spLocks noGrp="1"/>
          </p:cNvSpPr>
          <p:nvPr>
            <p:ph type="ctrTitle"/>
          </p:nvPr>
        </p:nvSpPr>
        <p:spPr>
          <a:xfrm>
            <a:off x="527538" y="4756638"/>
            <a:ext cx="11139854" cy="930447"/>
          </a:xfrm>
        </p:spPr>
        <p:txBody>
          <a:bodyPr>
            <a:normAutofit/>
          </a:bodyPr>
          <a:lstStyle/>
          <a:p>
            <a:r>
              <a:rPr lang="en-US" sz="3000">
                <a:solidFill>
                  <a:schemeClr val="bg1"/>
                </a:solidFill>
              </a:rPr>
              <a:t>Improving Quality of Life for Rural People with Disabilities: the Collaboration between APRIL and AgrAbility</a:t>
            </a:r>
          </a:p>
        </p:txBody>
      </p:sp>
      <p:sp>
        <p:nvSpPr>
          <p:cNvPr id="3" name="Subtitle 2">
            <a:extLst>
              <a:ext uri="{FF2B5EF4-FFF2-40B4-BE49-F238E27FC236}">
                <a16:creationId xmlns:a16="http://schemas.microsoft.com/office/drawing/2014/main" id="{4180C17B-2220-457B-A3D1-419E90B52E9C}"/>
              </a:ext>
            </a:extLst>
          </p:cNvPr>
          <p:cNvSpPr>
            <a:spLocks noGrp="1"/>
          </p:cNvSpPr>
          <p:nvPr>
            <p:ph type="subTitle" idx="1"/>
          </p:nvPr>
        </p:nvSpPr>
        <p:spPr>
          <a:xfrm>
            <a:off x="1339362" y="5815698"/>
            <a:ext cx="9144000" cy="420001"/>
          </a:xfrm>
        </p:spPr>
        <p:txBody>
          <a:bodyPr>
            <a:normAutofit/>
          </a:bodyPr>
          <a:lstStyle/>
          <a:p>
            <a:r>
              <a:rPr lang="en-US" sz="700">
                <a:solidFill>
                  <a:srgbClr val="0670E9"/>
                </a:solidFill>
              </a:rPr>
              <a:t>August 8</a:t>
            </a:r>
            <a:r>
              <a:rPr lang="en-US" sz="700" baseline="30000">
                <a:solidFill>
                  <a:srgbClr val="0670E9"/>
                </a:solidFill>
              </a:rPr>
              <a:t>th</a:t>
            </a:r>
            <a:r>
              <a:rPr lang="en-US" sz="700">
                <a:solidFill>
                  <a:srgbClr val="0670E9"/>
                </a:solidFill>
              </a:rPr>
              <a:t>, 2017</a:t>
            </a:r>
          </a:p>
          <a:p>
            <a:r>
              <a:rPr lang="en-US" sz="700">
                <a:solidFill>
                  <a:srgbClr val="0670E9"/>
                </a:solidFill>
              </a:rPr>
              <a:t>Sierra Royster </a:t>
            </a:r>
          </a:p>
        </p:txBody>
      </p:sp>
    </p:spTree>
    <p:extLst>
      <p:ext uri="{BB962C8B-B14F-4D97-AF65-F5344CB8AC3E}">
        <p14:creationId xmlns:p14="http://schemas.microsoft.com/office/powerpoint/2010/main" val="2004097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0B294-E9B5-49FE-A6B7-FAFBC8AC2FC0}"/>
              </a:ext>
            </a:extLst>
          </p:cNvPr>
          <p:cNvSpPr>
            <a:spLocks noGrp="1"/>
          </p:cNvSpPr>
          <p:nvPr>
            <p:ph type="title"/>
          </p:nvPr>
        </p:nvSpPr>
        <p:spPr/>
        <p:txBody>
          <a:bodyPr vert="horz" lIns="91440" tIns="45720" rIns="91440" bIns="45720" rtlCol="0" anchor="ctr">
            <a:normAutofit/>
          </a:bodyPr>
          <a:lstStyle/>
          <a:p>
            <a:r>
              <a:rPr lang="en-US" kern="1200">
                <a:solidFill>
                  <a:srgbClr val="FFFFFF"/>
                </a:solidFill>
                <a:latin typeface="+mj-lt"/>
                <a:ea typeface="+mj-ea"/>
                <a:cs typeface="+mj-cs"/>
              </a:rPr>
              <a:t>AgrAbility Partnerships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124060519"/>
              </p:ext>
            </p:extLst>
          </p:nvPr>
        </p:nvGraphicFramePr>
        <p:xfrm>
          <a:off x="4772025" y="825162"/>
          <a:ext cx="7322993" cy="55095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86C45ACB-8D3E-45C3-8460-363995CE5E70}"/>
              </a:ext>
            </a:extLst>
          </p:cNvPr>
          <p:cNvSpPr>
            <a:spLocks noGrp="1"/>
          </p:cNvSpPr>
          <p:nvPr>
            <p:ph type="body" sz="half" idx="2"/>
          </p:nvPr>
        </p:nvSpPr>
        <p:spPr>
          <a:xfrm>
            <a:off x="0" y="0"/>
            <a:ext cx="4772025" cy="6858000"/>
          </a:xfrm>
          <a:solidFill>
            <a:schemeClr val="tx1"/>
          </a:solidFill>
        </p:spPr>
        <p:txBody>
          <a:bodyPr>
            <a:normAutofit/>
          </a:bodyPr>
          <a:lstStyle/>
          <a:p>
            <a:pPr algn="ctr"/>
            <a:endParaRPr lang="en-US" sz="4800" dirty="0">
              <a:solidFill>
                <a:schemeClr val="bg1"/>
              </a:solidFill>
            </a:endParaRPr>
          </a:p>
          <a:p>
            <a:pPr algn="ctr"/>
            <a:endParaRPr lang="en-US" sz="4800" dirty="0">
              <a:solidFill>
                <a:schemeClr val="bg1"/>
              </a:solidFill>
            </a:endParaRPr>
          </a:p>
          <a:p>
            <a:pPr algn="ctr"/>
            <a:endParaRPr lang="en-US" sz="4800" dirty="0">
              <a:solidFill>
                <a:schemeClr val="bg1"/>
              </a:solidFill>
            </a:endParaRPr>
          </a:p>
          <a:p>
            <a:pPr algn="ctr"/>
            <a:r>
              <a:rPr lang="en-US" sz="4800" dirty="0" err="1">
                <a:solidFill>
                  <a:schemeClr val="bg1"/>
                </a:solidFill>
              </a:rPr>
              <a:t>AgrAbility</a:t>
            </a:r>
            <a:r>
              <a:rPr lang="en-US" sz="4800" dirty="0">
                <a:solidFill>
                  <a:schemeClr val="bg1"/>
                </a:solidFill>
              </a:rPr>
              <a:t> Partnerships </a:t>
            </a:r>
          </a:p>
        </p:txBody>
      </p:sp>
      <p:sp>
        <p:nvSpPr>
          <p:cNvPr id="7" name="TextBox 6">
            <a:extLst>
              <a:ext uri="{FF2B5EF4-FFF2-40B4-BE49-F238E27FC236}">
                <a16:creationId xmlns:a16="http://schemas.microsoft.com/office/drawing/2014/main" id="{3E7AD7B0-2809-4C5F-B5F9-C291304B0F72}"/>
              </a:ext>
            </a:extLst>
          </p:cNvPr>
          <p:cNvSpPr txBox="1"/>
          <p:nvPr/>
        </p:nvSpPr>
        <p:spPr>
          <a:xfrm>
            <a:off x="6042746" y="6122384"/>
            <a:ext cx="4781550" cy="369332"/>
          </a:xfrm>
          <a:prstGeom prst="rect">
            <a:avLst/>
          </a:prstGeom>
          <a:noFill/>
        </p:spPr>
        <p:txBody>
          <a:bodyPr wrap="square" rtlCol="0">
            <a:spAutoFit/>
          </a:bodyPr>
          <a:lstStyle/>
          <a:p>
            <a:pPr lvl="0"/>
            <a:r>
              <a:rPr lang="en-US" dirty="0"/>
              <a:t>.</a:t>
            </a:r>
          </a:p>
        </p:txBody>
      </p:sp>
    </p:spTree>
    <p:extLst>
      <p:ext uri="{BB962C8B-B14F-4D97-AF65-F5344CB8AC3E}">
        <p14:creationId xmlns:p14="http://schemas.microsoft.com/office/powerpoint/2010/main" val="2550109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2192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3C5463-5289-4B4A-8DA6-0BB3E3EFC0D8}"/>
              </a:ext>
            </a:extLst>
          </p:cNvPr>
          <p:cNvSpPr>
            <a:spLocks noGrp="1"/>
          </p:cNvSpPr>
          <p:nvPr>
            <p:ph type="title"/>
          </p:nvPr>
        </p:nvSpPr>
        <p:spPr>
          <a:xfrm>
            <a:off x="838200" y="365126"/>
            <a:ext cx="10515600" cy="1094740"/>
          </a:xfrm>
        </p:spPr>
        <p:txBody>
          <a:bodyPr>
            <a:normAutofit/>
          </a:bodyPr>
          <a:lstStyle/>
          <a:p>
            <a:r>
              <a:rPr lang="en-US">
                <a:solidFill>
                  <a:schemeClr val="bg1"/>
                </a:solidFill>
              </a:rPr>
              <a:t>AgrAbility Dos and Don’ts </a:t>
            </a:r>
          </a:p>
        </p:txBody>
      </p:sp>
      <p:sp>
        <p:nvSpPr>
          <p:cNvPr id="3" name="Content Placeholder 2">
            <a:extLst>
              <a:ext uri="{FF2B5EF4-FFF2-40B4-BE49-F238E27FC236}">
                <a16:creationId xmlns:a16="http://schemas.microsoft.com/office/drawing/2014/main" id="{812E705D-7709-4ABA-87BF-85DE36CF2AF0}"/>
              </a:ext>
            </a:extLst>
          </p:cNvPr>
          <p:cNvSpPr>
            <a:spLocks noGrp="1"/>
          </p:cNvSpPr>
          <p:nvPr>
            <p:ph sz="half" idx="1"/>
          </p:nvPr>
        </p:nvSpPr>
        <p:spPr>
          <a:xfrm>
            <a:off x="838200" y="2100579"/>
            <a:ext cx="5097779" cy="4076383"/>
          </a:xfrm>
        </p:spPr>
        <p:txBody>
          <a:bodyPr anchor="ctr">
            <a:normAutofit/>
          </a:bodyPr>
          <a:lstStyle/>
          <a:p>
            <a:pPr marL="0" indent="0">
              <a:buNone/>
            </a:pPr>
            <a:r>
              <a:rPr lang="en-US" sz="2000"/>
              <a:t>Do</a:t>
            </a:r>
          </a:p>
          <a:p>
            <a:r>
              <a:rPr lang="en-US" sz="2000"/>
              <a:t>Provide support to the state and regional AgrAbility Projects</a:t>
            </a:r>
          </a:p>
          <a:p>
            <a:pPr lvl="1"/>
            <a:r>
              <a:rPr lang="en-US" sz="2000"/>
              <a:t>Training </a:t>
            </a:r>
          </a:p>
          <a:p>
            <a:pPr lvl="1"/>
            <a:r>
              <a:rPr lang="en-US" sz="2000"/>
              <a:t>Resources</a:t>
            </a:r>
          </a:p>
          <a:p>
            <a:pPr lvl="1"/>
            <a:r>
              <a:rPr lang="en-US" sz="2000"/>
              <a:t>Consultations with NAP specialists</a:t>
            </a:r>
          </a:p>
          <a:p>
            <a:r>
              <a:rPr lang="en-US" sz="2000"/>
              <a:t>Provide direct services to customers in states without AgrAbility Projects</a:t>
            </a:r>
          </a:p>
        </p:txBody>
      </p:sp>
      <p:sp>
        <p:nvSpPr>
          <p:cNvPr id="4" name="Content Placeholder 3">
            <a:extLst>
              <a:ext uri="{FF2B5EF4-FFF2-40B4-BE49-F238E27FC236}">
                <a16:creationId xmlns:a16="http://schemas.microsoft.com/office/drawing/2014/main" id="{9D10794E-01E7-43B1-B7A0-7E02F90EE8D1}"/>
              </a:ext>
            </a:extLst>
          </p:cNvPr>
          <p:cNvSpPr>
            <a:spLocks noGrp="1"/>
          </p:cNvSpPr>
          <p:nvPr>
            <p:ph sz="half" idx="2"/>
          </p:nvPr>
        </p:nvSpPr>
        <p:spPr>
          <a:xfrm>
            <a:off x="6256020" y="2100579"/>
            <a:ext cx="5097780" cy="4076383"/>
          </a:xfrm>
        </p:spPr>
        <p:txBody>
          <a:bodyPr anchor="ctr">
            <a:normAutofit/>
          </a:bodyPr>
          <a:lstStyle/>
          <a:p>
            <a:pPr marL="0" indent="0">
              <a:buNone/>
            </a:pPr>
            <a:r>
              <a:rPr lang="en-US" sz="2000"/>
              <a:t>Don’ts</a:t>
            </a:r>
          </a:p>
          <a:p>
            <a:r>
              <a:rPr lang="en-US" sz="2000"/>
              <a:t>Funding</a:t>
            </a:r>
          </a:p>
          <a:p>
            <a:r>
              <a:rPr lang="en-US" sz="2000"/>
              <a:t>Equipment (though some Tech Act Project partners provide certain AT) </a:t>
            </a:r>
          </a:p>
          <a:p>
            <a:pPr lvl="1"/>
            <a:r>
              <a:rPr lang="en-US" sz="2000"/>
              <a:t>Most funding for assistive technology comes through state vocational rehabilitation systems. </a:t>
            </a:r>
          </a:p>
          <a:p>
            <a:pPr lvl="1"/>
            <a:r>
              <a:rPr lang="en-US" sz="2000"/>
              <a:t>Other resources of grants and loans are available. </a:t>
            </a:r>
          </a:p>
        </p:txBody>
      </p:sp>
    </p:spTree>
    <p:extLst>
      <p:ext uri="{BB962C8B-B14F-4D97-AF65-F5344CB8AC3E}">
        <p14:creationId xmlns:p14="http://schemas.microsoft.com/office/powerpoint/2010/main" val="154755002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14" name="Content Placeholder 5" descr="Map of US.  States that are yellow are state/regional projects, states that are light gray are affliated states, and states that are dark gray have no project. ">
            <a:extLst>
              <a:ext uri="{FF2B5EF4-FFF2-40B4-BE49-F238E27FC236}">
                <a16:creationId xmlns:a16="http://schemas.microsoft.com/office/drawing/2014/main" id="{201B669A-FF0C-475E-BA4B-9D17021B6B1B}"/>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a:stretch/>
        </p:blipFill>
        <p:spPr>
          <a:xfrm>
            <a:off x="4777316" y="1122398"/>
            <a:ext cx="6780700" cy="4610875"/>
          </a:xfrm>
          <a:prstGeom prst="rect">
            <a:avLst/>
          </a:prstGeom>
        </p:spPr>
      </p:pic>
      <p:sp>
        <p:nvSpPr>
          <p:cNvPr id="19" name="Down Arrow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FBA7B8-0DB2-4884-A3CC-9CF2B5FDC57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chemeClr val="bg1"/>
                </a:solidFill>
                <a:latin typeface="+mj-lt"/>
                <a:ea typeface="+mj-ea"/>
                <a:cs typeface="+mj-cs"/>
              </a:rPr>
              <a:t>National AgrAbility Projects </a:t>
            </a:r>
          </a:p>
        </p:txBody>
      </p:sp>
    </p:spTree>
    <p:extLst>
      <p:ext uri="{BB962C8B-B14F-4D97-AF65-F5344CB8AC3E}">
        <p14:creationId xmlns:p14="http://schemas.microsoft.com/office/powerpoint/2010/main" val="2627933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ople in mobility devices on a farm with tractors in the background. ">
            <a:extLst>
              <a:ext uri="{FF2B5EF4-FFF2-40B4-BE49-F238E27FC236}">
                <a16:creationId xmlns:a16="http://schemas.microsoft.com/office/drawing/2014/main" id="{B7AFC8D7-81BB-4FEB-A0E1-6D85F0B81D4A}"/>
              </a:ext>
            </a:extLst>
          </p:cNvPr>
          <p:cNvPicPr>
            <a:picLocks noChangeAspect="1"/>
          </p:cNvPicPr>
          <p:nvPr/>
        </p:nvPicPr>
        <p:blipFill rotWithShape="1">
          <a:blip r:embed="rId3">
            <a:extLst>
              <a:ext uri="{28A0092B-C50C-407E-A947-70E740481C1C}">
                <a14:useLocalDpi xmlns:a14="http://schemas.microsoft.com/office/drawing/2010/main" val="0"/>
              </a:ext>
            </a:extLst>
          </a:blip>
          <a:srcRect t="1643" r="-2" b="35659"/>
          <a:stretch/>
        </p:blipFill>
        <p:spPr>
          <a:xfrm>
            <a:off x="7555991" y="1690688"/>
            <a:ext cx="4636009" cy="5167312"/>
          </a:xfrm>
          <a:custGeom>
            <a:avLst/>
            <a:gdLst>
              <a:gd name="connsiteX0" fmla="*/ 0 w 4636009"/>
              <a:gd name="connsiteY0" fmla="*/ 0 h 5167312"/>
              <a:gd name="connsiteX1" fmla="*/ 4636009 w 4636009"/>
              <a:gd name="connsiteY1" fmla="*/ 0 h 5167312"/>
              <a:gd name="connsiteX2" fmla="*/ 4636009 w 4636009"/>
              <a:gd name="connsiteY2" fmla="*/ 5167312 h 5167312"/>
              <a:gd name="connsiteX3" fmla="*/ 276091 w 4636009"/>
              <a:gd name="connsiteY3" fmla="*/ 5167312 h 5167312"/>
              <a:gd name="connsiteX4" fmla="*/ 2669970 w 4636009"/>
              <a:gd name="connsiteY4" fmla="*/ 952 h 5167312"/>
              <a:gd name="connsiteX5" fmla="*/ 0 w 4636009"/>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6009" h="5167312">
                <a:moveTo>
                  <a:pt x="0" y="0"/>
                </a:moveTo>
                <a:lnTo>
                  <a:pt x="4636009" y="0"/>
                </a:lnTo>
                <a:lnTo>
                  <a:pt x="4636009" y="5167312"/>
                </a:lnTo>
                <a:lnTo>
                  <a:pt x="276091" y="5167312"/>
                </a:lnTo>
                <a:lnTo>
                  <a:pt x="2669970" y="952"/>
                </a:lnTo>
                <a:lnTo>
                  <a:pt x="0" y="952"/>
                </a:lnTo>
                <a:close/>
              </a:path>
            </a:pathLst>
          </a:custGeom>
        </p:spPr>
      </p:pic>
      <p:sp>
        <p:nvSpPr>
          <p:cNvPr id="13" name="Freeform 7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0"/>
            <a:ext cx="10052100" cy="5166360"/>
          </a:xfrm>
          <a:custGeom>
            <a:avLst/>
            <a:gdLst>
              <a:gd name="connsiteX0" fmla="*/ 0 w 9786594"/>
              <a:gd name="connsiteY0" fmla="*/ 0 h 5032376"/>
              <a:gd name="connsiteX1" fmla="*/ 2130696 w 9786594"/>
              <a:gd name="connsiteY1" fmla="*/ 0 h 5032376"/>
              <a:gd name="connsiteX2" fmla="*/ 4685057 w 9786594"/>
              <a:gd name="connsiteY2" fmla="*/ 0 h 5032376"/>
              <a:gd name="connsiteX3" fmla="*/ 6291520 w 9786594"/>
              <a:gd name="connsiteY3" fmla="*/ 0 h 5032376"/>
              <a:gd name="connsiteX4" fmla="*/ 7449885 w 9786594"/>
              <a:gd name="connsiteY4" fmla="*/ 0 h 5032376"/>
              <a:gd name="connsiteX5" fmla="*/ 7455943 w 9786594"/>
              <a:gd name="connsiteY5" fmla="*/ 0 h 5032376"/>
              <a:gd name="connsiteX6" fmla="*/ 9786594 w 9786594"/>
              <a:gd name="connsiteY6" fmla="*/ 5032376 h 5032376"/>
              <a:gd name="connsiteX7" fmla="*/ 0 w 9786594"/>
              <a:gd name="connsiteY7" fmla="*/ 5032376 h 503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6594" h="5032376">
                <a:moveTo>
                  <a:pt x="0" y="0"/>
                </a:moveTo>
                <a:lnTo>
                  <a:pt x="2130696" y="0"/>
                </a:lnTo>
                <a:lnTo>
                  <a:pt x="4685057" y="0"/>
                </a:lnTo>
                <a:lnTo>
                  <a:pt x="6291520" y="0"/>
                </a:lnTo>
                <a:lnTo>
                  <a:pt x="7449885" y="0"/>
                </a:lnTo>
                <a:lnTo>
                  <a:pt x="7455943" y="0"/>
                </a:lnTo>
                <a:lnTo>
                  <a:pt x="9786594" y="5032376"/>
                </a:lnTo>
                <a:lnTo>
                  <a:pt x="0" y="503237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6607348-8654-465B-8A09-94074E04D57A}"/>
              </a:ext>
            </a:extLst>
          </p:cNvPr>
          <p:cNvSpPr>
            <a:spLocks noGrp="1"/>
          </p:cNvSpPr>
          <p:nvPr>
            <p:ph type="title"/>
          </p:nvPr>
        </p:nvSpPr>
        <p:spPr>
          <a:xfrm>
            <a:off x="838200" y="365125"/>
            <a:ext cx="10515600" cy="1325563"/>
          </a:xfrm>
        </p:spPr>
        <p:txBody>
          <a:bodyPr>
            <a:normAutofit/>
          </a:bodyPr>
          <a:lstStyle/>
          <a:p>
            <a:r>
              <a:rPr lang="en-US" altLang="en-US"/>
              <a:t>What will this partnership do?</a:t>
            </a:r>
            <a:endParaRPr lang="en-US"/>
          </a:p>
        </p:txBody>
      </p:sp>
      <p:sp>
        <p:nvSpPr>
          <p:cNvPr id="3" name="Content Placeholder 2">
            <a:extLst>
              <a:ext uri="{FF2B5EF4-FFF2-40B4-BE49-F238E27FC236}">
                <a16:creationId xmlns:a16="http://schemas.microsoft.com/office/drawing/2014/main" id="{3C7BC0B6-CA3E-4B1D-A659-B08896C47734}"/>
              </a:ext>
            </a:extLst>
          </p:cNvPr>
          <p:cNvSpPr>
            <a:spLocks noGrp="1"/>
          </p:cNvSpPr>
          <p:nvPr>
            <p:ph idx="1"/>
          </p:nvPr>
        </p:nvSpPr>
        <p:spPr>
          <a:xfrm>
            <a:off x="838200" y="2015406"/>
            <a:ext cx="6588625" cy="4065986"/>
          </a:xfrm>
        </p:spPr>
        <p:txBody>
          <a:bodyPr anchor="ctr">
            <a:normAutofit/>
          </a:bodyPr>
          <a:lstStyle/>
          <a:p>
            <a:pPr>
              <a:buFont typeface="Wingdings" panose="05000000000000000000" pitchFamily="2" charset="2"/>
              <a:buChar char="q"/>
              <a:defRPr/>
            </a:pPr>
            <a:r>
              <a:rPr lang="en-US" altLang="en-US" sz="1900" dirty="0">
                <a:solidFill>
                  <a:schemeClr val="bg1"/>
                </a:solidFill>
              </a:rPr>
              <a:t>Increase the awareness level of both the NAP and APRIL staff members regarding the respective services of both programs and how to access them.  </a:t>
            </a:r>
          </a:p>
          <a:p>
            <a:pPr>
              <a:buFont typeface="Wingdings" panose="05000000000000000000" pitchFamily="2" charset="2"/>
              <a:buChar char="q"/>
              <a:defRPr/>
            </a:pPr>
            <a:r>
              <a:rPr lang="en-US" altLang="en-US" sz="1900" dirty="0">
                <a:solidFill>
                  <a:schemeClr val="bg1"/>
                </a:solidFill>
              </a:rPr>
              <a:t>Increase the resources available to each APRIL member Center for Independent Living and </a:t>
            </a:r>
            <a:r>
              <a:rPr lang="en-US" altLang="en-US" sz="1900" dirty="0" err="1">
                <a:solidFill>
                  <a:schemeClr val="bg1"/>
                </a:solidFill>
              </a:rPr>
              <a:t>AgrAbility</a:t>
            </a:r>
            <a:r>
              <a:rPr lang="en-US" altLang="en-US" sz="1900" dirty="0">
                <a:solidFill>
                  <a:schemeClr val="bg1"/>
                </a:solidFill>
              </a:rPr>
              <a:t> funded and affiliated states on CILs and SILCs as resources. </a:t>
            </a:r>
          </a:p>
          <a:p>
            <a:pPr>
              <a:buFont typeface="Wingdings" panose="05000000000000000000" pitchFamily="2" charset="2"/>
              <a:buChar char="ü"/>
              <a:defRPr/>
            </a:pPr>
            <a:r>
              <a:rPr lang="en-US" altLang="en-US" sz="1900" dirty="0">
                <a:solidFill>
                  <a:schemeClr val="bg1"/>
                </a:solidFill>
              </a:rPr>
              <a:t>APRIL has conducted an assessment of their membership clientele to determine the level of services being provided to </a:t>
            </a:r>
            <a:r>
              <a:rPr lang="en-US" altLang="en-US" sz="1900" dirty="0" err="1">
                <a:solidFill>
                  <a:schemeClr val="bg1"/>
                </a:solidFill>
              </a:rPr>
              <a:t>AgrAbility</a:t>
            </a:r>
            <a:r>
              <a:rPr lang="en-US" altLang="en-US" sz="1900" dirty="0">
                <a:solidFill>
                  <a:schemeClr val="bg1"/>
                </a:solidFill>
              </a:rPr>
              <a:t> clientele. </a:t>
            </a:r>
          </a:p>
          <a:p>
            <a:pPr>
              <a:buFont typeface="Wingdings" panose="05000000000000000000" pitchFamily="2" charset="2"/>
              <a:buChar char="q"/>
              <a:defRPr/>
            </a:pPr>
            <a:r>
              <a:rPr lang="en-US" altLang="en-US" sz="1900" dirty="0">
                <a:solidFill>
                  <a:schemeClr val="bg1"/>
                </a:solidFill>
              </a:rPr>
              <a:t>Enhance the collaboration between State </a:t>
            </a:r>
            <a:r>
              <a:rPr lang="en-US" altLang="en-US" sz="1900" dirty="0" err="1">
                <a:solidFill>
                  <a:schemeClr val="bg1"/>
                </a:solidFill>
              </a:rPr>
              <a:t>AgrAbility</a:t>
            </a:r>
            <a:r>
              <a:rPr lang="en-US" altLang="en-US" sz="1900" dirty="0">
                <a:solidFill>
                  <a:schemeClr val="bg1"/>
                </a:solidFill>
              </a:rPr>
              <a:t> Projects and rural Centers for Independent Living. </a:t>
            </a:r>
          </a:p>
          <a:p>
            <a:pPr>
              <a:buFont typeface="Wingdings" panose="05000000000000000000" pitchFamily="2" charset="2"/>
              <a:buChar char="q"/>
              <a:defRPr/>
            </a:pPr>
            <a:r>
              <a:rPr lang="en-US" altLang="en-US" sz="1900" dirty="0">
                <a:solidFill>
                  <a:schemeClr val="bg1"/>
                </a:solidFill>
              </a:rPr>
              <a:t>Work together to increase collaboration with Youth in CILs and State </a:t>
            </a:r>
            <a:r>
              <a:rPr lang="en-US" altLang="en-US" sz="1900" dirty="0" err="1">
                <a:solidFill>
                  <a:schemeClr val="bg1"/>
                </a:solidFill>
              </a:rPr>
              <a:t>AgrAbility</a:t>
            </a:r>
            <a:r>
              <a:rPr lang="en-US" altLang="en-US" sz="1900" dirty="0">
                <a:solidFill>
                  <a:schemeClr val="bg1"/>
                </a:solidFill>
              </a:rPr>
              <a:t> Projects.   </a:t>
            </a:r>
          </a:p>
          <a:p>
            <a:endParaRPr lang="en-US" sz="1900" dirty="0">
              <a:solidFill>
                <a:schemeClr val="bg1"/>
              </a:solidFill>
            </a:endParaRPr>
          </a:p>
        </p:txBody>
      </p:sp>
    </p:spTree>
    <p:extLst>
      <p:ext uri="{BB962C8B-B14F-4D97-AF65-F5344CB8AC3E}">
        <p14:creationId xmlns:p14="http://schemas.microsoft.com/office/powerpoint/2010/main" val="1735680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rgbClr val="404040"/>
          </a:solidFill>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8308CDA-C78B-4576-AF3F-B44FEBE23188}"/>
              </a:ext>
            </a:extLst>
          </p:cNvPr>
          <p:cNvSpPr>
            <a:spLocks noGrp="1"/>
          </p:cNvSpPr>
          <p:nvPr>
            <p:ph type="title"/>
          </p:nvPr>
        </p:nvSpPr>
        <p:spPr>
          <a:xfrm>
            <a:off x="833002" y="365125"/>
            <a:ext cx="10520702" cy="1325563"/>
          </a:xfrm>
        </p:spPr>
        <p:txBody>
          <a:bodyPr vert="horz" lIns="91440" tIns="45720" rIns="91440" bIns="45720" rtlCol="0" anchor="ctr">
            <a:normAutofit/>
          </a:bodyPr>
          <a:lstStyle/>
          <a:p>
            <a:pPr algn="ctr"/>
            <a:r>
              <a:rPr lang="en-US" kern="1200" dirty="0">
                <a:solidFill>
                  <a:schemeClr val="tx1"/>
                </a:solidFill>
                <a:latin typeface="+mj-lt"/>
                <a:ea typeface="+mj-ea"/>
                <a:cs typeface="+mj-cs"/>
              </a:rPr>
              <a:t>What did the people say? </a:t>
            </a:r>
          </a:p>
        </p:txBody>
      </p:sp>
      <p:graphicFrame>
        <p:nvGraphicFramePr>
          <p:cNvPr id="5" name="Content Placeholder 2"/>
          <p:cNvGraphicFramePr>
            <a:graphicFrameLocks noGrp="1"/>
          </p:cNvGraphicFramePr>
          <p:nvPr>
            <p:ph sz="half" idx="1"/>
            <p:extLst>
              <p:ext uri="{D42A27DB-BD31-4B8C-83A1-F6EECF244321}">
                <p14:modId xmlns:p14="http://schemas.microsoft.com/office/powerpoint/2010/main" val="1788914447"/>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Chart7" descr="Vertical Chart wiht urban/suburban at 10.8%, Mixture of rural and urban/suburban at 40.5% and Mostly rural at 48.6% ">
            <a:extLst>
              <a:ext uri="{FF2B5EF4-FFF2-40B4-BE49-F238E27FC236}">
                <a16:creationId xmlns:a16="http://schemas.microsoft.com/office/drawing/2014/main" id="{ADECFB53-60E4-4EA2-8E05-4D8B2F184C1E}"/>
              </a:ext>
            </a:extLst>
          </p:cNvPr>
          <p:cNvGraphicFramePr/>
          <p:nvPr>
            <p:extLst>
              <p:ext uri="{D42A27DB-BD31-4B8C-83A1-F6EECF244321}">
                <p14:modId xmlns:p14="http://schemas.microsoft.com/office/powerpoint/2010/main" val="2112870536"/>
              </p:ext>
            </p:extLst>
          </p:nvPr>
        </p:nvGraphicFramePr>
        <p:xfrm>
          <a:off x="747899" y="1450731"/>
          <a:ext cx="2485956" cy="258537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Chart8" descr="Pie chart showing how many people know about AgrAbility.  22% No, 78% yes. ">
            <a:extLst>
              <a:ext uri="{FF2B5EF4-FFF2-40B4-BE49-F238E27FC236}">
                <a16:creationId xmlns:a16="http://schemas.microsoft.com/office/drawing/2014/main" id="{176BFB90-B6FA-41AB-9791-60F9BEE40805}"/>
              </a:ext>
            </a:extLst>
          </p:cNvPr>
          <p:cNvGraphicFramePr/>
          <p:nvPr>
            <p:extLst>
              <p:ext uri="{D42A27DB-BD31-4B8C-83A1-F6EECF244321}">
                <p14:modId xmlns:p14="http://schemas.microsoft.com/office/powerpoint/2010/main" val="764673889"/>
              </p:ext>
            </p:extLst>
          </p:nvPr>
        </p:nvGraphicFramePr>
        <p:xfrm>
          <a:off x="3346133" y="1429067"/>
          <a:ext cx="2541712" cy="199435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5" name="Chart9" descr="Pie Chart showing 43% do not know if their state has a project, 14% are affliates, 24% are yes, 19% are no. ">
            <a:extLst>
              <a:ext uri="{FF2B5EF4-FFF2-40B4-BE49-F238E27FC236}">
                <a16:creationId xmlns:a16="http://schemas.microsoft.com/office/drawing/2014/main" id="{C29F5D44-2508-4D93-8A60-756E53B04019}"/>
              </a:ext>
            </a:extLst>
          </p:cNvPr>
          <p:cNvGraphicFramePr/>
          <p:nvPr>
            <p:extLst>
              <p:ext uri="{D42A27DB-BD31-4B8C-83A1-F6EECF244321}">
                <p14:modId xmlns:p14="http://schemas.microsoft.com/office/powerpoint/2010/main" val="1388434109"/>
              </p:ext>
            </p:extLst>
          </p:nvPr>
        </p:nvGraphicFramePr>
        <p:xfrm>
          <a:off x="5972948" y="1386042"/>
          <a:ext cx="2541713" cy="215047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7" name="Chart11" descr="Vertical chart. CILs that serve 1-10 people at 50%, 11-25 people at 27.8%, and 26 plus people at 22.2% ">
            <a:extLst>
              <a:ext uri="{FF2B5EF4-FFF2-40B4-BE49-F238E27FC236}">
                <a16:creationId xmlns:a16="http://schemas.microsoft.com/office/drawing/2014/main" id="{F8E50C85-A427-4E20-A470-23CB47802674}"/>
              </a:ext>
            </a:extLst>
          </p:cNvPr>
          <p:cNvGraphicFramePr/>
          <p:nvPr>
            <p:extLst>
              <p:ext uri="{D42A27DB-BD31-4B8C-83A1-F6EECF244321}">
                <p14:modId xmlns:p14="http://schemas.microsoft.com/office/powerpoint/2010/main" val="2965251346"/>
              </p:ext>
            </p:extLst>
          </p:nvPr>
        </p:nvGraphicFramePr>
        <p:xfrm>
          <a:off x="8789780" y="1341438"/>
          <a:ext cx="2541713" cy="1994357"/>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243470325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EBF978-9340-4F14-AE72-7FA593EF2598}"/>
              </a:ext>
            </a:extLst>
          </p:cNvPr>
          <p:cNvSpPr>
            <a:spLocks noGrp="1"/>
          </p:cNvSpPr>
          <p:nvPr>
            <p:ph type="title"/>
          </p:nvPr>
        </p:nvSpPr>
        <p:spPr>
          <a:xfrm>
            <a:off x="8153400" y="819151"/>
            <a:ext cx="3200400" cy="4718048"/>
          </a:xfrm>
        </p:spPr>
        <p:txBody>
          <a:bodyPr>
            <a:normAutofit/>
          </a:bodyPr>
          <a:lstStyle/>
          <a:p>
            <a:r>
              <a:rPr lang="en-US" dirty="0"/>
              <a:t>Year 1</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441574970"/>
              </p:ext>
            </p:extLst>
          </p:nvPr>
        </p:nvGraphicFramePr>
        <p:xfrm>
          <a:off x="210184" y="207818"/>
          <a:ext cx="6835697" cy="665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Rounded Corners 3">
            <a:extLst>
              <a:ext uri="{FF2B5EF4-FFF2-40B4-BE49-F238E27FC236}">
                <a16:creationId xmlns:a16="http://schemas.microsoft.com/office/drawing/2014/main" id="{D4E48923-35D4-422D-9117-49BA3A3D743D}"/>
              </a:ext>
            </a:extLst>
          </p:cNvPr>
          <p:cNvSpPr/>
          <p:nvPr/>
        </p:nvSpPr>
        <p:spPr>
          <a:xfrm>
            <a:off x="210183" y="4717469"/>
            <a:ext cx="6835697" cy="802966"/>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80E2B59-1EA3-48DA-B332-DD4A4762C743}"/>
              </a:ext>
            </a:extLst>
          </p:cNvPr>
          <p:cNvSpPr/>
          <p:nvPr/>
        </p:nvSpPr>
        <p:spPr>
          <a:xfrm>
            <a:off x="210184" y="5674439"/>
            <a:ext cx="6835697" cy="628074"/>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68B91F5-B627-4756-A423-020CBD52917A}"/>
              </a:ext>
            </a:extLst>
          </p:cNvPr>
          <p:cNvSpPr txBox="1"/>
          <p:nvPr/>
        </p:nvSpPr>
        <p:spPr>
          <a:xfrm>
            <a:off x="210184" y="5815651"/>
            <a:ext cx="4528220" cy="400110"/>
          </a:xfrm>
          <a:prstGeom prst="rect">
            <a:avLst/>
          </a:prstGeom>
          <a:noFill/>
        </p:spPr>
        <p:txBody>
          <a:bodyPr wrap="square" rtlCol="0">
            <a:spAutoFit/>
          </a:bodyPr>
          <a:lstStyle/>
          <a:p>
            <a:r>
              <a:rPr lang="en-US" sz="2000" dirty="0"/>
              <a:t>Accessed members of APRIL</a:t>
            </a:r>
            <a:r>
              <a:rPr lang="en-US" dirty="0"/>
              <a:t>. </a:t>
            </a:r>
          </a:p>
        </p:txBody>
      </p:sp>
      <p:sp>
        <p:nvSpPr>
          <p:cNvPr id="9" name="TextBox 8">
            <a:extLst>
              <a:ext uri="{FF2B5EF4-FFF2-40B4-BE49-F238E27FC236}">
                <a16:creationId xmlns:a16="http://schemas.microsoft.com/office/drawing/2014/main" id="{E760CC90-70B9-4046-950B-C1E86BE76965}"/>
              </a:ext>
            </a:extLst>
          </p:cNvPr>
          <p:cNvSpPr txBox="1"/>
          <p:nvPr/>
        </p:nvSpPr>
        <p:spPr>
          <a:xfrm>
            <a:off x="210182" y="4828682"/>
            <a:ext cx="6835698" cy="646331"/>
          </a:xfrm>
          <a:prstGeom prst="rect">
            <a:avLst/>
          </a:prstGeom>
          <a:noFill/>
        </p:spPr>
        <p:txBody>
          <a:bodyPr wrap="square" rtlCol="0">
            <a:spAutoFit/>
          </a:bodyPr>
          <a:lstStyle/>
          <a:p>
            <a:r>
              <a:rPr lang="en-US" dirty="0">
                <a:solidFill>
                  <a:schemeClr val="bg1"/>
                </a:solidFill>
              </a:rPr>
              <a:t>Assist in the start of the conversations with youth program collaborations. (4H) </a:t>
            </a:r>
          </a:p>
        </p:txBody>
      </p:sp>
    </p:spTree>
    <p:extLst>
      <p:ext uri="{BB962C8B-B14F-4D97-AF65-F5344CB8AC3E}">
        <p14:creationId xmlns:p14="http://schemas.microsoft.com/office/powerpoint/2010/main" val="2906553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87B83D-AA09-4C26-9246-ACBD608EF397}"/>
              </a:ext>
            </a:extLst>
          </p:cNvPr>
          <p:cNvSpPr>
            <a:spLocks noGrp="1"/>
          </p:cNvSpPr>
          <p:nvPr>
            <p:ph type="title"/>
          </p:nvPr>
        </p:nvSpPr>
        <p:spPr>
          <a:xfrm>
            <a:off x="679356" y="2159104"/>
            <a:ext cx="3698803" cy="1366528"/>
          </a:xfrm>
          <a:noFill/>
          <a:ln w="25400" cap="sq">
            <a:solidFill>
              <a:schemeClr val="tx1"/>
            </a:solidFill>
            <a:miter lim="800000"/>
          </a:ln>
        </p:spPr>
        <p:txBody>
          <a:bodyPr>
            <a:normAutofit/>
          </a:bodyPr>
          <a:lstStyle/>
          <a:p>
            <a:pPr algn="ctr"/>
            <a:r>
              <a:rPr lang="en-US" sz="3200" dirty="0"/>
              <a:t>What to do now? </a:t>
            </a:r>
          </a:p>
        </p:txBody>
      </p:sp>
      <p:sp>
        <p:nvSpPr>
          <p:cNvPr id="6" name="TextBox 5">
            <a:extLst>
              <a:ext uri="{FF2B5EF4-FFF2-40B4-BE49-F238E27FC236}">
                <a16:creationId xmlns:a16="http://schemas.microsoft.com/office/drawing/2014/main" id="{CEDBE5AA-821C-459F-9353-3EDEAA1C4A18}"/>
              </a:ext>
            </a:extLst>
          </p:cNvPr>
          <p:cNvSpPr txBox="1"/>
          <p:nvPr/>
        </p:nvSpPr>
        <p:spPr>
          <a:xfrm>
            <a:off x="936891" y="3042423"/>
            <a:ext cx="3080587" cy="400110"/>
          </a:xfrm>
          <a:prstGeom prst="rect">
            <a:avLst/>
          </a:prstGeom>
          <a:noFill/>
        </p:spPr>
        <p:txBody>
          <a:bodyPr wrap="square" rtlCol="0">
            <a:spAutoFit/>
          </a:bodyPr>
          <a:lstStyle/>
          <a:p>
            <a:pPr algn="ctr"/>
            <a:r>
              <a:rPr lang="en-US" sz="2000" b="1" dirty="0"/>
              <a:t>HOW CAN APRIL HELP? </a:t>
            </a:r>
          </a:p>
        </p:txBody>
      </p:sp>
      <p:sp>
        <p:nvSpPr>
          <p:cNvPr id="7" name="TextBox 6">
            <a:extLst>
              <a:ext uri="{FF2B5EF4-FFF2-40B4-BE49-F238E27FC236}">
                <a16:creationId xmlns:a16="http://schemas.microsoft.com/office/drawing/2014/main" id="{38863376-4FC8-4110-A5C0-80213E015946}"/>
              </a:ext>
            </a:extLst>
          </p:cNvPr>
          <p:cNvSpPr txBox="1"/>
          <p:nvPr/>
        </p:nvSpPr>
        <p:spPr>
          <a:xfrm>
            <a:off x="5902036" y="289678"/>
            <a:ext cx="5915891" cy="6001643"/>
          </a:xfrm>
          <a:prstGeom prst="rect">
            <a:avLst/>
          </a:prstGeom>
          <a:noFill/>
        </p:spPr>
        <p:txBody>
          <a:bodyPr wrap="square" rtlCol="0">
            <a:spAutoFit/>
          </a:bodyPr>
          <a:lstStyle/>
          <a:p>
            <a:r>
              <a:rPr lang="en-US" sz="3200" dirty="0">
                <a:solidFill>
                  <a:schemeClr val="bg1"/>
                </a:solidFill>
              </a:rPr>
              <a:t>SILCs</a:t>
            </a:r>
          </a:p>
          <a:p>
            <a:pPr marL="285750" indent="-285750">
              <a:buFont typeface="Arial" panose="020B0604020202020204" pitchFamily="34" charset="0"/>
              <a:buChar char="•"/>
            </a:pPr>
            <a:r>
              <a:rPr lang="en-US" sz="3200" dirty="0">
                <a:solidFill>
                  <a:schemeClr val="bg1"/>
                </a:solidFill>
              </a:rPr>
              <a:t>Read your state SPIL. Does it include unserved or underserved? </a:t>
            </a:r>
          </a:p>
          <a:p>
            <a:pPr marL="285750" indent="-285750">
              <a:buFont typeface="Arial" panose="020B0604020202020204" pitchFamily="34" charset="0"/>
              <a:buChar char="•"/>
            </a:pPr>
            <a:r>
              <a:rPr lang="en-US" sz="3200" dirty="0">
                <a:solidFill>
                  <a:schemeClr val="bg1"/>
                </a:solidFill>
              </a:rPr>
              <a:t>Is the agricultural community represented on the council? </a:t>
            </a:r>
          </a:p>
          <a:p>
            <a:pPr marL="285750" indent="-285750">
              <a:buFont typeface="Arial" panose="020B0604020202020204" pitchFamily="34" charset="0"/>
              <a:buChar char="•"/>
            </a:pPr>
            <a:r>
              <a:rPr lang="en-US" sz="3200" dirty="0">
                <a:solidFill>
                  <a:schemeClr val="bg1"/>
                </a:solidFill>
              </a:rPr>
              <a:t>How can you do outreach? </a:t>
            </a:r>
          </a:p>
          <a:p>
            <a:pPr marL="285750" indent="-285750">
              <a:buFont typeface="Arial" panose="020B0604020202020204" pitchFamily="34" charset="0"/>
              <a:buChar char="•"/>
            </a:pPr>
            <a:r>
              <a:rPr lang="en-US" sz="3200" dirty="0">
                <a:solidFill>
                  <a:schemeClr val="bg1"/>
                </a:solidFill>
              </a:rPr>
              <a:t>Have you contacted your state </a:t>
            </a:r>
            <a:r>
              <a:rPr lang="en-US" sz="3200" dirty="0" err="1">
                <a:solidFill>
                  <a:schemeClr val="bg1"/>
                </a:solidFill>
              </a:rPr>
              <a:t>AgrAbility</a:t>
            </a:r>
            <a:r>
              <a:rPr lang="en-US" sz="3200" dirty="0">
                <a:solidFill>
                  <a:schemeClr val="bg1"/>
                </a:solidFill>
              </a:rPr>
              <a:t> person to see if they can represent as an Ex-Officio? </a:t>
            </a:r>
          </a:p>
          <a:p>
            <a:pPr marL="285750" indent="-285750">
              <a:buFont typeface="Arial" panose="020B0604020202020204" pitchFamily="34" charset="0"/>
              <a:buChar char="•"/>
            </a:pPr>
            <a:r>
              <a:rPr lang="en-US" sz="3200" dirty="0">
                <a:solidFill>
                  <a:schemeClr val="bg1"/>
                </a:solidFill>
              </a:rPr>
              <a:t>Do you have Agricultural University department? </a:t>
            </a:r>
          </a:p>
        </p:txBody>
      </p:sp>
    </p:spTree>
    <p:extLst>
      <p:ext uri="{BB962C8B-B14F-4D97-AF65-F5344CB8AC3E}">
        <p14:creationId xmlns:p14="http://schemas.microsoft.com/office/powerpoint/2010/main" val="1810754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6A0109A-2F52-4958-8534-427BA66D4D9B}"/>
              </a:ext>
            </a:extLst>
          </p:cNvPr>
          <p:cNvSpPr txBox="1">
            <a:spLocks noGrp="1"/>
          </p:cNvSpPr>
          <p:nvPr>
            <p:ph idx="1"/>
          </p:nvPr>
        </p:nvSpPr>
        <p:spPr>
          <a:xfrm>
            <a:off x="838200" y="1825625"/>
            <a:ext cx="10515600" cy="4803879"/>
          </a:xfrm>
          <a:prstGeom prst="rect">
            <a:avLst/>
          </a:prstGeom>
          <a:noFill/>
        </p:spPr>
        <p:txBody>
          <a:bodyPr wrap="square" rtlCol="0">
            <a:spAutoFit/>
          </a:bodyPr>
          <a:lstStyle/>
          <a:p>
            <a:pPr marL="0" indent="0">
              <a:buNone/>
            </a:pPr>
            <a:r>
              <a:rPr lang="en-US" dirty="0"/>
              <a:t>CILs</a:t>
            </a:r>
          </a:p>
          <a:p>
            <a:pPr marL="342900" indent="-342900">
              <a:buFont typeface="Arial" panose="020B0604020202020204" pitchFamily="34" charset="0"/>
              <a:buChar char="•"/>
            </a:pPr>
            <a:r>
              <a:rPr lang="en-US" altLang="en-US" dirty="0"/>
              <a:t>Do some research</a:t>
            </a:r>
          </a:p>
          <a:p>
            <a:pPr marL="800100" lvl="1" indent="-342900">
              <a:buFont typeface="Arial" panose="020B0604020202020204" pitchFamily="34" charset="0"/>
              <a:buChar char="•"/>
            </a:pPr>
            <a:r>
              <a:rPr lang="en-US" altLang="en-US" sz="2800" dirty="0"/>
              <a:t>County Extension agency</a:t>
            </a:r>
          </a:p>
          <a:p>
            <a:pPr marL="800100" lvl="1" indent="-342900">
              <a:buFont typeface="Arial" panose="020B0604020202020204" pitchFamily="34" charset="0"/>
              <a:buChar char="•"/>
            </a:pPr>
            <a:r>
              <a:rPr lang="en-US" sz="2800" dirty="0"/>
              <a:t>AT Offices</a:t>
            </a:r>
          </a:p>
          <a:p>
            <a:pPr marL="800100" lvl="1" indent="-342900">
              <a:buFont typeface="Arial" panose="020B0604020202020204" pitchFamily="34" charset="0"/>
              <a:buChar char="•"/>
            </a:pPr>
            <a:r>
              <a:rPr lang="en-US" sz="2800" dirty="0"/>
              <a:t>AGRABILITY –in your state or others.</a:t>
            </a:r>
          </a:p>
          <a:p>
            <a:pPr marL="342900" indent="-342900">
              <a:buFont typeface="Arial" panose="020B0604020202020204" pitchFamily="34" charset="0"/>
              <a:buChar char="•"/>
            </a:pPr>
            <a:r>
              <a:rPr lang="en-US" dirty="0"/>
              <a:t>How can you do outreach?</a:t>
            </a:r>
          </a:p>
          <a:p>
            <a:pPr marL="342900" indent="-342900">
              <a:buFont typeface="Arial" panose="020B0604020202020204" pitchFamily="34" charset="0"/>
              <a:buChar char="•"/>
            </a:pPr>
            <a:r>
              <a:rPr lang="en-US" dirty="0"/>
              <a:t>Who can provide agriculture training in your area? </a:t>
            </a:r>
          </a:p>
          <a:p>
            <a:pPr marL="342900" indent="-342900">
              <a:buFont typeface="Arial" panose="020B0604020202020204" pitchFamily="34" charset="0"/>
              <a:buChar char="•"/>
            </a:pPr>
            <a:r>
              <a:rPr lang="en-US" dirty="0"/>
              <a:t>Intake forms to assist in the process. </a:t>
            </a:r>
          </a:p>
          <a:p>
            <a:pPr marL="342900" indent="-342900">
              <a:buFont typeface="Arial" panose="020B0604020202020204" pitchFamily="34" charset="0"/>
              <a:buChar char="•"/>
            </a:pPr>
            <a:r>
              <a:rPr lang="en-US" dirty="0"/>
              <a:t>Identify your services that could improve or grow for famers and/or ranchers. </a:t>
            </a:r>
          </a:p>
        </p:txBody>
      </p:sp>
      <p:sp>
        <p:nvSpPr>
          <p:cNvPr id="5" name="Title 1">
            <a:extLst>
              <a:ext uri="{FF2B5EF4-FFF2-40B4-BE49-F238E27FC236}">
                <a16:creationId xmlns:a16="http://schemas.microsoft.com/office/drawing/2014/main" id="{F8840E1C-60B5-48CD-BC1A-6E54412FD26D}"/>
              </a:ext>
            </a:extLst>
          </p:cNvPr>
          <p:cNvSpPr>
            <a:spLocks noGrp="1"/>
          </p:cNvSpPr>
          <p:nvPr>
            <p:ph type="title"/>
          </p:nvPr>
        </p:nvSpPr>
        <p:spPr>
          <a:noFill/>
          <a:ln w="25400" cap="sq">
            <a:solidFill>
              <a:schemeClr val="tx1"/>
            </a:solidFill>
            <a:miter lim="800000"/>
          </a:ln>
        </p:spPr>
        <p:txBody>
          <a:bodyPr>
            <a:normAutofit/>
          </a:bodyPr>
          <a:lstStyle/>
          <a:p>
            <a:pPr algn="ctr"/>
            <a:r>
              <a:rPr lang="en-US" sz="3600" dirty="0"/>
              <a:t>What to do now? </a:t>
            </a:r>
          </a:p>
        </p:txBody>
      </p:sp>
      <p:sp>
        <p:nvSpPr>
          <p:cNvPr id="6" name="TextBox 5">
            <a:extLst>
              <a:ext uri="{FF2B5EF4-FFF2-40B4-BE49-F238E27FC236}">
                <a16:creationId xmlns:a16="http://schemas.microsoft.com/office/drawing/2014/main" id="{386D56E7-EE1E-46B7-9622-6688D4E5E062}"/>
              </a:ext>
            </a:extLst>
          </p:cNvPr>
          <p:cNvSpPr txBox="1"/>
          <p:nvPr/>
        </p:nvSpPr>
        <p:spPr>
          <a:xfrm>
            <a:off x="4555706" y="1290578"/>
            <a:ext cx="3080587" cy="400110"/>
          </a:xfrm>
          <a:prstGeom prst="rect">
            <a:avLst/>
          </a:prstGeom>
          <a:noFill/>
        </p:spPr>
        <p:txBody>
          <a:bodyPr wrap="square" rtlCol="0">
            <a:spAutoFit/>
          </a:bodyPr>
          <a:lstStyle/>
          <a:p>
            <a:pPr algn="ctr"/>
            <a:r>
              <a:rPr lang="en-US" sz="2000" b="1" dirty="0"/>
              <a:t>HOW CAN APRIL HELP? </a:t>
            </a:r>
          </a:p>
        </p:txBody>
      </p:sp>
    </p:spTree>
    <p:extLst>
      <p:ext uri="{BB962C8B-B14F-4D97-AF65-F5344CB8AC3E}">
        <p14:creationId xmlns:p14="http://schemas.microsoft.com/office/powerpoint/2010/main" val="826636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6617EA5-42FE-49BB-B1F9-B392651CC21C}"/>
              </a:ext>
            </a:extLst>
          </p:cNvPr>
          <p:cNvSpPr>
            <a:spLocks noGrp="1"/>
          </p:cNvSpPr>
          <p:nvPr>
            <p:ph idx="1"/>
          </p:nvPr>
        </p:nvSpPr>
        <p:spPr>
          <a:xfrm>
            <a:off x="838200" y="1690687"/>
            <a:ext cx="10515600" cy="4351338"/>
          </a:xfrm>
        </p:spPr>
        <p:txBody>
          <a:bodyPr anchor="ctr">
            <a:normAutofit/>
          </a:bodyPr>
          <a:lstStyle/>
          <a:p>
            <a:pPr marL="0" indent="0">
              <a:buNone/>
            </a:pPr>
            <a:r>
              <a:rPr lang="en-US" altLang="en-US" dirty="0" err="1"/>
              <a:t>AgrAbility</a:t>
            </a:r>
            <a:endParaRPr lang="en-US" altLang="en-US" dirty="0"/>
          </a:p>
          <a:p>
            <a:r>
              <a:rPr lang="en-US" altLang="en-US" dirty="0"/>
              <a:t>Reach out to your CILs/SILCs to provide training on agriculture community and businesses. </a:t>
            </a:r>
          </a:p>
          <a:p>
            <a:r>
              <a:rPr lang="en-US" altLang="en-US" dirty="0"/>
              <a:t>Assist in creating some language for intake forms to assist IL Specialist in working with farmers and/or ranchers. </a:t>
            </a:r>
          </a:p>
          <a:p>
            <a:r>
              <a:rPr lang="en-US" altLang="en-US" dirty="0"/>
              <a:t>What areas could you get in disability services from a CIL? </a:t>
            </a:r>
          </a:p>
          <a:p>
            <a:r>
              <a:rPr lang="en-US" altLang="en-US" dirty="0"/>
              <a:t>Could your client use some peer support? Could you or a client be a great mentor fit? </a:t>
            </a:r>
          </a:p>
          <a:p>
            <a:r>
              <a:rPr lang="en-US" altLang="en-US" dirty="0"/>
              <a:t>Read your State Plan for Independent Living. </a:t>
            </a:r>
          </a:p>
        </p:txBody>
      </p:sp>
      <p:sp>
        <p:nvSpPr>
          <p:cNvPr id="5" name="Title 1">
            <a:extLst>
              <a:ext uri="{FF2B5EF4-FFF2-40B4-BE49-F238E27FC236}">
                <a16:creationId xmlns:a16="http://schemas.microsoft.com/office/drawing/2014/main" id="{F92ADF0B-F262-4CA9-AB60-DA83336A1D1E}"/>
              </a:ext>
            </a:extLst>
          </p:cNvPr>
          <p:cNvSpPr>
            <a:spLocks noGrp="1"/>
          </p:cNvSpPr>
          <p:nvPr>
            <p:ph type="title"/>
          </p:nvPr>
        </p:nvSpPr>
        <p:spPr>
          <a:xfrm>
            <a:off x="3200400" y="365124"/>
            <a:ext cx="5320145" cy="1325563"/>
          </a:xfrm>
          <a:noFill/>
          <a:ln w="25400" cap="sq">
            <a:solidFill>
              <a:schemeClr val="tx1"/>
            </a:solidFill>
            <a:miter lim="800000"/>
          </a:ln>
        </p:spPr>
        <p:txBody>
          <a:bodyPr>
            <a:normAutofit/>
          </a:bodyPr>
          <a:lstStyle/>
          <a:p>
            <a:pPr algn="ctr"/>
            <a:r>
              <a:rPr lang="en-US" sz="3200" dirty="0"/>
              <a:t>What to do now? </a:t>
            </a:r>
            <a:br>
              <a:rPr lang="en-US" sz="3200" dirty="0"/>
            </a:br>
            <a:endParaRPr lang="en-US" sz="3200" dirty="0"/>
          </a:p>
        </p:txBody>
      </p:sp>
      <p:sp>
        <p:nvSpPr>
          <p:cNvPr id="6" name="TextBox 5">
            <a:extLst>
              <a:ext uri="{FF2B5EF4-FFF2-40B4-BE49-F238E27FC236}">
                <a16:creationId xmlns:a16="http://schemas.microsoft.com/office/drawing/2014/main" id="{01D5F682-DA9A-4863-B66F-36ABEE05FE12}"/>
              </a:ext>
            </a:extLst>
          </p:cNvPr>
          <p:cNvSpPr txBox="1"/>
          <p:nvPr/>
        </p:nvSpPr>
        <p:spPr>
          <a:xfrm>
            <a:off x="4113028" y="1027905"/>
            <a:ext cx="3550308" cy="400110"/>
          </a:xfrm>
          <a:prstGeom prst="rect">
            <a:avLst/>
          </a:prstGeom>
          <a:noFill/>
        </p:spPr>
        <p:txBody>
          <a:bodyPr wrap="square" rtlCol="0">
            <a:spAutoFit/>
          </a:bodyPr>
          <a:lstStyle/>
          <a:p>
            <a:pPr algn="ctr"/>
            <a:r>
              <a:rPr lang="en-US" sz="2000" dirty="0"/>
              <a:t>HOW CAN APRIL HELP? </a:t>
            </a:r>
          </a:p>
        </p:txBody>
      </p:sp>
    </p:spTree>
    <p:extLst>
      <p:ext uri="{BB962C8B-B14F-4D97-AF65-F5344CB8AC3E}">
        <p14:creationId xmlns:p14="http://schemas.microsoft.com/office/powerpoint/2010/main" val="1431725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538A297-D7C1-44B3-8775-C3EE4953151D}"/>
              </a:ext>
            </a:extLst>
          </p:cNvPr>
          <p:cNvSpPr>
            <a:spLocks noGrp="1"/>
          </p:cNvSpPr>
          <p:nvPr>
            <p:ph type="title"/>
          </p:nvPr>
        </p:nvSpPr>
        <p:spPr>
          <a:xfrm>
            <a:off x="833002" y="365125"/>
            <a:ext cx="10520702" cy="1325563"/>
          </a:xfrm>
        </p:spPr>
        <p:txBody>
          <a:bodyPr>
            <a:normAutofit/>
          </a:bodyPr>
          <a:lstStyle/>
          <a:p>
            <a:pPr algn="ctr"/>
            <a:r>
              <a:rPr lang="en-US" dirty="0"/>
              <a:t>Where are the gaps? </a:t>
            </a:r>
          </a:p>
        </p:txBody>
      </p:sp>
      <p:graphicFrame>
        <p:nvGraphicFramePr>
          <p:cNvPr id="4" name="Chart15">
            <a:extLst>
              <a:ext uri="{FF2B5EF4-FFF2-40B4-BE49-F238E27FC236}">
                <a16:creationId xmlns:a16="http://schemas.microsoft.com/office/drawing/2014/main" id="{D3548028-5E0D-4F0B-B553-91CA3FF3278C}"/>
              </a:ext>
            </a:extLst>
          </p:cNvPr>
          <p:cNvGraphicFramePr>
            <a:graphicFrameLocks noGrp="1"/>
          </p:cNvGraphicFramePr>
          <p:nvPr>
            <p:ph idx="1"/>
            <p:extLst>
              <p:ext uri="{D42A27DB-BD31-4B8C-83A1-F6EECF244321}">
                <p14:modId xmlns:p14="http://schemas.microsoft.com/office/powerpoint/2010/main" val="3520625248"/>
              </p:ext>
            </p:extLst>
          </p:nvPr>
        </p:nvGraphicFramePr>
        <p:xfrm>
          <a:off x="838200" y="2022475"/>
          <a:ext cx="10515600" cy="4154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777902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07030"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PRIL logo. APRIL in red with a blue star in the background. With the full title of the organization below.  ">
            <a:extLst>
              <a:ext uri="{FF2B5EF4-FFF2-40B4-BE49-F238E27FC236}">
                <a16:creationId xmlns:a16="http://schemas.microsoft.com/office/drawing/2014/main" id="{089534DB-A995-4738-95DE-8FC177A18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 y="2567988"/>
            <a:ext cx="3425957" cy="1721543"/>
          </a:xfrm>
          <a:prstGeom prst="rect">
            <a:avLst/>
          </a:prstGeom>
        </p:spPr>
      </p:pic>
      <p:sp>
        <p:nvSpPr>
          <p:cNvPr id="2" name="Title 1">
            <a:extLst>
              <a:ext uri="{FF2B5EF4-FFF2-40B4-BE49-F238E27FC236}">
                <a16:creationId xmlns:a16="http://schemas.microsoft.com/office/drawing/2014/main" id="{26073199-1DAF-4F65-B942-D4991A2A03C8}"/>
              </a:ext>
            </a:extLst>
          </p:cNvPr>
          <p:cNvSpPr>
            <a:spLocks noGrp="1"/>
          </p:cNvSpPr>
          <p:nvPr>
            <p:ph type="title"/>
          </p:nvPr>
        </p:nvSpPr>
        <p:spPr>
          <a:xfrm>
            <a:off x="4384039" y="365125"/>
            <a:ext cx="7164493" cy="1325563"/>
          </a:xfrm>
        </p:spPr>
        <p:txBody>
          <a:bodyPr>
            <a:normAutofit/>
          </a:bodyPr>
          <a:lstStyle/>
          <a:p>
            <a:pPr algn="ctr"/>
            <a:r>
              <a:rPr lang="en-US" sz="2800" dirty="0">
                <a:solidFill>
                  <a:schemeClr val="bg1"/>
                </a:solidFill>
              </a:rPr>
              <a:t>Association of Programs for Rural Independent Living </a:t>
            </a:r>
            <a:br>
              <a:rPr lang="en-US" sz="2800" dirty="0">
                <a:solidFill>
                  <a:schemeClr val="bg1"/>
                </a:solidFill>
              </a:rPr>
            </a:br>
            <a:r>
              <a:rPr lang="en-US" sz="2800" dirty="0">
                <a:solidFill>
                  <a:schemeClr val="bg1"/>
                </a:solidFill>
              </a:rPr>
              <a:t>(APRIL)</a:t>
            </a:r>
          </a:p>
        </p:txBody>
      </p:sp>
      <p:sp>
        <p:nvSpPr>
          <p:cNvPr id="3" name="Content Placeholder 2">
            <a:extLst>
              <a:ext uri="{FF2B5EF4-FFF2-40B4-BE49-F238E27FC236}">
                <a16:creationId xmlns:a16="http://schemas.microsoft.com/office/drawing/2014/main" id="{7EB12126-3D15-4436-A6BE-F7F8DF0BB601}"/>
              </a:ext>
            </a:extLst>
          </p:cNvPr>
          <p:cNvSpPr>
            <a:spLocks noGrp="1"/>
          </p:cNvSpPr>
          <p:nvPr>
            <p:ph idx="1"/>
          </p:nvPr>
        </p:nvSpPr>
        <p:spPr>
          <a:xfrm>
            <a:off x="4387515" y="2022601"/>
            <a:ext cx="7161017" cy="4154361"/>
          </a:xfrm>
        </p:spPr>
        <p:txBody>
          <a:bodyPr>
            <a:normAutofit/>
          </a:bodyPr>
          <a:lstStyle/>
          <a:p>
            <a:pPr marL="0" indent="0">
              <a:buNone/>
            </a:pPr>
            <a:r>
              <a:rPr lang="en-US" altLang="en-US" sz="1700" b="1" i="1" u="sng" dirty="0">
                <a:solidFill>
                  <a:schemeClr val="bg1"/>
                </a:solidFill>
              </a:rPr>
              <a:t>Who we are: </a:t>
            </a:r>
            <a:r>
              <a:rPr lang="en-US" altLang="en-US" sz="1700" dirty="0">
                <a:solidFill>
                  <a:schemeClr val="bg1"/>
                </a:solidFill>
              </a:rPr>
              <a:t>APRIL is a national grassroots, nonprofit membership organization consisting of members from Centers for Independent Living, the satellites and branch offices, Statewide Independent Living Councils, other organizations and individuals concerned with the independent living issues of people with disabilities living in rural America. </a:t>
            </a:r>
          </a:p>
          <a:p>
            <a:pPr marL="0" indent="0">
              <a:buNone/>
            </a:pPr>
            <a:endParaRPr lang="en-US" altLang="en-US" sz="1700" i="1" dirty="0">
              <a:solidFill>
                <a:schemeClr val="bg1"/>
              </a:solidFill>
            </a:endParaRPr>
          </a:p>
          <a:p>
            <a:pPr marL="0" indent="0">
              <a:buNone/>
            </a:pPr>
            <a:r>
              <a:rPr lang="en-US" altLang="en-US" sz="1700" b="1" i="1" u="sng" dirty="0">
                <a:solidFill>
                  <a:schemeClr val="bg1"/>
                </a:solidFill>
              </a:rPr>
              <a:t>Mission: </a:t>
            </a:r>
            <a:r>
              <a:rPr lang="en-US" altLang="en-US" sz="1700" i="1" dirty="0">
                <a:solidFill>
                  <a:schemeClr val="bg1"/>
                </a:solidFill>
              </a:rPr>
              <a:t>“</a:t>
            </a:r>
            <a:r>
              <a:rPr lang="en-US" altLang="en-US" sz="1700" dirty="0">
                <a:solidFill>
                  <a:schemeClr val="bg1"/>
                </a:solidFill>
              </a:rPr>
              <a:t>APRIL provides leadership and resources on rural independent living.  As a national membership organization dedicated to advancing the rights and responsibilities of people with disabilities living in rural America by serving as a center of resources and by leading systems change.”</a:t>
            </a:r>
          </a:p>
          <a:p>
            <a:pPr marL="0" indent="0">
              <a:buNone/>
            </a:pPr>
            <a:endParaRPr lang="en-US" sz="1700" i="1" dirty="0">
              <a:solidFill>
                <a:schemeClr val="bg1"/>
              </a:solidFill>
            </a:endParaRPr>
          </a:p>
          <a:p>
            <a:pPr marL="0" indent="0">
              <a:buNone/>
            </a:pPr>
            <a:r>
              <a:rPr lang="en-US" sz="1700" b="1" i="1" u="sng" dirty="0">
                <a:solidFill>
                  <a:schemeClr val="bg1"/>
                </a:solidFill>
              </a:rPr>
              <a:t>Vision: </a:t>
            </a:r>
            <a:r>
              <a:rPr lang="en-US" sz="1700" dirty="0">
                <a:solidFill>
                  <a:schemeClr val="bg1"/>
                </a:solidFill>
              </a:rPr>
              <a:t>APRIL is the unified voice of independent living in rural America. </a:t>
            </a:r>
          </a:p>
        </p:txBody>
      </p:sp>
    </p:spTree>
    <p:extLst>
      <p:ext uri="{BB962C8B-B14F-4D97-AF65-F5344CB8AC3E}">
        <p14:creationId xmlns:p14="http://schemas.microsoft.com/office/powerpoint/2010/main" val="1226452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F0929BD-9F79-407E-BFB0-8EF1CB5C2BEC}"/>
              </a:ext>
            </a:extLst>
          </p:cNvPr>
          <p:cNvSpPr>
            <a:spLocks noGrp="1"/>
          </p:cNvSpPr>
          <p:nvPr>
            <p:ph idx="1"/>
          </p:nvPr>
        </p:nvSpPr>
        <p:spPr>
          <a:xfrm>
            <a:off x="838201" y="2022601"/>
            <a:ext cx="10515598" cy="4154361"/>
          </a:xfrm>
        </p:spPr>
        <p:txBody>
          <a:bodyPr>
            <a:normAutofit/>
          </a:bodyPr>
          <a:lstStyle/>
          <a:p>
            <a:pPr marL="0" indent="0">
              <a:buNone/>
            </a:pPr>
            <a:r>
              <a:rPr lang="en-US" altLang="en-US" sz="2000" dirty="0"/>
              <a:t>Sierra Royster</a:t>
            </a:r>
          </a:p>
          <a:p>
            <a:pPr marL="0" indent="0">
              <a:buNone/>
            </a:pPr>
            <a:r>
              <a:rPr lang="en-US" altLang="en-US" sz="2000" dirty="0"/>
              <a:t>Youth Programs Coordinator, APRIL</a:t>
            </a:r>
          </a:p>
          <a:p>
            <a:pPr marL="0" indent="0">
              <a:buNone/>
            </a:pPr>
            <a:r>
              <a:rPr lang="en-US" altLang="en-US" sz="2000" dirty="0"/>
              <a:t>11324 Arcade Drive, Suite 9</a:t>
            </a:r>
          </a:p>
          <a:p>
            <a:pPr marL="0" indent="0">
              <a:buNone/>
            </a:pPr>
            <a:r>
              <a:rPr lang="en-US" altLang="en-US" sz="2000" dirty="0"/>
              <a:t>Little Rock, AR  72212</a:t>
            </a:r>
          </a:p>
          <a:p>
            <a:pPr marL="0" indent="0">
              <a:buNone/>
            </a:pPr>
            <a:r>
              <a:rPr lang="en-US" altLang="en-US" sz="2000" dirty="0"/>
              <a:t>919-567-3602</a:t>
            </a:r>
          </a:p>
          <a:p>
            <a:pPr marL="0" indent="0">
              <a:buNone/>
            </a:pPr>
            <a:r>
              <a:rPr lang="en-US" altLang="en-US" sz="2000" dirty="0">
                <a:hlinkClick r:id="rId2"/>
              </a:rPr>
              <a:t>www.april-rural.org</a:t>
            </a:r>
            <a:endParaRPr lang="en-US" altLang="en-US" sz="2000" dirty="0"/>
          </a:p>
          <a:p>
            <a:pPr marL="0" indent="0">
              <a:buNone/>
            </a:pPr>
            <a:r>
              <a:rPr lang="en-US" altLang="en-US" sz="2000" dirty="0">
                <a:hlinkClick r:id="rId3"/>
              </a:rPr>
              <a:t>April-sierra@att.net</a:t>
            </a:r>
            <a:r>
              <a:rPr lang="en-US" altLang="en-US" sz="2000" dirty="0"/>
              <a:t> </a:t>
            </a:r>
          </a:p>
          <a:p>
            <a:pPr marL="0" indent="0">
              <a:buNone/>
            </a:pPr>
            <a:r>
              <a:rPr lang="en-US" altLang="en-US" sz="2000" i="1" dirty="0"/>
              <a:t>If you are not at the table, you are on the menu.</a:t>
            </a:r>
          </a:p>
          <a:p>
            <a:pPr marL="0" indent="0">
              <a:buNone/>
            </a:pPr>
            <a:endParaRPr lang="en-US" sz="2000" dirty="0"/>
          </a:p>
        </p:txBody>
      </p:sp>
    </p:spTree>
    <p:extLst>
      <p:ext uri="{BB962C8B-B14F-4D97-AF65-F5344CB8AC3E}">
        <p14:creationId xmlns:p14="http://schemas.microsoft.com/office/powerpoint/2010/main" val="345184603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7" y="-2"/>
            <a:ext cx="7537704"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3353049-96F9-41DE-A0B1-0C94B8083A15}"/>
              </a:ext>
            </a:extLst>
          </p:cNvPr>
          <p:cNvSpPr>
            <a:spLocks noGrp="1"/>
          </p:cNvSpPr>
          <p:nvPr>
            <p:ph sz="half" idx="1"/>
          </p:nvPr>
        </p:nvSpPr>
        <p:spPr>
          <a:xfrm>
            <a:off x="4781495" y="0"/>
            <a:ext cx="6884031" cy="4316893"/>
          </a:xfrm>
        </p:spPr>
        <p:txBody>
          <a:bodyPr anchor="b">
            <a:normAutofit fontScale="92500" lnSpcReduction="10000"/>
          </a:bodyPr>
          <a:lstStyle/>
          <a:p>
            <a:pPr>
              <a:buNone/>
              <a:defRPr/>
            </a:pPr>
            <a:r>
              <a:rPr lang="en-US" sz="2000" u="sng" dirty="0">
                <a:solidFill>
                  <a:schemeClr val="bg1"/>
                </a:solidFill>
              </a:rPr>
              <a:t> What we are: </a:t>
            </a:r>
          </a:p>
          <a:p>
            <a:pPr>
              <a:defRPr/>
            </a:pPr>
            <a:r>
              <a:rPr lang="en-US" sz="2000" dirty="0">
                <a:solidFill>
                  <a:schemeClr val="bg1"/>
                </a:solidFill>
              </a:rPr>
              <a:t>We are a membership organization</a:t>
            </a:r>
          </a:p>
          <a:p>
            <a:pPr>
              <a:defRPr/>
            </a:pPr>
            <a:r>
              <a:rPr lang="en-US" sz="2000" dirty="0">
                <a:solidFill>
                  <a:schemeClr val="bg1"/>
                </a:solidFill>
              </a:rPr>
              <a:t>We provide training and technical assistance. </a:t>
            </a:r>
          </a:p>
          <a:p>
            <a:pPr lvl="1">
              <a:defRPr/>
            </a:pPr>
            <a:r>
              <a:rPr lang="en-US" sz="1600" dirty="0">
                <a:solidFill>
                  <a:schemeClr val="bg1"/>
                </a:solidFill>
              </a:rPr>
              <a:t>Through Peer to Peer Mentoring Program, mentors at the CIL, SILC, and youth local levels</a:t>
            </a:r>
          </a:p>
          <a:p>
            <a:pPr lvl="1">
              <a:defRPr/>
            </a:pPr>
            <a:r>
              <a:rPr lang="en-US" sz="1600" dirty="0">
                <a:solidFill>
                  <a:schemeClr val="bg1"/>
                </a:solidFill>
              </a:rPr>
              <a:t>Webinars, Teleconference</a:t>
            </a:r>
          </a:p>
          <a:p>
            <a:pPr>
              <a:defRPr/>
            </a:pPr>
            <a:r>
              <a:rPr lang="en-US" sz="2000" dirty="0">
                <a:solidFill>
                  <a:schemeClr val="bg1"/>
                </a:solidFill>
              </a:rPr>
              <a:t>We hold an annual conference (APRIL in October) </a:t>
            </a:r>
          </a:p>
          <a:p>
            <a:pPr lvl="1">
              <a:defRPr/>
            </a:pPr>
            <a:r>
              <a:rPr lang="en-US" sz="1600" dirty="0">
                <a:solidFill>
                  <a:schemeClr val="bg1"/>
                </a:solidFill>
              </a:rPr>
              <a:t>This includes a Youth conference embedded in. </a:t>
            </a:r>
          </a:p>
          <a:p>
            <a:pPr>
              <a:defRPr/>
            </a:pPr>
            <a:r>
              <a:rPr lang="en-US" sz="2000" dirty="0">
                <a:solidFill>
                  <a:schemeClr val="bg1"/>
                </a:solidFill>
              </a:rPr>
              <a:t>Provide leadership opportunities</a:t>
            </a:r>
          </a:p>
          <a:p>
            <a:pPr>
              <a:defRPr/>
            </a:pPr>
            <a:r>
              <a:rPr lang="en-US" sz="2000" dirty="0">
                <a:solidFill>
                  <a:schemeClr val="bg1"/>
                </a:solidFill>
              </a:rPr>
              <a:t>We have other partnerships including RTCs : IL in Kansas and Montana</a:t>
            </a:r>
          </a:p>
          <a:p>
            <a:pPr>
              <a:defRPr/>
            </a:pPr>
            <a:r>
              <a:rPr lang="en-US" sz="2000" dirty="0">
                <a:solidFill>
                  <a:schemeClr val="bg1"/>
                </a:solidFill>
              </a:rPr>
              <a:t>Provide a national rural voices on every issue that relates to people with disabilities </a:t>
            </a:r>
          </a:p>
          <a:p>
            <a:pPr lvl="1">
              <a:defRPr/>
            </a:pPr>
            <a:r>
              <a:rPr lang="en-US" sz="1600" dirty="0">
                <a:solidFill>
                  <a:schemeClr val="bg1"/>
                </a:solidFill>
              </a:rPr>
              <a:t>Transportation, housing, community accessibility, youth, veterans, policy, </a:t>
            </a:r>
            <a:r>
              <a:rPr lang="en-US" sz="1600" dirty="0" err="1">
                <a:solidFill>
                  <a:schemeClr val="bg1"/>
                </a:solidFill>
              </a:rPr>
              <a:t>AgrAbility</a:t>
            </a:r>
            <a:r>
              <a:rPr lang="en-US" sz="1600" dirty="0">
                <a:solidFill>
                  <a:schemeClr val="bg1"/>
                </a:solidFill>
              </a:rPr>
              <a:t>. </a:t>
            </a:r>
          </a:p>
        </p:txBody>
      </p:sp>
      <p:sp>
        <p:nvSpPr>
          <p:cNvPr id="4" name="Content Placeholder 3">
            <a:extLst>
              <a:ext uri="{FF2B5EF4-FFF2-40B4-BE49-F238E27FC236}">
                <a16:creationId xmlns:a16="http://schemas.microsoft.com/office/drawing/2014/main" id="{BD7526DB-15B3-4938-967B-46DD027C5A0C}"/>
              </a:ext>
            </a:extLst>
          </p:cNvPr>
          <p:cNvSpPr>
            <a:spLocks noGrp="1"/>
          </p:cNvSpPr>
          <p:nvPr>
            <p:ph sz="half" idx="2"/>
          </p:nvPr>
        </p:nvSpPr>
        <p:spPr>
          <a:xfrm>
            <a:off x="4781495" y="4487510"/>
            <a:ext cx="6690067" cy="2199872"/>
          </a:xfrm>
        </p:spPr>
        <p:txBody>
          <a:bodyPr>
            <a:normAutofit lnSpcReduction="10000"/>
          </a:bodyPr>
          <a:lstStyle/>
          <a:p>
            <a:pPr marL="0" indent="0">
              <a:buNone/>
            </a:pPr>
            <a:r>
              <a:rPr lang="en-US" sz="2000" u="sng" dirty="0">
                <a:solidFill>
                  <a:schemeClr val="bg1"/>
                </a:solidFill>
              </a:rPr>
              <a:t>What we are NOT: </a:t>
            </a:r>
          </a:p>
          <a:p>
            <a:r>
              <a:rPr lang="en-US" sz="2000" dirty="0">
                <a:solidFill>
                  <a:schemeClr val="bg1"/>
                </a:solidFill>
              </a:rPr>
              <a:t>We do not provide direct service. </a:t>
            </a:r>
          </a:p>
          <a:p>
            <a:r>
              <a:rPr lang="en-US" sz="2000" dirty="0">
                <a:solidFill>
                  <a:schemeClr val="bg1"/>
                </a:solidFill>
              </a:rPr>
              <a:t>We do not have a location for trainings and meetings. </a:t>
            </a:r>
          </a:p>
          <a:p>
            <a:r>
              <a:rPr lang="en-US" sz="2000" dirty="0">
                <a:solidFill>
                  <a:schemeClr val="bg1"/>
                </a:solidFill>
              </a:rPr>
              <a:t>We do not oversee/supervise/manage the CILs and SILCs. </a:t>
            </a:r>
          </a:p>
          <a:p>
            <a:r>
              <a:rPr lang="en-US" sz="2000" dirty="0">
                <a:solidFill>
                  <a:schemeClr val="bg1"/>
                </a:solidFill>
              </a:rPr>
              <a:t>CILs are not residential facilities. </a:t>
            </a:r>
          </a:p>
          <a:p>
            <a:r>
              <a:rPr lang="en-US" sz="2000" dirty="0">
                <a:solidFill>
                  <a:schemeClr val="bg1"/>
                </a:solidFill>
              </a:rPr>
              <a:t>IL programs and Centers are not day treatment. </a:t>
            </a:r>
          </a:p>
          <a:p>
            <a:pPr marL="0" indent="0">
              <a:buNone/>
            </a:pPr>
            <a:endParaRPr lang="en-US" sz="2000" dirty="0">
              <a:solidFill>
                <a:schemeClr val="bg1"/>
              </a:solidFill>
            </a:endParaRPr>
          </a:p>
        </p:txBody>
      </p:sp>
      <p:pic>
        <p:nvPicPr>
          <p:cNvPr id="6" name="Picture 5">
            <a:extLst>
              <a:ext uri="{FF2B5EF4-FFF2-40B4-BE49-F238E27FC236}">
                <a16:creationId xmlns:a16="http://schemas.microsoft.com/office/drawing/2014/main" id="{AA63B46F-C91B-468B-93D3-8628059414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421" y="2582231"/>
            <a:ext cx="2762250" cy="2590800"/>
          </a:xfrm>
          <a:prstGeom prst="rect">
            <a:avLst/>
          </a:prstGeom>
        </p:spPr>
      </p:pic>
      <p:sp>
        <p:nvSpPr>
          <p:cNvPr id="2" name="TextBox 1">
            <a:extLst>
              <a:ext uri="{FF2B5EF4-FFF2-40B4-BE49-F238E27FC236}">
                <a16:creationId xmlns:a16="http://schemas.microsoft.com/office/drawing/2014/main" id="{8B66BF67-EC70-4807-BEDF-31BD724787D2}"/>
              </a:ext>
            </a:extLst>
          </p:cNvPr>
          <p:cNvSpPr txBox="1"/>
          <p:nvPr/>
        </p:nvSpPr>
        <p:spPr>
          <a:xfrm>
            <a:off x="1257304" y="827905"/>
            <a:ext cx="2152186" cy="1754326"/>
          </a:xfrm>
          <a:prstGeom prst="rect">
            <a:avLst/>
          </a:prstGeom>
          <a:noFill/>
        </p:spPr>
        <p:txBody>
          <a:bodyPr wrap="square" rtlCol="0">
            <a:spAutoFit/>
          </a:bodyPr>
          <a:lstStyle/>
          <a:p>
            <a:pPr algn="ctr"/>
            <a:r>
              <a:rPr lang="en-US" sz="3600" dirty="0"/>
              <a:t>MORE THAN A MONTH</a:t>
            </a:r>
          </a:p>
        </p:txBody>
      </p:sp>
    </p:spTree>
    <p:extLst>
      <p:ext uri="{BB962C8B-B14F-4D97-AF65-F5344CB8AC3E}">
        <p14:creationId xmlns:p14="http://schemas.microsoft.com/office/powerpoint/2010/main" val="2652276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9" name="Content Placeholder 5" descr="A map of the US.  States and districts in blue that are affliated with APRIL and a beige for those that are not.  ">
            <a:extLst>
              <a:ext uri="{FF2B5EF4-FFF2-40B4-BE49-F238E27FC236}">
                <a16:creationId xmlns:a16="http://schemas.microsoft.com/office/drawing/2014/main" id="{FACDD913-2C66-4BFB-9342-EC7E22A20D9D}"/>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a:stretch/>
        </p:blipFill>
        <p:spPr>
          <a:xfrm>
            <a:off x="5153822" y="901665"/>
            <a:ext cx="6553545" cy="5062612"/>
          </a:xfrm>
          <a:prstGeom prst="rect">
            <a:avLst/>
          </a:prstGeom>
        </p:spPr>
      </p:pic>
      <p:sp>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65B7267-B37B-4009-8B9B-CA00676DAE6B}"/>
              </a:ext>
            </a:extLst>
          </p:cNvPr>
          <p:cNvSpPr>
            <a:spLocks noGrp="1"/>
          </p:cNvSpPr>
          <p:nvPr>
            <p:ph type="title"/>
          </p:nvPr>
        </p:nvSpPr>
        <p:spPr>
          <a:xfrm>
            <a:off x="674237" y="914400"/>
            <a:ext cx="3657600" cy="2887579"/>
          </a:xfrm>
          <a:prstGeom prst="rect">
            <a:avLst/>
          </a:prstGeom>
        </p:spPr>
        <p:txBody>
          <a:bodyPr vert="horz" lIns="91440" tIns="45720" rIns="91440" bIns="45720" rtlCol="0" anchor="b">
            <a:normAutofit/>
          </a:bodyPr>
          <a:lstStyle/>
          <a:p>
            <a:pPr algn="ctr"/>
            <a:r>
              <a:rPr lang="en-US" sz="4800" kern="1200">
                <a:solidFill>
                  <a:schemeClr val="bg1"/>
                </a:solidFill>
                <a:latin typeface="+mj-lt"/>
                <a:ea typeface="+mj-ea"/>
                <a:cs typeface="+mj-cs"/>
              </a:rPr>
              <a:t>APRIL Membership </a:t>
            </a:r>
          </a:p>
        </p:txBody>
      </p:sp>
      <p:sp>
        <p:nvSpPr>
          <p:cNvPr id="4" name="TextBox 3">
            <a:extLst>
              <a:ext uri="{FF2B5EF4-FFF2-40B4-BE49-F238E27FC236}">
                <a16:creationId xmlns:a16="http://schemas.microsoft.com/office/drawing/2014/main" id="{B6581ADA-C6AE-41B5-80EB-56ED615F2784}"/>
              </a:ext>
            </a:extLst>
          </p:cNvPr>
          <p:cNvSpPr txBox="1"/>
          <p:nvPr/>
        </p:nvSpPr>
        <p:spPr>
          <a:xfrm>
            <a:off x="546411" y="4308764"/>
            <a:ext cx="3880624" cy="646331"/>
          </a:xfrm>
          <a:prstGeom prst="rect">
            <a:avLst/>
          </a:prstGeom>
          <a:noFill/>
        </p:spPr>
        <p:txBody>
          <a:bodyPr wrap="square" rtlCol="0">
            <a:spAutoFit/>
          </a:bodyPr>
          <a:lstStyle/>
          <a:p>
            <a:pPr algn="ctr"/>
            <a:r>
              <a:rPr lang="en-US" dirty="0">
                <a:hlinkClick r:id="rId4"/>
              </a:rPr>
              <a:t>https://april-rural.org/index.php/about-us</a:t>
            </a:r>
            <a:r>
              <a:rPr lang="en-US" dirty="0"/>
              <a:t> </a:t>
            </a:r>
          </a:p>
        </p:txBody>
      </p:sp>
    </p:spTree>
    <p:extLst>
      <p:ext uri="{BB962C8B-B14F-4D97-AF65-F5344CB8AC3E}">
        <p14:creationId xmlns:p14="http://schemas.microsoft.com/office/powerpoint/2010/main" val="2613591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62"/>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6487116" cy="6858000"/>
          </a:xfrm>
          <a:custGeom>
            <a:avLst/>
            <a:gdLst>
              <a:gd name="connsiteX0" fmla="*/ 0 w 6487116"/>
              <a:gd name="connsiteY0" fmla="*/ 0 h 6858000"/>
              <a:gd name="connsiteX1" fmla="*/ 1850111 w 6487116"/>
              <a:gd name="connsiteY1" fmla="*/ 0 h 6858000"/>
              <a:gd name="connsiteX2" fmla="*/ 6487116 w 6487116"/>
              <a:gd name="connsiteY2" fmla="*/ 0 h 6858000"/>
              <a:gd name="connsiteX3" fmla="*/ 6487116 w 6487116"/>
              <a:gd name="connsiteY3" fmla="*/ 1900238 h 6858000"/>
              <a:gd name="connsiteX4" fmla="*/ 6116700 w 6487116"/>
              <a:gd name="connsiteY4" fmla="*/ 2178050 h 6858000"/>
              <a:gd name="connsiteX5" fmla="*/ 6112466 w 6487116"/>
              <a:gd name="connsiteY5" fmla="*/ 2184400 h 6858000"/>
              <a:gd name="connsiteX6" fmla="*/ 6106116 w 6487116"/>
              <a:gd name="connsiteY6" fmla="*/ 2193925 h 6858000"/>
              <a:gd name="connsiteX7" fmla="*/ 6099766 w 6487116"/>
              <a:gd name="connsiteY7" fmla="*/ 2201863 h 6858000"/>
              <a:gd name="connsiteX8" fmla="*/ 6099766 w 6487116"/>
              <a:gd name="connsiteY8" fmla="*/ 2211388 h 6858000"/>
              <a:gd name="connsiteX9" fmla="*/ 6099766 w 6487116"/>
              <a:gd name="connsiteY9" fmla="*/ 2220913 h 6858000"/>
              <a:gd name="connsiteX10" fmla="*/ 6106116 w 6487116"/>
              <a:gd name="connsiteY10" fmla="*/ 2228850 h 6858000"/>
              <a:gd name="connsiteX11" fmla="*/ 6112466 w 6487116"/>
              <a:gd name="connsiteY11" fmla="*/ 2238375 h 6858000"/>
              <a:gd name="connsiteX12" fmla="*/ 6116700 w 6487116"/>
              <a:gd name="connsiteY12" fmla="*/ 2244725 h 6858000"/>
              <a:gd name="connsiteX13" fmla="*/ 6487116 w 6487116"/>
              <a:gd name="connsiteY13" fmla="*/ 2522538 h 6858000"/>
              <a:gd name="connsiteX14" fmla="*/ 6487116 w 6487116"/>
              <a:gd name="connsiteY14" fmla="*/ 6858000 h 6858000"/>
              <a:gd name="connsiteX15" fmla="*/ 1850111 w 6487116"/>
              <a:gd name="connsiteY15" fmla="*/ 6858000 h 6858000"/>
              <a:gd name="connsiteX16" fmla="*/ 0 w 6487116"/>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7116" h="6858000">
                <a:moveTo>
                  <a:pt x="0" y="0"/>
                </a:moveTo>
                <a:lnTo>
                  <a:pt x="1850111" y="0"/>
                </a:lnTo>
                <a:lnTo>
                  <a:pt x="6487116" y="0"/>
                </a:lnTo>
                <a:lnTo>
                  <a:pt x="6487116" y="1900238"/>
                </a:lnTo>
                <a:lnTo>
                  <a:pt x="6116700" y="2178050"/>
                </a:lnTo>
                <a:lnTo>
                  <a:pt x="6112466" y="2184400"/>
                </a:lnTo>
                <a:lnTo>
                  <a:pt x="6106116" y="2193925"/>
                </a:lnTo>
                <a:lnTo>
                  <a:pt x="6099766" y="2201863"/>
                </a:lnTo>
                <a:lnTo>
                  <a:pt x="6099766" y="2211388"/>
                </a:lnTo>
                <a:lnTo>
                  <a:pt x="6099766" y="2220913"/>
                </a:lnTo>
                <a:lnTo>
                  <a:pt x="6106116" y="2228850"/>
                </a:lnTo>
                <a:lnTo>
                  <a:pt x="6112466" y="2238375"/>
                </a:lnTo>
                <a:lnTo>
                  <a:pt x="6116700" y="2244725"/>
                </a:lnTo>
                <a:lnTo>
                  <a:pt x="6487116" y="2522538"/>
                </a:lnTo>
                <a:lnTo>
                  <a:pt x="6487116" y="6858000"/>
                </a:lnTo>
                <a:lnTo>
                  <a:pt x="1850111"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ounded 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8932" y="958640"/>
            <a:ext cx="4419604" cy="4945244"/>
          </a:xfrm>
          <a:prstGeom prst="roundRect">
            <a:avLst>
              <a:gd name="adj" fmla="val 3513"/>
            </a:avLst>
          </a:prstGeom>
          <a:solidFill>
            <a:srgbClr val="FFFFFF"/>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in front of a building with a girl in a wheelchair plants in a raised garden. &#10;">
            <a:extLst>
              <a:ext uri="{FF2B5EF4-FFF2-40B4-BE49-F238E27FC236}">
                <a16:creationId xmlns:a16="http://schemas.microsoft.com/office/drawing/2014/main" id="{DE1F998A-030D-49F8-82E1-21111C2CC77E}"/>
              </a:ext>
            </a:extLst>
          </p:cNvPr>
          <p:cNvPicPr>
            <a:picLocks noChangeAspect="1"/>
          </p:cNvPicPr>
          <p:nvPr/>
        </p:nvPicPr>
        <p:blipFill rotWithShape="1">
          <a:blip r:embed="rId2">
            <a:extLst>
              <a:ext uri="{28A0092B-C50C-407E-A947-70E740481C1C}">
                <a14:useLocalDpi xmlns:a14="http://schemas.microsoft.com/office/drawing/2010/main" val="0"/>
              </a:ext>
            </a:extLst>
          </a:blip>
          <a:srcRect l="2440" r="31188"/>
          <a:stretch/>
        </p:blipFill>
        <p:spPr>
          <a:xfrm>
            <a:off x="7410517" y="1258529"/>
            <a:ext cx="3832042" cy="4330205"/>
          </a:xfrm>
          <a:prstGeom prst="rect">
            <a:avLst/>
          </a:prstGeom>
        </p:spPr>
      </p:pic>
      <p:sp>
        <p:nvSpPr>
          <p:cNvPr id="2" name="Title 1">
            <a:extLst>
              <a:ext uri="{FF2B5EF4-FFF2-40B4-BE49-F238E27FC236}">
                <a16:creationId xmlns:a16="http://schemas.microsoft.com/office/drawing/2014/main" id="{371DA670-585B-4457-85A6-55829E98485D}"/>
              </a:ext>
            </a:extLst>
          </p:cNvPr>
          <p:cNvSpPr>
            <a:spLocks noGrp="1"/>
          </p:cNvSpPr>
          <p:nvPr>
            <p:ph type="title"/>
          </p:nvPr>
        </p:nvSpPr>
        <p:spPr>
          <a:xfrm>
            <a:off x="838200" y="365125"/>
            <a:ext cx="4908082" cy="1325563"/>
          </a:xfrm>
        </p:spPr>
        <p:txBody>
          <a:bodyPr>
            <a:normAutofit/>
          </a:bodyPr>
          <a:lstStyle/>
          <a:p>
            <a:r>
              <a:rPr lang="en-US" altLang="en-US" sz="4000"/>
              <a:t>What is a CIL</a:t>
            </a:r>
            <a:endParaRPr lang="en-US" sz="4000"/>
          </a:p>
        </p:txBody>
      </p:sp>
      <p:sp>
        <p:nvSpPr>
          <p:cNvPr id="3" name="Content Placeholder 2">
            <a:extLst>
              <a:ext uri="{FF2B5EF4-FFF2-40B4-BE49-F238E27FC236}">
                <a16:creationId xmlns:a16="http://schemas.microsoft.com/office/drawing/2014/main" id="{11F64003-7B1D-4051-B95D-CAE470771E28}"/>
              </a:ext>
            </a:extLst>
          </p:cNvPr>
          <p:cNvSpPr>
            <a:spLocks noGrp="1"/>
          </p:cNvSpPr>
          <p:nvPr>
            <p:ph idx="1"/>
          </p:nvPr>
        </p:nvSpPr>
        <p:spPr>
          <a:xfrm>
            <a:off x="332509" y="1496291"/>
            <a:ext cx="5413773" cy="5070764"/>
          </a:xfrm>
        </p:spPr>
        <p:txBody>
          <a:bodyPr>
            <a:normAutofit/>
          </a:bodyPr>
          <a:lstStyle/>
          <a:p>
            <a:pPr>
              <a:defRPr/>
            </a:pPr>
            <a:r>
              <a:rPr lang="en-US" sz="1600" dirty="0"/>
              <a:t>Centers for Independent Living are community-based, cross-disability, non-profit organizations that are designed and operated by people with disabilities. CILs are unique in that they operate according to a strict philosophy of consumer control, wherein people with all types of disabilities directly govern and staff the organization. Centers for Independent Living provide:</a:t>
            </a:r>
          </a:p>
          <a:p>
            <a:pPr lvl="1">
              <a:defRPr/>
            </a:pPr>
            <a:r>
              <a:rPr lang="en-US" sz="1600" dirty="0"/>
              <a:t>Peer Support</a:t>
            </a:r>
          </a:p>
          <a:p>
            <a:pPr lvl="1">
              <a:defRPr/>
            </a:pPr>
            <a:r>
              <a:rPr lang="en-US" sz="1600" dirty="0"/>
              <a:t>Information and Referral</a:t>
            </a:r>
          </a:p>
          <a:p>
            <a:pPr lvl="1">
              <a:defRPr/>
            </a:pPr>
            <a:r>
              <a:rPr lang="en-US" sz="1600" dirty="0"/>
              <a:t>Individual and Systems Advocacy</a:t>
            </a:r>
          </a:p>
          <a:p>
            <a:pPr lvl="1">
              <a:defRPr/>
            </a:pPr>
            <a:r>
              <a:rPr lang="en-US" sz="1600" dirty="0"/>
              <a:t>Independent Living Skills Training</a:t>
            </a:r>
          </a:p>
          <a:p>
            <a:pPr lvl="1">
              <a:defRPr/>
            </a:pPr>
            <a:r>
              <a:rPr lang="en-US" sz="1600" dirty="0"/>
              <a:t>Transition</a:t>
            </a:r>
          </a:p>
          <a:p>
            <a:pPr lvl="2">
              <a:defRPr/>
            </a:pPr>
            <a:r>
              <a:rPr lang="en-US" sz="1600" dirty="0"/>
              <a:t>Diversion from Institutions </a:t>
            </a:r>
          </a:p>
          <a:p>
            <a:pPr lvl="2">
              <a:defRPr/>
            </a:pPr>
            <a:r>
              <a:rPr lang="en-US" sz="1600" dirty="0"/>
              <a:t>Transitions from Institutions</a:t>
            </a:r>
          </a:p>
          <a:p>
            <a:pPr lvl="2">
              <a:defRPr/>
            </a:pPr>
            <a:r>
              <a:rPr lang="en-US" sz="1600" dirty="0"/>
              <a:t>Youth Transitions </a:t>
            </a:r>
          </a:p>
          <a:p>
            <a:pPr>
              <a:defRPr/>
            </a:pPr>
            <a:r>
              <a:rPr lang="en-US" sz="1600" dirty="0"/>
              <a:t>403 Centers for Independent Living (CILs)</a:t>
            </a:r>
          </a:p>
          <a:p>
            <a:pPr>
              <a:defRPr/>
            </a:pPr>
            <a:r>
              <a:rPr lang="en-US" sz="1600" dirty="0"/>
              <a:t>330 branch offices</a:t>
            </a:r>
          </a:p>
          <a:p>
            <a:pPr>
              <a:defRPr/>
            </a:pPr>
            <a:r>
              <a:rPr lang="en-US" sz="1600" dirty="0"/>
              <a:t>143ish are APRIL members</a:t>
            </a:r>
          </a:p>
          <a:p>
            <a:endParaRPr lang="en-US" sz="1300" dirty="0"/>
          </a:p>
        </p:txBody>
      </p:sp>
    </p:spTree>
    <p:extLst>
      <p:ext uri="{BB962C8B-B14F-4D97-AF65-F5344CB8AC3E}">
        <p14:creationId xmlns:p14="http://schemas.microsoft.com/office/powerpoint/2010/main" val="2044624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360922-D449-4207-BA98-D85EF3068169}"/>
              </a:ext>
            </a:extLst>
          </p:cNvPr>
          <p:cNvSpPr>
            <a:spLocks noGrp="1"/>
          </p:cNvSpPr>
          <p:nvPr>
            <p:ph type="title"/>
          </p:nvPr>
        </p:nvSpPr>
        <p:spPr>
          <a:xfrm>
            <a:off x="833002" y="365125"/>
            <a:ext cx="10520702" cy="1325563"/>
          </a:xfrm>
        </p:spPr>
        <p:txBody>
          <a:bodyPr>
            <a:normAutofit/>
          </a:bodyPr>
          <a:lstStyle/>
          <a:p>
            <a:r>
              <a:rPr lang="en-US" dirty="0"/>
              <a:t>Which services have CILs been able to provide? </a:t>
            </a:r>
          </a:p>
        </p:txBody>
      </p:sp>
      <p:graphicFrame>
        <p:nvGraphicFramePr>
          <p:cNvPr id="4" name="Chart13" descr="Vertical Bar Chart showing 100% information and referral, 60 % Independent Living Services, 40 % Peer Mentoring and Support, 60% Individual and Systems Advocacy, 60% of Transitions. ">
            <a:extLst>
              <a:ext uri="{FF2B5EF4-FFF2-40B4-BE49-F238E27FC236}">
                <a16:creationId xmlns:a16="http://schemas.microsoft.com/office/drawing/2014/main" id="{69A1A160-FEC1-41E3-8DC2-ECA11F02FF19}"/>
              </a:ext>
            </a:extLst>
          </p:cNvPr>
          <p:cNvGraphicFramePr>
            <a:graphicFrameLocks noGrp="1"/>
          </p:cNvGraphicFramePr>
          <p:nvPr>
            <p:ph idx="1"/>
            <p:extLst>
              <p:ext uri="{D42A27DB-BD31-4B8C-83A1-F6EECF244321}">
                <p14:modId xmlns:p14="http://schemas.microsoft.com/office/powerpoint/2010/main" val="790765577"/>
              </p:ext>
            </p:extLst>
          </p:nvPr>
        </p:nvGraphicFramePr>
        <p:xfrm>
          <a:off x="838200" y="2022475"/>
          <a:ext cx="10515600" cy="4154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9930759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DC7300-90FF-476F-A682-A0F902B9C9EB}"/>
              </a:ext>
            </a:extLst>
          </p:cNvPr>
          <p:cNvSpPr>
            <a:spLocks noGrp="1"/>
          </p:cNvSpPr>
          <p:nvPr>
            <p:ph type="title"/>
          </p:nvPr>
        </p:nvSpPr>
        <p:spPr>
          <a:xfrm>
            <a:off x="785176" y="2422349"/>
            <a:ext cx="3698803" cy="1435971"/>
          </a:xfrm>
          <a:solidFill>
            <a:schemeClr val="bg1">
              <a:alpha val="50000"/>
            </a:schemeClr>
          </a:solidFill>
          <a:ln w="25400" cap="sq">
            <a:solidFill>
              <a:schemeClr val="tx1"/>
            </a:solidFill>
            <a:miter lim="800000"/>
          </a:ln>
        </p:spPr>
        <p:txBody>
          <a:bodyPr>
            <a:normAutofit/>
          </a:bodyPr>
          <a:lstStyle/>
          <a:p>
            <a:pPr algn="ctr"/>
            <a:r>
              <a:rPr lang="en-US" altLang="en-US" sz="3200"/>
              <a:t>What is a SILC </a:t>
            </a:r>
            <a:endParaRPr lang="en-US" sz="3200" dirty="0"/>
          </a:p>
        </p:txBody>
      </p:sp>
      <p:sp>
        <p:nvSpPr>
          <p:cNvPr id="3" name="Content Placeholder 2">
            <a:extLst>
              <a:ext uri="{FF2B5EF4-FFF2-40B4-BE49-F238E27FC236}">
                <a16:creationId xmlns:a16="http://schemas.microsoft.com/office/drawing/2014/main" id="{9BB7ABDC-BF40-4518-ACFF-8802A189B116}"/>
              </a:ext>
            </a:extLst>
          </p:cNvPr>
          <p:cNvSpPr>
            <a:spLocks noGrp="1"/>
          </p:cNvSpPr>
          <p:nvPr>
            <p:ph idx="1"/>
          </p:nvPr>
        </p:nvSpPr>
        <p:spPr>
          <a:xfrm>
            <a:off x="6049182" y="802638"/>
            <a:ext cx="5408696" cy="5252722"/>
          </a:xfrm>
        </p:spPr>
        <p:txBody>
          <a:bodyPr anchor="ctr">
            <a:normAutofit lnSpcReduction="10000"/>
          </a:bodyPr>
          <a:lstStyle/>
          <a:p>
            <a:pPr>
              <a:defRPr/>
            </a:pPr>
            <a:r>
              <a:rPr lang="en-US" sz="1900" dirty="0">
                <a:solidFill>
                  <a:schemeClr val="bg1"/>
                </a:solidFill>
              </a:rPr>
              <a:t>Each state and US territory is required to maintain a statewide independent living council (SILC). The Council and the Centers for Independent Living (CILs) within the state develop a State Plan for Independent Living (SPIL). The SPIL is a document required by law that indicates how the IL Network is going to improve independent living services for individuals with disabilities over the next three years. It identifies the needs and priorities of consumers, providers, and other stakeholders and sets forth goals and objectives to respond to them.</a:t>
            </a:r>
          </a:p>
          <a:p>
            <a:pPr>
              <a:defRPr/>
            </a:pPr>
            <a:r>
              <a:rPr lang="en-US" sz="1900" dirty="0">
                <a:solidFill>
                  <a:schemeClr val="bg1"/>
                </a:solidFill>
              </a:rPr>
              <a:t>Having a strong network for independent living in a state or territory is crucial. Collaborating on the SPIL development can help create a cohesive and unified vision among all stakeholders who have an interest in issues that impact citizens with disabilities. </a:t>
            </a:r>
          </a:p>
          <a:p>
            <a:pPr>
              <a:defRPr/>
            </a:pPr>
            <a:r>
              <a:rPr lang="en-US" altLang="en-US" sz="1900" dirty="0">
                <a:solidFill>
                  <a:schemeClr val="bg1"/>
                </a:solidFill>
              </a:rPr>
              <a:t>56 Statewide Independent Living Councils (SILCs)</a:t>
            </a:r>
          </a:p>
          <a:p>
            <a:pPr>
              <a:defRPr/>
            </a:pPr>
            <a:r>
              <a:rPr lang="en-US" altLang="en-US" sz="1900" dirty="0">
                <a:solidFill>
                  <a:schemeClr val="bg1"/>
                </a:solidFill>
              </a:rPr>
              <a:t>32ish are APRIL members </a:t>
            </a:r>
          </a:p>
          <a:p>
            <a:endParaRPr lang="en-US" sz="1900" dirty="0">
              <a:solidFill>
                <a:schemeClr val="bg1"/>
              </a:solidFill>
            </a:endParaRPr>
          </a:p>
        </p:txBody>
      </p:sp>
    </p:spTree>
    <p:extLst>
      <p:ext uri="{BB962C8B-B14F-4D97-AF65-F5344CB8AC3E}">
        <p14:creationId xmlns:p14="http://schemas.microsoft.com/office/powerpoint/2010/main" val="2846435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bg2"/>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BC9B7BA-61E7-4B84-9F63-1D4B38D2A078}"/>
              </a:ext>
            </a:extLst>
          </p:cNvPr>
          <p:cNvSpPr>
            <a:spLocks noGrp="1"/>
          </p:cNvSpPr>
          <p:nvPr>
            <p:ph type="title"/>
          </p:nvPr>
        </p:nvSpPr>
        <p:spPr>
          <a:xfrm>
            <a:off x="1452656" y="1444741"/>
            <a:ext cx="9357865" cy="1041901"/>
          </a:xfrm>
        </p:spPr>
        <p:txBody>
          <a:bodyPr>
            <a:normAutofit/>
          </a:bodyPr>
          <a:lstStyle/>
          <a:p>
            <a:r>
              <a:rPr lang="en-US" sz="4000"/>
              <a:t>Same Culture Different Worlds…</a:t>
            </a:r>
          </a:p>
        </p:txBody>
      </p:sp>
      <p:sp>
        <p:nvSpPr>
          <p:cNvPr id="3" name="Content Placeholder 2">
            <a:extLst>
              <a:ext uri="{FF2B5EF4-FFF2-40B4-BE49-F238E27FC236}">
                <a16:creationId xmlns:a16="http://schemas.microsoft.com/office/drawing/2014/main" id="{277070EC-5D9D-470E-A858-DFF8F7B781AF}"/>
              </a:ext>
            </a:extLst>
          </p:cNvPr>
          <p:cNvSpPr>
            <a:spLocks noGrp="1"/>
          </p:cNvSpPr>
          <p:nvPr>
            <p:ph sz="half" idx="1"/>
          </p:nvPr>
        </p:nvSpPr>
        <p:spPr>
          <a:xfrm>
            <a:off x="6256020" y="2701427"/>
            <a:ext cx="4554501" cy="2699968"/>
          </a:xfrm>
        </p:spPr>
        <p:txBody>
          <a:bodyPr>
            <a:normAutofit fontScale="70000" lnSpcReduction="20000"/>
          </a:bodyPr>
          <a:lstStyle/>
          <a:p>
            <a:pPr marL="0" indent="0">
              <a:buNone/>
              <a:defRPr/>
            </a:pPr>
            <a:r>
              <a:rPr lang="en-US" sz="2000" dirty="0"/>
              <a:t>IL Culture </a:t>
            </a:r>
          </a:p>
          <a:p>
            <a:pPr marL="0" indent="0">
              <a:buNone/>
              <a:defRPr/>
            </a:pPr>
            <a:r>
              <a:rPr lang="en-US" altLang="en-US" sz="2000" dirty="0"/>
              <a:t>Independent Living (IL), as seen by its advocates, is a philosophy, a way of looking at disability and society, and a worldwide movement of people with disabilities working for self-determination, self-respect, and equal opportunities.   </a:t>
            </a:r>
            <a:endParaRPr lang="en-US" sz="2000" dirty="0"/>
          </a:p>
          <a:p>
            <a:pPr>
              <a:defRPr/>
            </a:pPr>
            <a:r>
              <a:rPr lang="en-US" sz="2000" dirty="0"/>
              <a:t>To work through the barriers that you may face with your disability. </a:t>
            </a:r>
          </a:p>
          <a:p>
            <a:pPr>
              <a:defRPr/>
            </a:pPr>
            <a:r>
              <a:rPr lang="en-US" sz="2000" dirty="0"/>
              <a:t>Values community participation.</a:t>
            </a:r>
          </a:p>
          <a:p>
            <a:pPr>
              <a:defRPr/>
            </a:pPr>
            <a:r>
              <a:rPr lang="en-US" sz="2000" dirty="0"/>
              <a:t>Many people with disabilities want to learn how to be in control and self sufficient.  </a:t>
            </a:r>
          </a:p>
          <a:p>
            <a:pPr>
              <a:defRPr/>
            </a:pPr>
            <a:r>
              <a:rPr lang="en-US" sz="2000" dirty="0"/>
              <a:t>Take care of each other. </a:t>
            </a:r>
          </a:p>
          <a:p>
            <a:pPr>
              <a:defRPr/>
            </a:pPr>
            <a:r>
              <a:rPr lang="en-US" sz="2000" dirty="0"/>
              <a:t>Lifespan Model/Independent Living Model.</a:t>
            </a:r>
          </a:p>
          <a:p>
            <a:endParaRPr lang="en-US" sz="2000" dirty="0"/>
          </a:p>
        </p:txBody>
      </p:sp>
      <p:sp>
        <p:nvSpPr>
          <p:cNvPr id="7" name="Content Placeholder 6">
            <a:extLst>
              <a:ext uri="{FF2B5EF4-FFF2-40B4-BE49-F238E27FC236}">
                <a16:creationId xmlns:a16="http://schemas.microsoft.com/office/drawing/2014/main" id="{53059A07-2DC7-4021-AB49-37CDAA754E83}"/>
              </a:ext>
            </a:extLst>
          </p:cNvPr>
          <p:cNvSpPr>
            <a:spLocks noGrp="1"/>
          </p:cNvSpPr>
          <p:nvPr>
            <p:ph sz="half" idx="2"/>
          </p:nvPr>
        </p:nvSpPr>
        <p:spPr>
          <a:xfrm>
            <a:off x="1452656" y="2701427"/>
            <a:ext cx="4483324" cy="2699968"/>
          </a:xfrm>
        </p:spPr>
        <p:txBody>
          <a:bodyPr>
            <a:normAutofit lnSpcReduction="10000"/>
          </a:bodyPr>
          <a:lstStyle/>
          <a:p>
            <a:pPr marL="0" indent="0">
              <a:buNone/>
            </a:pPr>
            <a:r>
              <a:rPr lang="en-US" sz="2000" dirty="0"/>
              <a:t>Farm Culture</a:t>
            </a:r>
          </a:p>
          <a:p>
            <a:r>
              <a:rPr lang="en-US" sz="2000" dirty="0"/>
              <a:t>Solid family values</a:t>
            </a:r>
          </a:p>
          <a:p>
            <a:r>
              <a:rPr lang="en-US" sz="2000" dirty="0"/>
              <a:t>Hard working</a:t>
            </a:r>
          </a:p>
          <a:p>
            <a:r>
              <a:rPr lang="en-US" sz="2000" dirty="0"/>
              <a:t>Commitment to community</a:t>
            </a:r>
          </a:p>
          <a:p>
            <a:r>
              <a:rPr lang="en-US" sz="2000" dirty="0"/>
              <a:t>Self sufficient </a:t>
            </a:r>
          </a:p>
          <a:p>
            <a:r>
              <a:rPr lang="en-US" sz="2000" dirty="0"/>
              <a:t>Take care of each other</a:t>
            </a:r>
          </a:p>
          <a:p>
            <a:r>
              <a:rPr lang="en-US" sz="2000" dirty="0"/>
              <a:t>Everyone contributes </a:t>
            </a:r>
          </a:p>
        </p:txBody>
      </p:sp>
      <p:pic>
        <p:nvPicPr>
          <p:cNvPr id="4" name="Picture 3" descr="Two people's sillouette on open land with a sillouette of a tractor behind them. &#10;&#10;">
            <a:extLst>
              <a:ext uri="{FF2B5EF4-FFF2-40B4-BE49-F238E27FC236}">
                <a16:creationId xmlns:a16="http://schemas.microsoft.com/office/drawing/2014/main" id="{D959D36C-B632-4B62-B62C-424BC8FD05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1705" y="960109"/>
            <a:ext cx="2924175" cy="1914525"/>
          </a:xfrm>
          <a:prstGeom prst="rect">
            <a:avLst/>
          </a:prstGeom>
        </p:spPr>
      </p:pic>
    </p:spTree>
    <p:extLst>
      <p:ext uri="{BB962C8B-B14F-4D97-AF65-F5344CB8AC3E}">
        <p14:creationId xmlns:p14="http://schemas.microsoft.com/office/powerpoint/2010/main" val="99694798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7" y="-2"/>
            <a:ext cx="7537704"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A4C590-A5A5-4DA8-8314-9AE4DE9F84A1}"/>
              </a:ext>
            </a:extLst>
          </p:cNvPr>
          <p:cNvSpPr>
            <a:spLocks noGrp="1"/>
          </p:cNvSpPr>
          <p:nvPr>
            <p:ph type="title"/>
          </p:nvPr>
        </p:nvSpPr>
        <p:spPr>
          <a:xfrm>
            <a:off x="475488" y="2745736"/>
            <a:ext cx="3703320" cy="1366528"/>
          </a:xfrm>
          <a:solidFill>
            <a:schemeClr val="bg1">
              <a:alpha val="50000"/>
            </a:schemeClr>
          </a:solidFill>
          <a:ln w="25400" cap="sq" cmpd="sng">
            <a:solidFill>
              <a:schemeClr val="tx1"/>
            </a:solidFill>
            <a:miter lim="800000"/>
          </a:ln>
        </p:spPr>
        <p:txBody>
          <a:bodyPr>
            <a:normAutofit/>
          </a:bodyPr>
          <a:lstStyle/>
          <a:p>
            <a:pPr algn="ctr"/>
            <a:r>
              <a:rPr lang="en-US" sz="3200" dirty="0"/>
              <a:t> </a:t>
            </a:r>
          </a:p>
        </p:txBody>
      </p:sp>
      <p:sp>
        <p:nvSpPr>
          <p:cNvPr id="3" name="Content Placeholder 2">
            <a:extLst>
              <a:ext uri="{FF2B5EF4-FFF2-40B4-BE49-F238E27FC236}">
                <a16:creationId xmlns:a16="http://schemas.microsoft.com/office/drawing/2014/main" id="{2B78F214-3D09-49F1-9CCC-78EF3533E260}"/>
              </a:ext>
            </a:extLst>
          </p:cNvPr>
          <p:cNvSpPr>
            <a:spLocks noGrp="1"/>
          </p:cNvSpPr>
          <p:nvPr>
            <p:ph sz="half" idx="1"/>
          </p:nvPr>
        </p:nvSpPr>
        <p:spPr>
          <a:xfrm>
            <a:off x="5183541" y="3428999"/>
            <a:ext cx="6049953" cy="2523854"/>
          </a:xfrm>
        </p:spPr>
        <p:txBody>
          <a:bodyPr anchor="b">
            <a:normAutofit/>
          </a:bodyPr>
          <a:lstStyle/>
          <a:p>
            <a:r>
              <a:rPr lang="en-US" sz="2000" dirty="0">
                <a:solidFill>
                  <a:schemeClr val="bg1"/>
                </a:solidFill>
              </a:rPr>
              <a:t>Mission</a:t>
            </a:r>
          </a:p>
          <a:p>
            <a:pPr lvl="1"/>
            <a:r>
              <a:rPr lang="en-US" sz="2000" dirty="0">
                <a:solidFill>
                  <a:schemeClr val="bg1"/>
                </a:solidFill>
              </a:rPr>
              <a:t>The vision of </a:t>
            </a:r>
            <a:r>
              <a:rPr lang="en-US" sz="2000" dirty="0" err="1">
                <a:solidFill>
                  <a:schemeClr val="bg1"/>
                </a:solidFill>
              </a:rPr>
              <a:t>AgrAbility</a:t>
            </a:r>
            <a:r>
              <a:rPr lang="en-US" sz="2000" dirty="0">
                <a:solidFill>
                  <a:schemeClr val="bg1"/>
                </a:solidFill>
              </a:rPr>
              <a:t> is to enhance quality of life for farmers, ranchers, and other agricultural workers with disabilities.  </a:t>
            </a:r>
          </a:p>
          <a:p>
            <a:pPr lvl="1"/>
            <a:r>
              <a:rPr lang="en-US" sz="2000" dirty="0">
                <a:solidFill>
                  <a:schemeClr val="bg1"/>
                </a:solidFill>
              </a:rPr>
              <a:t>Through education and assistance, </a:t>
            </a:r>
            <a:r>
              <a:rPr lang="en-US" sz="2000" dirty="0" err="1">
                <a:solidFill>
                  <a:schemeClr val="bg1"/>
                </a:solidFill>
              </a:rPr>
              <a:t>AgrAbility</a:t>
            </a:r>
            <a:r>
              <a:rPr lang="en-US" sz="2000" dirty="0">
                <a:solidFill>
                  <a:schemeClr val="bg1"/>
                </a:solidFill>
              </a:rPr>
              <a:t> helps to eliminate (or at least minimize) obstacles that block success in production agriculture or agriculture-related occupations. </a:t>
            </a:r>
          </a:p>
        </p:txBody>
      </p:sp>
      <p:sp>
        <p:nvSpPr>
          <p:cNvPr id="4" name="Content Placeholder 3">
            <a:extLst>
              <a:ext uri="{FF2B5EF4-FFF2-40B4-BE49-F238E27FC236}">
                <a16:creationId xmlns:a16="http://schemas.microsoft.com/office/drawing/2014/main" id="{074588CE-982B-4AEE-88C0-1839062A4353}"/>
              </a:ext>
            </a:extLst>
          </p:cNvPr>
          <p:cNvSpPr>
            <a:spLocks noGrp="1"/>
          </p:cNvSpPr>
          <p:nvPr>
            <p:ph sz="half" idx="2"/>
          </p:nvPr>
        </p:nvSpPr>
        <p:spPr>
          <a:xfrm>
            <a:off x="5174071" y="443208"/>
            <a:ext cx="6059423" cy="2505646"/>
          </a:xfrm>
        </p:spPr>
        <p:txBody>
          <a:bodyPr>
            <a:normAutofit/>
          </a:bodyPr>
          <a:lstStyle/>
          <a:p>
            <a:r>
              <a:rPr lang="en-US" sz="1700" dirty="0">
                <a:solidFill>
                  <a:schemeClr val="bg1"/>
                </a:solidFill>
              </a:rPr>
              <a:t>History </a:t>
            </a:r>
          </a:p>
          <a:p>
            <a:pPr lvl="1"/>
            <a:r>
              <a:rPr lang="en-US" sz="1700" dirty="0" err="1">
                <a:solidFill>
                  <a:schemeClr val="bg1"/>
                </a:solidFill>
              </a:rPr>
              <a:t>AgrAbility</a:t>
            </a:r>
            <a:r>
              <a:rPr lang="en-US" sz="1700" dirty="0">
                <a:solidFill>
                  <a:schemeClr val="bg1"/>
                </a:solidFill>
              </a:rPr>
              <a:t> began in 1991 as part of the USDA Cooperative State Research, Education, and Extension Service (now NIFA)</a:t>
            </a:r>
          </a:p>
          <a:p>
            <a:pPr lvl="1"/>
            <a:r>
              <a:rPr lang="en-US" sz="1700" dirty="0">
                <a:solidFill>
                  <a:schemeClr val="bg1"/>
                </a:solidFill>
              </a:rPr>
              <a:t>Was included in 1990 Farm Bill, funded in 1991. </a:t>
            </a:r>
          </a:p>
          <a:p>
            <a:pPr lvl="1"/>
            <a:r>
              <a:rPr lang="en-US" sz="1700" dirty="0">
                <a:solidFill>
                  <a:schemeClr val="bg1"/>
                </a:solidFill>
              </a:rPr>
              <a:t>In 1991, there were 8 funded state and regional </a:t>
            </a:r>
            <a:r>
              <a:rPr lang="en-US" sz="1700" dirty="0" err="1">
                <a:solidFill>
                  <a:schemeClr val="bg1"/>
                </a:solidFill>
              </a:rPr>
              <a:t>AgrAbility</a:t>
            </a:r>
            <a:r>
              <a:rPr lang="en-US" sz="1700" dirty="0">
                <a:solidFill>
                  <a:schemeClr val="bg1"/>
                </a:solidFill>
              </a:rPr>
              <a:t> projects (SRAPS); as of 2016 there are 20 SRAPs and several previously-funded affiliate projects. </a:t>
            </a:r>
          </a:p>
          <a:p>
            <a:pPr lvl="1"/>
            <a:r>
              <a:rPr lang="en-US" sz="1700" dirty="0">
                <a:solidFill>
                  <a:schemeClr val="bg1"/>
                </a:solidFill>
              </a:rPr>
              <a:t>One National </a:t>
            </a:r>
            <a:r>
              <a:rPr lang="en-US" sz="1700" dirty="0" err="1">
                <a:solidFill>
                  <a:schemeClr val="bg1"/>
                </a:solidFill>
              </a:rPr>
              <a:t>AgrAbility</a:t>
            </a:r>
            <a:r>
              <a:rPr lang="en-US" sz="1700" dirty="0">
                <a:solidFill>
                  <a:schemeClr val="bg1"/>
                </a:solidFill>
              </a:rPr>
              <a:t> Project (NAP) supports the SRAPs. </a:t>
            </a:r>
          </a:p>
        </p:txBody>
      </p:sp>
      <p:pic>
        <p:nvPicPr>
          <p:cNvPr id="6" name="Picture 5" descr="AgrAbility logo, green letters to the right an image of a growing plant wiht a circle on top to symbolize a person.  Cultivating Accessible Agriculture. ">
            <a:extLst>
              <a:ext uri="{FF2B5EF4-FFF2-40B4-BE49-F238E27FC236}">
                <a16:creationId xmlns:a16="http://schemas.microsoft.com/office/drawing/2014/main" id="{44B24F55-0E8F-43A5-9CAA-0C2CA0455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3026612"/>
            <a:ext cx="3994317" cy="838807"/>
          </a:xfrm>
          <a:prstGeom prst="rect">
            <a:avLst/>
          </a:prstGeom>
        </p:spPr>
      </p:pic>
    </p:spTree>
    <p:extLst>
      <p:ext uri="{BB962C8B-B14F-4D97-AF65-F5344CB8AC3E}">
        <p14:creationId xmlns:p14="http://schemas.microsoft.com/office/powerpoint/2010/main" val="2369245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2201</Words>
  <Application>Microsoft Office PowerPoint</Application>
  <PresentationFormat>Widescreen</PresentationFormat>
  <Paragraphs>212</Paragraphs>
  <Slides>20</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Improving Quality of Life for Rural People with Disabilities: the Collaboration between APRIL and AgrAbility</vt:lpstr>
      <vt:lpstr>Association of Programs for Rural Independent Living  (APRIL)</vt:lpstr>
      <vt:lpstr>PowerPoint Presentation</vt:lpstr>
      <vt:lpstr>APRIL Membership </vt:lpstr>
      <vt:lpstr>What is a CIL</vt:lpstr>
      <vt:lpstr>Which services have CILs been able to provide? </vt:lpstr>
      <vt:lpstr>What is a SILC </vt:lpstr>
      <vt:lpstr>Same Culture Different Worlds…</vt:lpstr>
      <vt:lpstr> </vt:lpstr>
      <vt:lpstr>AgrAbility Partnerships </vt:lpstr>
      <vt:lpstr>AgrAbility Dos and Don’ts </vt:lpstr>
      <vt:lpstr>National AgrAbility Projects </vt:lpstr>
      <vt:lpstr>What will this partnership do?</vt:lpstr>
      <vt:lpstr>What did the people say? </vt:lpstr>
      <vt:lpstr>Year 1</vt:lpstr>
      <vt:lpstr>What to do now? </vt:lpstr>
      <vt:lpstr>What to do now? </vt:lpstr>
      <vt:lpstr>What to do now?  </vt:lpstr>
      <vt:lpstr>Where are the gaps?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Quality of Life for Rural People with Disabilities: the Collaboration between APRIL and AgrAbility</dc:title>
  <dc:creator>owner</dc:creator>
  <cp:lastModifiedBy>owner</cp:lastModifiedBy>
  <cp:revision>47</cp:revision>
  <cp:lastPrinted>2017-08-07T13:51:30Z</cp:lastPrinted>
  <dcterms:created xsi:type="dcterms:W3CDTF">2017-08-03T15:35:40Z</dcterms:created>
  <dcterms:modified xsi:type="dcterms:W3CDTF">2017-08-07T17:07:30Z</dcterms:modified>
</cp:coreProperties>
</file>