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6" r:id="rId2"/>
    <p:sldId id="277" r:id="rId3"/>
    <p:sldId id="257" r:id="rId4"/>
    <p:sldId id="282" r:id="rId5"/>
    <p:sldId id="283" r:id="rId6"/>
    <p:sldId id="289" r:id="rId7"/>
    <p:sldId id="287" r:id="rId8"/>
    <p:sldId id="290" r:id="rId9"/>
    <p:sldId id="285" r:id="rId10"/>
    <p:sldId id="288" r:id="rId11"/>
    <p:sldId id="286" r:id="rId12"/>
    <p:sldId id="281" r:id="rId13"/>
    <p:sldId id="260" r:id="rId14"/>
    <p:sldId id="278" r:id="rId15"/>
    <p:sldId id="259" r:id="rId16"/>
    <p:sldId id="276" r:id="rId17"/>
    <p:sldId id="274" r:id="rId18"/>
    <p:sldId id="272" r:id="rId19"/>
    <p:sldId id="266" r:id="rId20"/>
    <p:sldId id="268" r:id="rId21"/>
    <p:sldId id="270" r:id="rId22"/>
    <p:sldId id="279" r:id="rId23"/>
    <p:sldId id="273" r:id="rId24"/>
    <p:sldId id="280" r:id="rId25"/>
    <p:sldId id="262" r:id="rId26"/>
    <p:sldId id="261" r:id="rId2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65A7D54-E366-451B-B4B3-BC64DC59828E}" type="datetimeFigureOut">
              <a:rPr lang="en-US"/>
              <a:pPr/>
              <a:t>2/23/2015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08D364-B7DE-478F-909B-3161CE1D2940}"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noFill/>
          <a:ln>
            <a:miter lim="800000"/>
            <a:headEnd/>
            <a:tailEnd/>
          </a:ln>
        </p:spPr>
        <p:txBody>
          <a:bodyPr/>
          <a:lstStyle/>
          <a:p>
            <a:fld id="{B23A39EA-FA01-42C1-873C-75C9952A6F78}" type="slidenum">
              <a:rPr lang="en-US"/>
              <a:pPr/>
              <a:t>16</a:t>
            </a:fld>
            <a:endParaRPr lang="en-US"/>
          </a:p>
        </p:txBody>
      </p:sp>
      <p:sp>
        <p:nvSpPr>
          <p:cNvPr id="307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bwMode="auto">
          <a:noFill/>
          <a:ln>
            <a:miter lim="800000"/>
            <a:headEnd/>
            <a:tailEnd/>
          </a:ln>
        </p:spPr>
        <p:txBody>
          <a:bodyPr/>
          <a:lstStyle/>
          <a:p>
            <a:fld id="{80651B29-4C11-4D07-82BB-299DC6A80B94}" type="slidenum">
              <a:rPr lang="en-US">
                <a:latin typeface="Arial" pitchFamily="34" charset="0"/>
              </a:rPr>
              <a:pPr/>
              <a:t>18</a:t>
            </a:fld>
            <a:endParaRPr lang="en-US">
              <a:latin typeface="Arial" pitchFamily="34" charset="0"/>
            </a:endParaRPr>
          </a:p>
        </p:txBody>
      </p:sp>
      <p:sp>
        <p:nvSpPr>
          <p:cNvPr id="3379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noFill/>
          <a:ln>
            <a:miter lim="800000"/>
            <a:headEnd/>
            <a:tailEnd/>
          </a:ln>
        </p:spPr>
        <p:txBody>
          <a:bodyPr/>
          <a:lstStyle/>
          <a:p>
            <a:fld id="{534C93DB-64A1-421F-B462-486A7FF0FD5A}" type="slidenum">
              <a:rPr lang="en-US">
                <a:latin typeface="Arial" pitchFamily="34" charset="0"/>
              </a:rPr>
              <a:pPr/>
              <a:t>20</a:t>
            </a:fld>
            <a:endParaRPr lang="en-US">
              <a:latin typeface="Arial" pitchFamily="34" charset="0"/>
            </a:endParaRPr>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noFill/>
          <a:ln>
            <a:miter lim="800000"/>
            <a:headEnd/>
            <a:tailEnd/>
          </a:ln>
        </p:spPr>
        <p:txBody>
          <a:bodyPr/>
          <a:lstStyle/>
          <a:p>
            <a:fld id="{FF5DC1D4-4E97-4B96-A360-2E6730D7FA30}" type="slidenum">
              <a:rPr lang="en-US">
                <a:latin typeface="Arial" pitchFamily="34" charset="0"/>
              </a:rPr>
              <a:pPr/>
              <a:t>23</a:t>
            </a:fld>
            <a:endParaRPr lang="en-US">
              <a:latin typeface="Arial" pitchFamily="34" charset="0"/>
            </a:endParaRPr>
          </a:p>
        </p:txBody>
      </p:sp>
      <p:sp>
        <p:nvSpPr>
          <p:cNvPr id="409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09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57EE0611-968A-4E34-B564-D85779D8B180}" type="datetimeFigureOut">
              <a:rPr lang="en-US"/>
              <a:pPr/>
              <a:t>2/23/2015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FD76D92-370B-40A4-A2E1-85E416A13C3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A270961-6C4A-46AF-AD18-E8AB044E8204}" type="datetimeFigureOut">
              <a:rPr lang="en-US"/>
              <a:pPr/>
              <a:t>2/23/2015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E00349D-AEE1-417B-86B4-2F40DFF20D7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81B3631-0BAD-4604-8B1E-7051B8064443}" type="datetimeFigureOut">
              <a:rPr lang="en-US"/>
              <a:pPr/>
              <a:t>2/23/2015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6FCE410-438F-4F9D-AA21-0B8942E611B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1D175FA3-2D86-46F5-B183-F5088BFA1EC7}" type="datetimeFigureOut">
              <a:rPr lang="en-US"/>
              <a:pPr/>
              <a:t>2/23/2015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087F2A0-772F-4DD2-BAFA-9C55A1D35E7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54BFC93-3423-4052-9702-943E1A9A0795}" type="datetimeFigureOut">
              <a:rPr lang="en-US"/>
              <a:pPr/>
              <a:t>2/23/2015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46BAC08-45BD-4157-AFA7-838D2FDA36B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8BCD72B1-F8C9-4C79-BC41-F76EB3E4D2FB}" type="datetimeFigureOut">
              <a:rPr lang="en-US"/>
              <a:pPr/>
              <a:t>2/23/2015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64BDEE5-8CF2-44AE-8A88-560563EC7C4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0486913-35C8-4D21-8605-9B0346BCAA51}" type="datetimeFigureOut">
              <a:rPr lang="en-US"/>
              <a:pPr/>
              <a:t>2/23/2015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41EB924-4C1A-4DB5-920B-008EF996179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CF1451B-C47E-4850-9C69-484783E22888}" type="datetimeFigureOut">
              <a:rPr lang="en-US"/>
              <a:pPr/>
              <a:t>2/23/2015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B0B64D6-3E8F-4BA6-92B5-61BA17A0819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B8B06EC-1989-4CA8-BBE3-35A8F71AC9DE}" type="datetimeFigureOut">
              <a:rPr lang="en-US"/>
              <a:pPr/>
              <a:t>2/23/2015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5E16B328-D8DA-4BB1-AE64-AABAF2785AA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C493CDC-0989-4CCC-92D4-F10E5A42603E}" type="datetimeFigureOut">
              <a:rPr lang="en-US"/>
              <a:pPr/>
              <a:t>2/23/2015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24FC68C-1334-48DB-B813-8B8636BF7F8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AE97BBE-A9D7-4D47-BC8D-3C807527E0D7}" type="datetimeFigureOut">
              <a:rPr lang="en-US"/>
              <a:pPr/>
              <a:t>2/23/2015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44C2B12-2C7A-4D2E-BF64-960D375AD79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62BC03B-57FA-457F-8404-EE5AA31E88D1}" type="datetimeFigureOut">
              <a:rPr lang="en-US"/>
              <a:pPr/>
              <a:t>2/23/2015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ACDF58B-C91D-4FBC-8EA0-EA27B0DFDB0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vkasa.org/resources/files/history-culture.ph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youtube.com/user/dekurgn" TargetMode="External"/><Relationship Id="rId3" Type="http://schemas.openxmlformats.org/officeDocument/2006/relationships/hyperlink" Target="http://everybody.si.edu/place" TargetMode="External"/><Relationship Id="rId7" Type="http://schemas.openxmlformats.org/officeDocument/2006/relationships/hyperlink" Target="https://www.youtube.com/watch?v=EjdN81GmUT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youtube.com/watch?v=w2KYAlcTQno&amp;feature=relmfu" TargetMode="External"/><Relationship Id="rId5" Type="http://schemas.openxmlformats.org/officeDocument/2006/relationships/hyperlink" Target="http://www.youtube.com/watch?v=uxxomUVsSik" TargetMode="External"/><Relationship Id="rId4" Type="http://schemas.openxmlformats.org/officeDocument/2006/relationships/hyperlink" Target="http://www.youtube.com/watch?v=mXAwfg0jgdU&amp;feature=related"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www.scribd.com/doc/54720383/Silver-Scorpio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disculture@gmail.com"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hyperlink" Target="http://www.instituteondisabilitycultur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403225"/>
            <a:ext cx="7772400" cy="3197225"/>
          </a:xfrm>
        </p:spPr>
        <p:txBody>
          <a:bodyPr/>
          <a:lstStyle/>
          <a:p>
            <a:pPr eaLnBrk="1" hangingPunct="1"/>
            <a:r>
              <a:rPr lang="en-US" sz="2800" b="1" smtClean="0">
                <a:solidFill>
                  <a:srgbClr val="000090"/>
                </a:solidFill>
              </a:rPr>
              <a:t>Promoting Disability Pride: </a:t>
            </a:r>
            <a:br>
              <a:rPr lang="en-US" sz="2800" b="1" smtClean="0">
                <a:solidFill>
                  <a:srgbClr val="000090"/>
                </a:solidFill>
              </a:rPr>
            </a:br>
            <a:r>
              <a:rPr lang="en-US" sz="2800" b="1" smtClean="0">
                <a:solidFill>
                  <a:srgbClr val="000090"/>
                </a:solidFill>
              </a:rPr>
              <a:t>Exploring the Evolution of Disability Culture</a:t>
            </a:r>
          </a:p>
        </p:txBody>
      </p:sp>
      <p:sp>
        <p:nvSpPr>
          <p:cNvPr id="3" name="Subtitle 2"/>
          <p:cNvSpPr>
            <a:spLocks noGrp="1"/>
          </p:cNvSpPr>
          <p:nvPr>
            <p:ph type="subTitle" idx="1"/>
          </p:nvPr>
        </p:nvSpPr>
        <p:spPr>
          <a:xfrm>
            <a:off x="1371600" y="3152775"/>
            <a:ext cx="6400800" cy="1358900"/>
          </a:xfrm>
        </p:spPr>
        <p:txBody>
          <a:bodyPr rtlCol="0">
            <a:normAutofit/>
          </a:bodyPr>
          <a:lstStyle/>
          <a:p>
            <a:pPr eaLnBrk="1" fontAlgn="auto" hangingPunct="1">
              <a:spcAft>
                <a:spcPts val="0"/>
              </a:spcAft>
              <a:buFont typeface="Arial"/>
              <a:buNone/>
              <a:defRPr/>
            </a:pPr>
            <a:r>
              <a:rPr lang="en-US" sz="2400" dirty="0" smtClean="0">
                <a:solidFill>
                  <a:schemeClr val="tx1"/>
                </a:solidFill>
                <a:ea typeface="+mn-ea"/>
                <a:cs typeface="+mn-cs"/>
              </a:rPr>
              <a:t>IL Conversation</a:t>
            </a:r>
          </a:p>
          <a:p>
            <a:pPr eaLnBrk="1" fontAlgn="auto" hangingPunct="1">
              <a:spcAft>
                <a:spcPts val="0"/>
              </a:spcAft>
              <a:buFont typeface="Arial"/>
              <a:buNone/>
              <a:defRPr/>
            </a:pPr>
            <a:r>
              <a:rPr lang="en-US" sz="2400" dirty="0" smtClean="0">
                <a:solidFill>
                  <a:schemeClr val="tx1"/>
                </a:solidFill>
                <a:ea typeface="+mn-ea"/>
                <a:cs typeface="+mn-cs"/>
              </a:rPr>
              <a:t>March 5, 2015</a:t>
            </a:r>
          </a:p>
          <a:p>
            <a:pPr eaLnBrk="1" fontAlgn="auto" hangingPunct="1">
              <a:spcAft>
                <a:spcPts val="0"/>
              </a:spcAft>
              <a:buFont typeface="Arial"/>
              <a:buNone/>
              <a:defRPr/>
            </a:pPr>
            <a:endParaRPr lang="en-US" dirty="0">
              <a:ea typeface="+mn-ea"/>
              <a:cs typeface="+mn-cs"/>
            </a:endParaRPr>
          </a:p>
        </p:txBody>
      </p:sp>
      <p:sp>
        <p:nvSpPr>
          <p:cNvPr id="14339" name="TextBox 3"/>
          <p:cNvSpPr txBox="1">
            <a:spLocks noChangeArrowheads="1"/>
          </p:cNvSpPr>
          <p:nvPr/>
        </p:nvSpPr>
        <p:spPr bwMode="auto">
          <a:xfrm>
            <a:off x="1104900" y="4152900"/>
            <a:ext cx="6873875" cy="1477963"/>
          </a:xfrm>
          <a:prstGeom prst="rect">
            <a:avLst/>
          </a:prstGeom>
          <a:noFill/>
          <a:ln w="9525">
            <a:noFill/>
            <a:miter lim="800000"/>
            <a:headEnd/>
            <a:tailEnd/>
          </a:ln>
        </p:spPr>
        <p:txBody>
          <a:bodyPr>
            <a:spAutoFit/>
          </a:bodyPr>
          <a:lstStyle/>
          <a:p>
            <a:endParaRPr lang="en-US"/>
          </a:p>
          <a:p>
            <a:pPr algn="ctr"/>
            <a:r>
              <a:rPr lang="en-US">
                <a:solidFill>
                  <a:srgbClr val="0000FF"/>
                </a:solidFill>
              </a:rPr>
              <a:t>Facilitated by Steven E. Brown, </a:t>
            </a:r>
          </a:p>
          <a:p>
            <a:pPr algn="ctr"/>
            <a:r>
              <a:rPr lang="en-US">
                <a:solidFill>
                  <a:srgbClr val="0000FF"/>
                </a:solidFill>
              </a:rPr>
              <a:t>Co-Founder, Institute on Disability Culture</a:t>
            </a:r>
          </a:p>
          <a:p>
            <a:pPr algn="ctr"/>
            <a:r>
              <a:rPr lang="en-US">
                <a:solidFill>
                  <a:srgbClr val="0000FF"/>
                </a:solidFill>
              </a:rPr>
              <a:t>Professor (Retired, currently Affiliate Faculty) </a:t>
            </a:r>
          </a:p>
          <a:p>
            <a:pPr algn="ctr"/>
            <a:r>
              <a:rPr lang="en-US">
                <a:solidFill>
                  <a:srgbClr val="0000FF"/>
                </a:solidFill>
              </a:rPr>
              <a:t>Center on Disability Studies, U. of Hawaii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tLang="en-US" sz="2400" smtClean="0">
                <a:solidFill>
                  <a:srgbClr val="000090"/>
                </a:solidFill>
              </a:rPr>
              <a:t>”</a:t>
            </a:r>
            <a:r>
              <a:rPr lang="en-US" sz="2400" smtClean="0">
                <a:solidFill>
                  <a:srgbClr val="000090"/>
                </a:solidFill>
              </a:rPr>
              <a:t>Tell Your Story</a:t>
            </a:r>
            <a:r>
              <a:rPr lang="en-US" altLang="en-US" sz="2400" smtClean="0">
                <a:solidFill>
                  <a:srgbClr val="000090"/>
                </a:solidFill>
              </a:rPr>
              <a:t>”</a:t>
            </a:r>
            <a:r>
              <a:rPr lang="en-US" sz="2400" smtClean="0">
                <a:solidFill>
                  <a:srgbClr val="000090"/>
                </a:solidFill>
              </a:rPr>
              <a:t> (continued)</a:t>
            </a:r>
            <a:endParaRPr lang="en-US" sz="2400" smtClean="0"/>
          </a:p>
        </p:txBody>
      </p:sp>
      <p:sp>
        <p:nvSpPr>
          <p:cNvPr id="3" name="Content Placeholder 2"/>
          <p:cNvSpPr>
            <a:spLocks noGrp="1"/>
          </p:cNvSpPr>
          <p:nvPr>
            <p:ph idx="1"/>
          </p:nvPr>
        </p:nvSpPr>
        <p:spPr/>
        <p:txBody>
          <a:bodyPr>
            <a:normAutofit/>
          </a:bodyPr>
          <a:lstStyle/>
          <a:p>
            <a:pPr marL="0" indent="0" algn="ctr" eaLnBrk="1" hangingPunct="1">
              <a:lnSpc>
                <a:spcPct val="80000"/>
              </a:lnSpc>
              <a:buFont typeface="Arial" pitchFamily="34" charset="0"/>
              <a:buNone/>
            </a:pPr>
            <a:r>
              <a:rPr lang="en-US" sz="2200" smtClean="0">
                <a:solidFill>
                  <a:srgbClr val="0000FF"/>
                </a:solidFill>
              </a:rPr>
              <a:t>The lessons are in the telling</a:t>
            </a:r>
          </a:p>
          <a:p>
            <a:pPr marL="0" indent="0" algn="ctr" eaLnBrk="1" hangingPunct="1">
              <a:lnSpc>
                <a:spcPct val="80000"/>
              </a:lnSpc>
              <a:buFont typeface="Arial" pitchFamily="34" charset="0"/>
              <a:buNone/>
            </a:pPr>
            <a:r>
              <a:rPr lang="en-US" sz="2200" smtClean="0">
                <a:solidFill>
                  <a:srgbClr val="0000FF"/>
                </a:solidFill>
              </a:rPr>
              <a:t>they provide a framework and a dwelling.</a:t>
            </a:r>
          </a:p>
          <a:p>
            <a:pPr marL="0" indent="0" algn="ctr" eaLnBrk="1" hangingPunct="1">
              <a:lnSpc>
                <a:spcPct val="80000"/>
              </a:lnSpc>
              <a:buFont typeface="Arial" pitchFamily="34" charset="0"/>
              <a:buNone/>
            </a:pPr>
            <a:r>
              <a:rPr lang="en-US" sz="2200" smtClean="0">
                <a:solidFill>
                  <a:srgbClr val="0000FF"/>
                </a:solidFill>
              </a:rPr>
              <a:t>We all have so many stories to bear</a:t>
            </a:r>
          </a:p>
          <a:p>
            <a:pPr marL="0" indent="0" algn="ctr" eaLnBrk="1" hangingPunct="1">
              <a:lnSpc>
                <a:spcPct val="80000"/>
              </a:lnSpc>
              <a:buFont typeface="Arial" pitchFamily="34" charset="0"/>
              <a:buNone/>
            </a:pPr>
            <a:r>
              <a:rPr lang="en-US" sz="2200" smtClean="0">
                <a:solidFill>
                  <a:srgbClr val="0000FF"/>
                </a:solidFill>
              </a:rPr>
              <a:t>Cry, laugh, sing, and despair;</a:t>
            </a:r>
          </a:p>
          <a:p>
            <a:pPr marL="0" indent="0" algn="ctr" eaLnBrk="1" hangingPunct="1">
              <a:lnSpc>
                <a:spcPct val="80000"/>
              </a:lnSpc>
              <a:buFont typeface="Arial" pitchFamily="34" charset="0"/>
              <a:buNone/>
            </a:pPr>
            <a:r>
              <a:rPr lang="en-US" sz="2200" smtClean="0">
                <a:solidFill>
                  <a:srgbClr val="0000FF"/>
                </a:solidFill>
              </a:rPr>
              <a:t>how will our children learn and compare</a:t>
            </a:r>
          </a:p>
          <a:p>
            <a:pPr marL="0" indent="0" algn="ctr" eaLnBrk="1" hangingPunct="1">
              <a:lnSpc>
                <a:spcPct val="80000"/>
              </a:lnSpc>
              <a:buFont typeface="Arial" pitchFamily="34" charset="0"/>
              <a:buNone/>
            </a:pPr>
            <a:r>
              <a:rPr lang="en-US" sz="2200" smtClean="0">
                <a:solidFill>
                  <a:srgbClr val="0000FF"/>
                </a:solidFill>
              </a:rPr>
              <a:t>if we</a:t>
            </a:r>
            <a:r>
              <a:rPr lang="en-US" altLang="en-US" sz="2200" smtClean="0">
                <a:solidFill>
                  <a:srgbClr val="0000FF"/>
                </a:solidFill>
              </a:rPr>
              <a:t>’</a:t>
            </a:r>
            <a:r>
              <a:rPr lang="en-US" sz="2200" smtClean="0">
                <a:solidFill>
                  <a:srgbClr val="0000FF"/>
                </a:solidFill>
              </a:rPr>
              <a:t>re too timid to dare</a:t>
            </a:r>
          </a:p>
          <a:p>
            <a:pPr marL="0" indent="0" algn="ctr" eaLnBrk="1" hangingPunct="1">
              <a:lnSpc>
                <a:spcPct val="80000"/>
              </a:lnSpc>
              <a:buFont typeface="Arial" pitchFamily="34" charset="0"/>
              <a:buNone/>
            </a:pPr>
            <a:r>
              <a:rPr lang="en-US" sz="2200" smtClean="0">
                <a:solidFill>
                  <a:srgbClr val="0000FF"/>
                </a:solidFill>
              </a:rPr>
              <a:t>to raise the flare </a:t>
            </a:r>
          </a:p>
          <a:p>
            <a:pPr marL="0" indent="0" algn="ctr" eaLnBrk="1" hangingPunct="1">
              <a:lnSpc>
                <a:spcPct val="80000"/>
              </a:lnSpc>
              <a:buFont typeface="Arial" pitchFamily="34" charset="0"/>
              <a:buNone/>
            </a:pPr>
            <a:r>
              <a:rPr lang="en-US" sz="2200" smtClean="0">
                <a:solidFill>
                  <a:srgbClr val="0000FF"/>
                </a:solidFill>
              </a:rPr>
              <a:t>share that we care.</a:t>
            </a:r>
          </a:p>
          <a:p>
            <a:pPr marL="0" indent="0" algn="ctr" eaLnBrk="1" hangingPunct="1">
              <a:lnSpc>
                <a:spcPct val="80000"/>
              </a:lnSpc>
              <a:buFont typeface="Arial" pitchFamily="34" charset="0"/>
              <a:buNone/>
            </a:pPr>
            <a:r>
              <a:rPr lang="en-US" sz="2200" smtClean="0">
                <a:solidFill>
                  <a:srgbClr val="0000FF"/>
                </a:solidFill>
              </a:rPr>
              <a:t> </a:t>
            </a:r>
          </a:p>
          <a:p>
            <a:pPr marL="0" indent="0" algn="ctr" eaLnBrk="1" hangingPunct="1">
              <a:lnSpc>
                <a:spcPct val="80000"/>
              </a:lnSpc>
              <a:buFont typeface="Arial" pitchFamily="34" charset="0"/>
              <a:buNone/>
            </a:pPr>
            <a:r>
              <a:rPr lang="en-US" sz="2200" smtClean="0">
                <a:solidFill>
                  <a:srgbClr val="0000FF"/>
                </a:solidFill>
              </a:rPr>
              <a:t>Tell your story</a:t>
            </a:r>
          </a:p>
          <a:p>
            <a:pPr marL="0" indent="0" algn="ctr" eaLnBrk="1" hangingPunct="1">
              <a:lnSpc>
                <a:spcPct val="80000"/>
              </a:lnSpc>
              <a:buFont typeface="Arial" pitchFamily="34" charset="0"/>
              <a:buNone/>
            </a:pPr>
            <a:r>
              <a:rPr lang="en-US" sz="2200" smtClean="0">
                <a:solidFill>
                  <a:srgbClr val="0000FF"/>
                </a:solidFill>
              </a:rPr>
              <a:t>Sing your tale</a:t>
            </a:r>
          </a:p>
          <a:p>
            <a:pPr marL="0" indent="0" algn="ctr" eaLnBrk="1" hangingPunct="1">
              <a:lnSpc>
                <a:spcPct val="80000"/>
              </a:lnSpc>
              <a:buFont typeface="Arial" pitchFamily="34" charset="0"/>
              <a:buNone/>
            </a:pPr>
            <a:r>
              <a:rPr lang="en-US" sz="2200" smtClean="0">
                <a:solidFill>
                  <a:srgbClr val="0000FF"/>
                </a:solidFill>
              </a:rPr>
              <a:t>Tell </a:t>
            </a:r>
            <a:r>
              <a:rPr lang="en-US" sz="2200" i="1" smtClean="0">
                <a:solidFill>
                  <a:srgbClr val="0000FF"/>
                </a:solidFill>
              </a:rPr>
              <a:t>our</a:t>
            </a:r>
            <a:r>
              <a:rPr lang="en-US" sz="2200" smtClean="0">
                <a:solidFill>
                  <a:srgbClr val="0000FF"/>
                </a:solidFill>
              </a:rPr>
              <a:t> story</a:t>
            </a:r>
          </a:p>
          <a:p>
            <a:pPr marL="0" indent="0" algn="ctr" eaLnBrk="1" hangingPunct="1">
              <a:lnSpc>
                <a:spcPct val="80000"/>
              </a:lnSpc>
              <a:buFont typeface="Arial" pitchFamily="34" charset="0"/>
              <a:buNone/>
            </a:pPr>
            <a:r>
              <a:rPr lang="en-US" sz="2200" smtClean="0">
                <a:solidFill>
                  <a:srgbClr val="0000FF"/>
                </a:solidFill>
              </a:rPr>
              <a:t>Shout </a:t>
            </a:r>
            <a:r>
              <a:rPr lang="en-US" sz="2200" i="1" smtClean="0">
                <a:solidFill>
                  <a:srgbClr val="0000FF"/>
                </a:solidFill>
              </a:rPr>
              <a:t>our</a:t>
            </a:r>
            <a:r>
              <a:rPr lang="en-US" sz="2200" smtClean="0">
                <a:solidFill>
                  <a:srgbClr val="0000FF"/>
                </a:solidFill>
              </a:rPr>
              <a:t> glory!</a:t>
            </a:r>
          </a:p>
          <a:p>
            <a:pPr marL="0" indent="0" eaLnBrk="1" hangingPunct="1">
              <a:lnSpc>
                <a:spcPct val="80000"/>
              </a:lnSpc>
              <a:buFont typeface="Arial" pitchFamily="34" charset="0"/>
              <a:buNone/>
            </a:pPr>
            <a:endParaRPr lang="en-US" sz="2200" smtClean="0"/>
          </a:p>
          <a:p>
            <a:pPr marL="0" indent="0" eaLnBrk="1" hangingPunct="1">
              <a:lnSpc>
                <a:spcPct val="80000"/>
              </a:lnSpc>
              <a:buFont typeface="Arial" pitchFamily="34" charset="0"/>
              <a:buNone/>
            </a:pPr>
            <a:endParaRPr lang="en-US" sz="2200" smtClean="0"/>
          </a:p>
          <a:p>
            <a:pPr marL="0" indent="0" eaLnBrk="1" hangingPunct="1">
              <a:lnSpc>
                <a:spcPct val="80000"/>
              </a:lnSpc>
              <a:buFont typeface="Arial" pitchFamily="34" charset="0"/>
              <a:buNone/>
            </a:pPr>
            <a:endParaRPr lang="en-US" sz="2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altLang="en-US" sz="2400" smtClean="0">
                <a:solidFill>
                  <a:srgbClr val="000090"/>
                </a:solidFill>
              </a:rPr>
              <a:t>”</a:t>
            </a:r>
            <a:r>
              <a:rPr lang="en-US" sz="2400" smtClean="0">
                <a:solidFill>
                  <a:srgbClr val="000090"/>
                </a:solidFill>
              </a:rPr>
              <a:t>Tell Your Story</a:t>
            </a:r>
            <a:r>
              <a:rPr lang="en-US" altLang="en-US" sz="2400" smtClean="0">
                <a:solidFill>
                  <a:srgbClr val="000090"/>
                </a:solidFill>
              </a:rPr>
              <a:t>”</a:t>
            </a:r>
            <a:r>
              <a:rPr lang="en-US" sz="2400" smtClean="0">
                <a:solidFill>
                  <a:srgbClr val="000090"/>
                </a:solidFill>
              </a:rPr>
              <a:t> (continued)</a:t>
            </a:r>
            <a:endParaRPr lang="en-US" sz="2400" smtClean="0"/>
          </a:p>
        </p:txBody>
      </p:sp>
      <p:sp>
        <p:nvSpPr>
          <p:cNvPr id="3" name="Content Placeholder 2"/>
          <p:cNvSpPr>
            <a:spLocks noGrp="1"/>
          </p:cNvSpPr>
          <p:nvPr>
            <p:ph idx="1"/>
          </p:nvPr>
        </p:nvSpPr>
        <p:spPr/>
        <p:txBody>
          <a:bodyPr>
            <a:normAutofit/>
          </a:bodyPr>
          <a:lstStyle/>
          <a:p>
            <a:pPr marL="0" indent="0" algn="ctr" eaLnBrk="1" hangingPunct="1">
              <a:lnSpc>
                <a:spcPct val="80000"/>
              </a:lnSpc>
              <a:buFont typeface="Arial" pitchFamily="34" charset="0"/>
              <a:buNone/>
            </a:pPr>
            <a:r>
              <a:rPr lang="en-US" sz="1800" smtClean="0">
                <a:solidFill>
                  <a:srgbClr val="0000FF"/>
                </a:solidFill>
              </a:rPr>
              <a:t>Tell our story</a:t>
            </a:r>
          </a:p>
          <a:p>
            <a:pPr marL="0" indent="0" algn="ctr" eaLnBrk="1" hangingPunct="1">
              <a:lnSpc>
                <a:spcPct val="80000"/>
              </a:lnSpc>
              <a:buFont typeface="Arial" pitchFamily="34" charset="0"/>
              <a:buNone/>
            </a:pPr>
            <a:r>
              <a:rPr lang="en-US" sz="1800" smtClean="0">
                <a:solidFill>
                  <a:srgbClr val="0000FF"/>
                </a:solidFill>
              </a:rPr>
              <a:t>Tell our story</a:t>
            </a:r>
          </a:p>
          <a:p>
            <a:pPr marL="0" indent="0" algn="ctr" eaLnBrk="1" hangingPunct="1">
              <a:lnSpc>
                <a:spcPct val="80000"/>
              </a:lnSpc>
              <a:buFont typeface="Arial" pitchFamily="34" charset="0"/>
              <a:buNone/>
            </a:pPr>
            <a:r>
              <a:rPr lang="en-US" sz="1800" smtClean="0">
                <a:solidFill>
                  <a:srgbClr val="0000FF"/>
                </a:solidFill>
              </a:rPr>
              <a:t>It may not bring fame</a:t>
            </a:r>
          </a:p>
          <a:p>
            <a:pPr marL="0" indent="0" algn="ctr" eaLnBrk="1" hangingPunct="1">
              <a:lnSpc>
                <a:spcPct val="80000"/>
              </a:lnSpc>
              <a:buFont typeface="Arial" pitchFamily="34" charset="0"/>
              <a:buNone/>
            </a:pPr>
            <a:r>
              <a:rPr lang="en-US" sz="1800" smtClean="0">
                <a:solidFill>
                  <a:srgbClr val="0000FF"/>
                </a:solidFill>
              </a:rPr>
              <a:t>It may have no glory, but</a:t>
            </a:r>
          </a:p>
          <a:p>
            <a:pPr marL="0" indent="0" algn="ctr" eaLnBrk="1" hangingPunct="1">
              <a:lnSpc>
                <a:spcPct val="80000"/>
              </a:lnSpc>
              <a:buFont typeface="Arial" pitchFamily="34" charset="0"/>
              <a:buNone/>
            </a:pPr>
            <a:r>
              <a:rPr lang="en-US" sz="1800" smtClean="0">
                <a:solidFill>
                  <a:srgbClr val="0000FF"/>
                </a:solidFill>
              </a:rPr>
              <a:t>cut through someone</a:t>
            </a:r>
            <a:r>
              <a:rPr lang="en-US" altLang="en-US" sz="1800" smtClean="0">
                <a:solidFill>
                  <a:srgbClr val="0000FF"/>
                </a:solidFill>
              </a:rPr>
              <a:t>’</a:t>
            </a:r>
            <a:r>
              <a:rPr lang="en-US" sz="1800" smtClean="0">
                <a:solidFill>
                  <a:srgbClr val="0000FF"/>
                </a:solidFill>
              </a:rPr>
              <a:t>s life like a ray of sunshine</a:t>
            </a:r>
          </a:p>
          <a:p>
            <a:pPr marL="0" indent="0" algn="ctr" eaLnBrk="1" hangingPunct="1">
              <a:lnSpc>
                <a:spcPct val="80000"/>
              </a:lnSpc>
              <a:buFont typeface="Arial" pitchFamily="34" charset="0"/>
              <a:buNone/>
            </a:pPr>
            <a:r>
              <a:rPr lang="en-US" sz="1800" smtClean="0">
                <a:solidFill>
                  <a:srgbClr val="0000FF"/>
                </a:solidFill>
              </a:rPr>
              <a:t>break away barriers like a layer of turpentine,</a:t>
            </a:r>
          </a:p>
          <a:p>
            <a:pPr marL="0" indent="0" algn="ctr" eaLnBrk="1" hangingPunct="1">
              <a:lnSpc>
                <a:spcPct val="80000"/>
              </a:lnSpc>
              <a:buFont typeface="Arial" pitchFamily="34" charset="0"/>
              <a:buNone/>
            </a:pPr>
            <a:r>
              <a:rPr lang="en-US" sz="1800" smtClean="0">
                <a:solidFill>
                  <a:srgbClr val="0000FF"/>
                </a:solidFill>
              </a:rPr>
              <a:t>tell</a:t>
            </a:r>
            <a:r>
              <a:rPr lang="en-US" sz="1800" i="1" smtClean="0">
                <a:solidFill>
                  <a:srgbClr val="0000FF"/>
                </a:solidFill>
              </a:rPr>
              <a:t> </a:t>
            </a:r>
            <a:r>
              <a:rPr lang="en-US" sz="1800" smtClean="0">
                <a:solidFill>
                  <a:srgbClr val="0000FF"/>
                </a:solidFill>
              </a:rPr>
              <a:t>your story</a:t>
            </a:r>
          </a:p>
          <a:p>
            <a:pPr marL="0" indent="0" algn="ctr" eaLnBrk="1" hangingPunct="1">
              <a:lnSpc>
                <a:spcPct val="80000"/>
              </a:lnSpc>
              <a:buFont typeface="Arial" pitchFamily="34" charset="0"/>
              <a:buNone/>
            </a:pPr>
            <a:r>
              <a:rPr lang="en-US" sz="1800" smtClean="0">
                <a:solidFill>
                  <a:srgbClr val="0000FF"/>
                </a:solidFill>
              </a:rPr>
              <a:t>Tell your tale</a:t>
            </a:r>
          </a:p>
          <a:p>
            <a:pPr marL="0" indent="0" algn="ctr" eaLnBrk="1" hangingPunct="1">
              <a:lnSpc>
                <a:spcPct val="80000"/>
              </a:lnSpc>
              <a:buFont typeface="Arial" pitchFamily="34" charset="0"/>
              <a:buNone/>
            </a:pPr>
            <a:r>
              <a:rPr lang="en-US" sz="1800" smtClean="0">
                <a:solidFill>
                  <a:srgbClr val="0000FF"/>
                </a:solidFill>
              </a:rPr>
              <a:t>We</a:t>
            </a:r>
            <a:r>
              <a:rPr lang="en-US" altLang="en-US" sz="1800" smtClean="0">
                <a:solidFill>
                  <a:srgbClr val="0000FF"/>
                </a:solidFill>
              </a:rPr>
              <a:t>’</a:t>
            </a:r>
            <a:r>
              <a:rPr lang="en-US" sz="1800" smtClean="0">
                <a:solidFill>
                  <a:srgbClr val="0000FF"/>
                </a:solidFill>
              </a:rPr>
              <a:t>re not as elusive as that holy grail.</a:t>
            </a:r>
          </a:p>
          <a:p>
            <a:pPr marL="0" indent="0" algn="ctr" eaLnBrk="1" hangingPunct="1">
              <a:lnSpc>
                <a:spcPct val="80000"/>
              </a:lnSpc>
              <a:buFont typeface="Arial" pitchFamily="34" charset="0"/>
              <a:buNone/>
            </a:pPr>
            <a:r>
              <a:rPr lang="en-US" sz="1800" smtClean="0">
                <a:solidFill>
                  <a:srgbClr val="0000FF"/>
                </a:solidFill>
              </a:rPr>
              <a:t> </a:t>
            </a:r>
          </a:p>
          <a:p>
            <a:pPr marL="0" indent="0" algn="ctr" eaLnBrk="1" hangingPunct="1">
              <a:lnSpc>
                <a:spcPct val="80000"/>
              </a:lnSpc>
              <a:buFont typeface="Arial" pitchFamily="34" charset="0"/>
              <a:buNone/>
            </a:pPr>
            <a:r>
              <a:rPr lang="en-US" sz="1800" smtClean="0">
                <a:solidFill>
                  <a:srgbClr val="0000FF"/>
                </a:solidFill>
              </a:rPr>
              <a:t>*ASL:  American Sign Language is the language of the American Deaf Culture.</a:t>
            </a:r>
          </a:p>
          <a:p>
            <a:pPr marL="0" indent="0" algn="ctr" eaLnBrk="1" hangingPunct="1">
              <a:lnSpc>
                <a:spcPct val="80000"/>
              </a:lnSpc>
              <a:buFont typeface="Arial" pitchFamily="34" charset="0"/>
              <a:buNone/>
            </a:pPr>
            <a:endParaRPr lang="en-US" sz="1800" smtClean="0">
              <a:solidFill>
                <a:srgbClr val="0000FF"/>
              </a:solidFill>
            </a:endParaRPr>
          </a:p>
          <a:p>
            <a:pPr marL="0" indent="0" algn="ctr" eaLnBrk="1" hangingPunct="1">
              <a:lnSpc>
                <a:spcPct val="80000"/>
              </a:lnSpc>
              <a:buFont typeface="Arial" pitchFamily="34" charset="0"/>
              <a:buNone/>
            </a:pPr>
            <a:r>
              <a:rPr lang="en-US" sz="1800" smtClean="0">
                <a:solidFill>
                  <a:srgbClr val="0000FF"/>
                </a:solidFill>
              </a:rPr>
              <a:t> **TDD:  A Telecommunications Device for the Deaf (TDD); more often today called TTY (Teletypewriter) is a device that looks like a typewriter and attaches to a telephone to enable people with hearing and speech impairments to communicate via the telephone.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sz="2800" b="1" i="1" smtClean="0">
                <a:solidFill>
                  <a:srgbClr val="000090"/>
                </a:solidFill>
              </a:rPr>
              <a:t>Investigating a Culture of Disability: Final Report</a:t>
            </a:r>
            <a:r>
              <a:rPr lang="en-US" sz="2800" b="1" smtClean="0">
                <a:solidFill>
                  <a:srgbClr val="000090"/>
                </a:solidFill>
              </a:rPr>
              <a:t/>
            </a:r>
            <a:br>
              <a:rPr lang="en-US" sz="2800" b="1" smtClean="0">
                <a:solidFill>
                  <a:srgbClr val="000090"/>
                </a:solidFill>
              </a:rPr>
            </a:br>
            <a:endParaRPr lang="en-US" sz="2800" b="1" smtClean="0">
              <a:solidFill>
                <a:srgbClr val="000090"/>
              </a:solidFill>
            </a:endParaRPr>
          </a:p>
        </p:txBody>
      </p:sp>
      <p:sp>
        <p:nvSpPr>
          <p:cNvPr id="3" name="Content Placeholder 2"/>
          <p:cNvSpPr>
            <a:spLocks noGrp="1"/>
          </p:cNvSpPr>
          <p:nvPr>
            <p:ph idx="1"/>
          </p:nvPr>
        </p:nvSpPr>
        <p:spPr>
          <a:xfrm>
            <a:off x="457200" y="1417638"/>
            <a:ext cx="8229600" cy="4525962"/>
          </a:xfrm>
        </p:spPr>
        <p:txBody>
          <a:bodyPr>
            <a:normAutofit/>
          </a:bodyPr>
          <a:lstStyle/>
          <a:p>
            <a:pPr marL="0" indent="0" eaLnBrk="1" hangingPunct="1">
              <a:lnSpc>
                <a:spcPct val="80000"/>
              </a:lnSpc>
              <a:buFont typeface="Arial" pitchFamily="34" charset="0"/>
              <a:buNone/>
            </a:pPr>
            <a:r>
              <a:rPr lang="en-US" sz="2500" smtClean="0">
                <a:solidFill>
                  <a:srgbClr val="0000FF"/>
                </a:solidFill>
              </a:rPr>
              <a:t>*Funding for researching disability culture from NIDRR</a:t>
            </a:r>
          </a:p>
          <a:p>
            <a:pPr marL="0" indent="0" eaLnBrk="1" hangingPunct="1">
              <a:lnSpc>
                <a:spcPct val="80000"/>
              </a:lnSpc>
              <a:buFont typeface="Arial" pitchFamily="34" charset="0"/>
              <a:buNone/>
            </a:pPr>
            <a:endParaRPr lang="en-US" sz="2500" smtClean="0">
              <a:solidFill>
                <a:srgbClr val="0000FF"/>
              </a:solidFill>
            </a:endParaRPr>
          </a:p>
          <a:p>
            <a:pPr marL="0" indent="0" eaLnBrk="1" hangingPunct="1">
              <a:lnSpc>
                <a:spcPct val="80000"/>
              </a:lnSpc>
              <a:buFont typeface="Arial" pitchFamily="34" charset="0"/>
              <a:buNone/>
            </a:pPr>
            <a:r>
              <a:rPr lang="en-US" sz="2500" smtClean="0">
                <a:solidFill>
                  <a:srgbClr val="0000FF"/>
                </a:solidFill>
              </a:rPr>
              <a:t>*Moving to NM and creating Institute on Disability Culture</a:t>
            </a:r>
          </a:p>
          <a:p>
            <a:pPr marL="0" indent="0" eaLnBrk="1" hangingPunct="1">
              <a:lnSpc>
                <a:spcPct val="80000"/>
              </a:lnSpc>
              <a:buFont typeface="Arial" pitchFamily="34" charset="0"/>
              <a:buNone/>
            </a:pPr>
            <a:endParaRPr lang="en-US" sz="2500" smtClean="0"/>
          </a:p>
          <a:p>
            <a:pPr marL="0" indent="0" algn="ctr" eaLnBrk="1" hangingPunct="1">
              <a:lnSpc>
                <a:spcPct val="80000"/>
              </a:lnSpc>
              <a:buFont typeface="Arial" pitchFamily="34" charset="0"/>
              <a:buNone/>
            </a:pPr>
            <a:r>
              <a:rPr lang="en-US" sz="2500" smtClean="0"/>
              <a:t>From Final Report Executive Summary</a:t>
            </a:r>
          </a:p>
          <a:p>
            <a:pPr marL="0" indent="0" algn="ctr" eaLnBrk="1" hangingPunct="1">
              <a:lnSpc>
                <a:spcPct val="80000"/>
              </a:lnSpc>
              <a:buFont typeface="Arial" pitchFamily="34" charset="0"/>
              <a:buNone/>
            </a:pPr>
            <a:endParaRPr lang="en-US" sz="2500" smtClean="0"/>
          </a:p>
          <a:p>
            <a:pPr marL="0" indent="0" algn="ctr" eaLnBrk="1" hangingPunct="1">
              <a:lnSpc>
                <a:spcPct val="80000"/>
              </a:lnSpc>
              <a:buFont typeface="Arial" pitchFamily="34" charset="0"/>
              <a:buNone/>
            </a:pPr>
            <a:r>
              <a:rPr lang="en-US" altLang="en-US" sz="2500" smtClean="0">
                <a:solidFill>
                  <a:srgbClr val="0000FF"/>
                </a:solidFill>
              </a:rPr>
              <a:t>“</a:t>
            </a:r>
            <a:r>
              <a:rPr lang="en-US" sz="2500" smtClean="0">
                <a:solidFill>
                  <a:srgbClr val="0000FF"/>
                </a:solidFill>
              </a:rPr>
              <a:t>The existence of a disability culture is a relatively new and contested idea.  Not surprising, perhaps, for a group that has long been described with terms like "in-valid," "impaired," "limited," "crippled," and so forth…. The Disability Culture Movement is running full steam ahead.  While I write, and you read, multiplying numbers of people are creating rapidly increasing examples of disability culture.</a:t>
            </a:r>
            <a:r>
              <a:rPr lang="en-US" altLang="en-US" sz="2500" smtClean="0">
                <a:solidFill>
                  <a:srgbClr val="0000FF"/>
                </a:solidFill>
              </a:rPr>
              <a:t>”</a:t>
            </a:r>
            <a:r>
              <a:rPr lang="en-US" sz="2500" smtClean="0">
                <a:solidFill>
                  <a:srgbClr val="0000FF"/>
                </a:solidFill>
              </a:rPr>
              <a:t> (pp. 8-9)</a:t>
            </a:r>
          </a:p>
          <a:p>
            <a:pPr marL="0" indent="0" eaLnBrk="1" hangingPunct="1">
              <a:lnSpc>
                <a:spcPct val="80000"/>
              </a:lnSpc>
              <a:buFont typeface="Arial" pitchFamily="34" charset="0"/>
              <a:buNone/>
            </a:pPr>
            <a:endParaRPr lang="en-US" sz="2500" smtClean="0"/>
          </a:p>
          <a:p>
            <a:pPr marL="0" indent="0" eaLnBrk="1" hangingPunct="1">
              <a:lnSpc>
                <a:spcPct val="80000"/>
              </a:lnSpc>
              <a:buFont typeface="Arial" pitchFamily="34" charset="0"/>
              <a:buNone/>
            </a:pPr>
            <a:endParaRPr lang="en-US" sz="25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5" name="Object 3"/>
          <p:cNvGraphicFramePr>
            <a:graphicFrameLocks noChangeAspect="1"/>
          </p:cNvGraphicFramePr>
          <p:nvPr/>
        </p:nvGraphicFramePr>
        <p:xfrm>
          <a:off x="1757363" y="344488"/>
          <a:ext cx="4945062" cy="6105525"/>
        </p:xfrm>
        <a:graphic>
          <a:graphicData uri="http://schemas.openxmlformats.org/presentationml/2006/ole">
            <p:oleObj spid="_x0000_s26625" name="Document" r:id="rId3" imgW="6108475" imgH="7543522" progId="Word.Document.12">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p:txBody>
          <a:bodyPr/>
          <a:lstStyle/>
          <a:p>
            <a:pPr marL="0" indent="0" algn="ctr" eaLnBrk="1" hangingPunct="1">
              <a:buFont typeface="Arial" pitchFamily="34" charset="0"/>
              <a:buNone/>
            </a:pPr>
            <a:r>
              <a:rPr lang="en-US" b="1" smtClean="0">
                <a:solidFill>
                  <a:srgbClr val="000090"/>
                </a:solidFill>
              </a:rPr>
              <a:t>What is Disability Culture?</a:t>
            </a: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457200" y="177800"/>
            <a:ext cx="8229600" cy="5948363"/>
          </a:xfrm>
        </p:spPr>
        <p:txBody>
          <a:bodyPr/>
          <a:lstStyle/>
          <a:p>
            <a:pPr marL="0" indent="0" algn="ctr" eaLnBrk="1" hangingPunct="1">
              <a:buFont typeface="Arial" pitchFamily="34" charset="0"/>
              <a:buNone/>
            </a:pPr>
            <a:r>
              <a:rPr lang="en-US" sz="1900" b="1" smtClean="0">
                <a:solidFill>
                  <a:srgbClr val="000090"/>
                </a:solidFill>
              </a:rPr>
              <a:t>Steve</a:t>
            </a:r>
            <a:r>
              <a:rPr lang="en-US" altLang="en-US" sz="1900" b="1" smtClean="0">
                <a:solidFill>
                  <a:srgbClr val="000090"/>
                </a:solidFill>
              </a:rPr>
              <a:t>’</a:t>
            </a:r>
            <a:r>
              <a:rPr lang="en-US" sz="1900" b="1" smtClean="0">
                <a:solidFill>
                  <a:srgbClr val="000090"/>
                </a:solidFill>
              </a:rPr>
              <a:t>s Definition of Disability Culture</a:t>
            </a:r>
          </a:p>
          <a:p>
            <a:pPr marL="0" indent="0" algn="ctr" eaLnBrk="1" hangingPunct="1">
              <a:buFont typeface="Arial" pitchFamily="34" charset="0"/>
              <a:buNone/>
            </a:pPr>
            <a:endParaRPr lang="en-US" sz="1900" smtClean="0">
              <a:solidFill>
                <a:srgbClr val="3366FF"/>
              </a:solidFill>
            </a:endParaRPr>
          </a:p>
          <a:p>
            <a:pPr marL="0" indent="0" algn="ctr" eaLnBrk="1" hangingPunct="1">
              <a:buFont typeface="Arial" pitchFamily="34" charset="0"/>
              <a:buNone/>
            </a:pPr>
            <a:r>
              <a:rPr lang="en-US" altLang="en-US" sz="1900" smtClean="0">
                <a:solidFill>
                  <a:srgbClr val="3366FF"/>
                </a:solidFill>
              </a:rPr>
              <a:t>“</a:t>
            </a:r>
            <a:r>
              <a:rPr lang="en-US" altLang="ja-JP" sz="1900" smtClean="0">
                <a:solidFill>
                  <a:srgbClr val="3366FF"/>
                </a:solidFill>
              </a:rPr>
              <a:t>People with disabilities have forged a group identity.  We share a common history of oppression and a common bond of resilience.  We generate art, music, literature, and other expressions of our lives, our culture, infused from our experience of disability.  Most importantly, we are proud of ourselves as people with disabilities.  We claim our disabilities with pride as part of our identity.  We are who we are:  we are people with disabilities.</a:t>
            </a:r>
            <a:r>
              <a:rPr lang="en-US" altLang="en-US" sz="1900" smtClean="0">
                <a:solidFill>
                  <a:srgbClr val="3366FF"/>
                </a:solidFill>
              </a:rPr>
              <a:t>”</a:t>
            </a:r>
            <a:r>
              <a:rPr lang="en-US" altLang="ja-JP" sz="1900" smtClean="0">
                <a:solidFill>
                  <a:srgbClr val="3366FF"/>
                </a:solidFill>
              </a:rPr>
              <a:t> (Brown, 2003, pp. 80-81)</a:t>
            </a:r>
          </a:p>
          <a:p>
            <a:pPr marL="0" indent="0" eaLnBrk="1" hangingPunct="1">
              <a:buFont typeface="Arial" pitchFamily="34" charset="0"/>
              <a:buNone/>
            </a:pPr>
            <a:endParaRPr lang="en-US" smtClean="0"/>
          </a:p>
        </p:txBody>
      </p:sp>
      <p:pic>
        <p:nvPicPr>
          <p:cNvPr id="28674" name="Picture 4" descr="imgres.jpg"/>
          <p:cNvPicPr>
            <a:picLocks noChangeAspect="1"/>
          </p:cNvPicPr>
          <p:nvPr/>
        </p:nvPicPr>
        <p:blipFill>
          <a:blip r:embed="rId2"/>
          <a:srcRect/>
          <a:stretch>
            <a:fillRect/>
          </a:stretch>
        </p:blipFill>
        <p:spPr bwMode="auto">
          <a:xfrm>
            <a:off x="3475038" y="2781300"/>
            <a:ext cx="2324100" cy="3505200"/>
          </a:xfrm>
          <a:prstGeom prst="rect">
            <a:avLst/>
          </a:prstGeom>
          <a:noFill/>
          <a:ln w="9525">
            <a:noFill/>
            <a:miter lim="800000"/>
            <a:headEnd/>
            <a:tailEnd/>
          </a:ln>
        </p:spPr>
      </p:pic>
      <p:sp>
        <p:nvSpPr>
          <p:cNvPr id="28675" name="TextBox 1"/>
          <p:cNvSpPr txBox="1">
            <a:spLocks noChangeArrowheads="1"/>
          </p:cNvSpPr>
          <p:nvPr/>
        </p:nvSpPr>
        <p:spPr bwMode="auto">
          <a:xfrm>
            <a:off x="1016000" y="6286500"/>
            <a:ext cx="7291388" cy="369888"/>
          </a:xfrm>
          <a:prstGeom prst="rect">
            <a:avLst/>
          </a:prstGeom>
          <a:noFill/>
          <a:ln w="9525">
            <a:noFill/>
            <a:miter lim="800000"/>
            <a:headEnd/>
            <a:tailEnd/>
          </a:ln>
        </p:spPr>
        <p:txBody>
          <a:bodyPr>
            <a:spAutoFit/>
          </a:bodyPr>
          <a:lstStyle/>
          <a:p>
            <a:pPr algn="ctr"/>
            <a:r>
              <a:rPr lang="en-US">
                <a:solidFill>
                  <a:srgbClr val="0000FF"/>
                </a:solidFill>
              </a:rPr>
              <a:t>Image of </a:t>
            </a:r>
            <a:r>
              <a:rPr lang="en-US" i="1">
                <a:solidFill>
                  <a:srgbClr val="0000FF"/>
                </a:solidFill>
              </a:rPr>
              <a:t>Movie Stars </a:t>
            </a:r>
            <a:r>
              <a:rPr lang="en-US">
                <a:solidFill>
                  <a:srgbClr val="0000FF"/>
                </a:solidFill>
              </a:rPr>
              <a:t>book cover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GB" b="1" i="1" dirty="0">
                <a:solidFill>
                  <a:srgbClr val="000090"/>
                </a:solidFill>
                <a:latin typeface="Times New Roman" charset="0"/>
                <a:ea typeface="+mj-ea"/>
                <a:cs typeface="+mj-cs"/>
              </a:rPr>
              <a:t>What is Disability </a:t>
            </a:r>
            <a:r>
              <a:rPr lang="en-GB" b="1" i="1" dirty="0" smtClean="0">
                <a:solidFill>
                  <a:srgbClr val="000090"/>
                </a:solidFill>
                <a:latin typeface="Times New Roman" charset="0"/>
                <a:ea typeface="+mj-ea"/>
                <a:cs typeface="+mj-cs"/>
              </a:rPr>
              <a:t>Culture?</a:t>
            </a:r>
            <a:br>
              <a:rPr lang="en-GB" b="1" i="1" dirty="0" smtClean="0">
                <a:solidFill>
                  <a:srgbClr val="000090"/>
                </a:solidFill>
                <a:latin typeface="Times New Roman" charset="0"/>
                <a:ea typeface="+mj-ea"/>
                <a:cs typeface="+mj-cs"/>
              </a:rPr>
            </a:br>
            <a:endParaRPr lang="en-US" b="1" i="1" dirty="0">
              <a:solidFill>
                <a:srgbClr val="000090"/>
              </a:solidFill>
              <a:latin typeface="Times New Roman" charset="0"/>
              <a:ea typeface="+mj-ea"/>
              <a:cs typeface="+mj-cs"/>
            </a:endParaRPr>
          </a:p>
        </p:txBody>
      </p:sp>
      <p:sp>
        <p:nvSpPr>
          <p:cNvPr id="29698" name="Rectangle 3"/>
          <p:cNvSpPr>
            <a:spLocks noGrp="1" noChangeArrowheads="1"/>
          </p:cNvSpPr>
          <p:nvPr>
            <p:ph type="body" idx="1"/>
          </p:nvPr>
        </p:nvSpPr>
        <p:spPr/>
        <p:txBody>
          <a:bodyPr/>
          <a:lstStyle/>
          <a:p>
            <a:pPr lvl="2" eaLnBrk="1" hangingPunct="1">
              <a:buFontTx/>
              <a:buNone/>
            </a:pPr>
            <a:r>
              <a:rPr lang="en-US" smtClean="0">
                <a:solidFill>
                  <a:srgbClr val="0000FF"/>
                </a:solidFill>
                <a:latin typeface="Times New Roman" pitchFamily="18" charset="0"/>
              </a:rPr>
              <a:t>Most people who are disabled do not have parents who are disabled.  </a:t>
            </a:r>
          </a:p>
          <a:p>
            <a:pPr lvl="2" eaLnBrk="1" hangingPunct="1">
              <a:buFontTx/>
              <a:buNone/>
            </a:pPr>
            <a:r>
              <a:rPr lang="en-US" smtClean="0">
                <a:solidFill>
                  <a:srgbClr val="0000FF"/>
                </a:solidFill>
                <a:latin typeface="Times New Roman" pitchFamily="18" charset="0"/>
              </a:rPr>
              <a:t>That means we are different than other cultures who learn their culture from their parents, we have to learn it from each other.</a:t>
            </a:r>
          </a:p>
          <a:p>
            <a:pPr lvl="2" eaLnBrk="1" hangingPunct="1">
              <a:buFontTx/>
              <a:buNone/>
            </a:pPr>
            <a:r>
              <a:rPr lang="en-US" smtClean="0">
                <a:solidFill>
                  <a:srgbClr val="0000FF"/>
                </a:solidFill>
                <a:latin typeface="Times New Roman" pitchFamily="18" charset="0"/>
              </a:rPr>
              <a:t>Not all people agree people with disabilities have a culture, but there are thousands of disability rights groups, books and materials that explain we do.</a:t>
            </a:r>
          </a:p>
          <a:p>
            <a:pPr algn="ctr" eaLnBrk="1" hangingPunct="1">
              <a:buFontTx/>
              <a:buNone/>
            </a:pPr>
            <a:endParaRPr lang="en-US" sz="2000" smtClean="0">
              <a:solidFill>
                <a:srgbClr val="0000FF"/>
              </a:solidFill>
              <a:latin typeface="Times New Roman" pitchFamily="18" charset="0"/>
            </a:endParaRPr>
          </a:p>
          <a:p>
            <a:pPr algn="ctr" eaLnBrk="1" hangingPunct="1">
              <a:buFontTx/>
              <a:buNone/>
            </a:pPr>
            <a:r>
              <a:rPr lang="en-US" sz="2000" smtClean="0">
                <a:solidFill>
                  <a:srgbClr val="0000FF"/>
                </a:solidFill>
                <a:latin typeface="Times New Roman" pitchFamily="18" charset="0"/>
              </a:rPr>
              <a:t>(Naomi Ortiz) Kids as Self Advocates: </a:t>
            </a:r>
            <a:r>
              <a:rPr lang="ja-JP" altLang="en-US" sz="2000" smtClean="0">
                <a:solidFill>
                  <a:srgbClr val="0000FF"/>
                </a:solidFill>
                <a:latin typeface="Times New Roman" pitchFamily="18" charset="0"/>
              </a:rPr>
              <a:t>“</a:t>
            </a:r>
            <a:r>
              <a:rPr lang="en-US" altLang="ja-JP" sz="2000" smtClean="0">
                <a:solidFill>
                  <a:srgbClr val="0000FF"/>
                </a:solidFill>
                <a:latin typeface="Times New Roman" pitchFamily="18" charset="0"/>
              </a:rPr>
              <a:t>What is Disability Culture?</a:t>
            </a:r>
            <a:r>
              <a:rPr lang="ja-JP" altLang="en-US" sz="2000" smtClean="0">
                <a:solidFill>
                  <a:srgbClr val="0000FF"/>
                </a:solidFill>
                <a:latin typeface="Times New Roman" pitchFamily="18" charset="0"/>
              </a:rPr>
              <a:t>”</a:t>
            </a:r>
            <a:r>
              <a:rPr lang="en-US" altLang="ja-JP" sz="2000" smtClean="0">
                <a:solidFill>
                  <a:srgbClr val="0000FF"/>
                </a:solidFill>
                <a:latin typeface="Times New Roman" pitchFamily="18" charset="0"/>
                <a:hlinkClick r:id="rId3"/>
              </a:rPr>
              <a:t>http://www.fvkasa.org/resources/files/history-culture.php</a:t>
            </a:r>
            <a:endParaRPr lang="en-US" sz="2000" smtClean="0">
              <a:solidFill>
                <a:srgbClr val="0000FF"/>
              </a:solidFill>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ontent Placeholder 2"/>
          <p:cNvSpPr>
            <a:spLocks noGrp="1"/>
          </p:cNvSpPr>
          <p:nvPr>
            <p:ph idx="1"/>
          </p:nvPr>
        </p:nvSpPr>
        <p:spPr>
          <a:xfrm>
            <a:off x="457200" y="568325"/>
            <a:ext cx="8229600" cy="1344613"/>
          </a:xfrm>
        </p:spPr>
        <p:txBody>
          <a:bodyPr/>
          <a:lstStyle/>
          <a:p>
            <a:pPr marL="0" indent="0" algn="ctr" eaLnBrk="1" hangingPunct="1">
              <a:buFont typeface="Arial" pitchFamily="34" charset="0"/>
              <a:buNone/>
            </a:pPr>
            <a:r>
              <a:rPr lang="en-US" b="1" smtClean="0">
                <a:solidFill>
                  <a:srgbClr val="000090"/>
                </a:solidFill>
              </a:rPr>
              <a:t>Why Does Steve Call Disability Culture </a:t>
            </a:r>
          </a:p>
          <a:p>
            <a:pPr marL="0" indent="0" algn="ctr" eaLnBrk="1" hangingPunct="1">
              <a:buFont typeface="Arial" pitchFamily="34" charset="0"/>
              <a:buNone/>
            </a:pPr>
            <a:r>
              <a:rPr lang="en-US" b="1" smtClean="0">
                <a:solidFill>
                  <a:srgbClr val="000090"/>
                </a:solidFill>
              </a:rPr>
              <a:t>Global and Diverse?</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685800" y="249238"/>
            <a:ext cx="7277100" cy="741362"/>
          </a:xfrm>
        </p:spPr>
        <p:txBody>
          <a:bodyPr/>
          <a:lstStyle/>
          <a:p>
            <a:pPr eaLnBrk="1" hangingPunct="1"/>
            <a:r>
              <a:rPr lang="en-US" sz="3600" smtClean="0">
                <a:solidFill>
                  <a:srgbClr val="000090"/>
                </a:solidFill>
                <a:latin typeface="Times New Roman" pitchFamily="18" charset="0"/>
              </a:rPr>
              <a:t>Identifying Disability Culture</a:t>
            </a:r>
            <a:endParaRPr lang="en-US" sz="3600" b="1" smtClean="0">
              <a:solidFill>
                <a:srgbClr val="000090"/>
              </a:solidFill>
            </a:endParaRPr>
          </a:p>
        </p:txBody>
      </p:sp>
      <p:sp>
        <p:nvSpPr>
          <p:cNvPr id="32770" name="Rectangle 3"/>
          <p:cNvSpPr>
            <a:spLocks noGrp="1" noChangeArrowheads="1"/>
          </p:cNvSpPr>
          <p:nvPr>
            <p:ph type="body" idx="1"/>
          </p:nvPr>
        </p:nvSpPr>
        <p:spPr>
          <a:xfrm>
            <a:off x="685800" y="990600"/>
            <a:ext cx="7772400" cy="5389563"/>
          </a:xfrm>
        </p:spPr>
        <p:txBody>
          <a:bodyPr/>
          <a:lstStyle/>
          <a:p>
            <a:pPr marL="609600" indent="-609600" algn="ctr" eaLnBrk="1" hangingPunct="1">
              <a:buFontTx/>
              <a:buNone/>
            </a:pPr>
            <a:r>
              <a:rPr lang="en-US" sz="2000" smtClean="0">
                <a:solidFill>
                  <a:srgbClr val="0000FF"/>
                </a:solidFill>
              </a:rPr>
              <a:t>When entering </a:t>
            </a:r>
            <a:r>
              <a:rPr lang="en-US" altLang="en-US" sz="2000" smtClean="0">
                <a:solidFill>
                  <a:srgbClr val="0000FF"/>
                </a:solidFill>
              </a:rPr>
              <a:t>“</a:t>
            </a:r>
            <a:r>
              <a:rPr lang="en-US" sz="2000" smtClean="0">
                <a:solidFill>
                  <a:srgbClr val="0000FF"/>
                </a:solidFill>
              </a:rPr>
              <a:t>disability culture</a:t>
            </a:r>
            <a:r>
              <a:rPr lang="en-US" altLang="en-US" sz="2000" smtClean="0">
                <a:solidFill>
                  <a:srgbClr val="0000FF"/>
                </a:solidFill>
              </a:rPr>
              <a:t>”</a:t>
            </a:r>
            <a:r>
              <a:rPr lang="en-US" sz="2000" smtClean="0">
                <a:solidFill>
                  <a:srgbClr val="0000FF"/>
                </a:solidFill>
              </a:rPr>
              <a:t> </a:t>
            </a:r>
            <a:r>
              <a:rPr lang="en-US" sz="2000" smtClean="0">
                <a:solidFill>
                  <a:srgbClr val="0000FF"/>
                </a:solidFill>
                <a:latin typeface="Times New Roman" pitchFamily="18" charset="0"/>
              </a:rPr>
              <a:t> </a:t>
            </a:r>
          </a:p>
          <a:p>
            <a:pPr marL="609600" indent="-609600" eaLnBrk="1" hangingPunct="1">
              <a:buFontTx/>
              <a:buNone/>
            </a:pPr>
            <a:r>
              <a:rPr lang="en-US" sz="1800" smtClean="0">
                <a:solidFill>
                  <a:srgbClr val="0000FF"/>
                </a:solidFill>
                <a:latin typeface="Times New Roman" pitchFamily="18" charset="0"/>
              </a:rPr>
              <a:t>     Google   								Yahoo</a:t>
            </a:r>
          </a:p>
          <a:p>
            <a:pPr marL="609600" indent="-609600" eaLnBrk="1" hangingPunct="1">
              <a:buFontTx/>
              <a:buNone/>
            </a:pPr>
            <a:r>
              <a:rPr lang="en-US" sz="1800" smtClean="0">
                <a:solidFill>
                  <a:srgbClr val="0000FF"/>
                </a:solidFill>
                <a:latin typeface="Times New Roman" pitchFamily="18" charset="0"/>
              </a:rPr>
              <a:t>      8,520				 Dec. 24, 2003 		5,740</a:t>
            </a:r>
          </a:p>
          <a:p>
            <a:pPr marL="609600" indent="-609600" eaLnBrk="1" hangingPunct="1">
              <a:buFontTx/>
              <a:buNone/>
            </a:pPr>
            <a:r>
              <a:rPr lang="en-US" sz="1800" smtClean="0">
                <a:solidFill>
                  <a:srgbClr val="0000FF"/>
                </a:solidFill>
                <a:latin typeface="Times New Roman" pitchFamily="18" charset="0"/>
              </a:rPr>
              <a:t>    43,700 			 April 9, 2008 			280,000</a:t>
            </a:r>
          </a:p>
          <a:p>
            <a:pPr marL="609600" indent="-609600" eaLnBrk="1" hangingPunct="1">
              <a:buFontTx/>
              <a:buNone/>
            </a:pPr>
            <a:r>
              <a:rPr lang="en-US" sz="1800" smtClean="0">
                <a:solidFill>
                  <a:srgbClr val="0000FF"/>
                </a:solidFill>
                <a:latin typeface="Times New Roman" pitchFamily="18" charset="0"/>
              </a:rPr>
              <a:t>   64,600       			 Sept. 5, 2008 			429,000</a:t>
            </a:r>
          </a:p>
          <a:p>
            <a:pPr marL="609600" indent="-609600" eaLnBrk="1" hangingPunct="1">
              <a:buFontTx/>
              <a:buNone/>
            </a:pPr>
            <a:r>
              <a:rPr lang="en-US" sz="1800" smtClean="0">
                <a:solidFill>
                  <a:srgbClr val="0000FF"/>
                </a:solidFill>
                <a:latin typeface="Times New Roman" pitchFamily="18" charset="0"/>
              </a:rPr>
              <a:t>   54,100       	 		Oct. 29, 2008              	286,000</a:t>
            </a:r>
          </a:p>
          <a:p>
            <a:pPr marL="609600" indent="-609600" eaLnBrk="1" hangingPunct="1">
              <a:buFontTx/>
              <a:buNone/>
            </a:pPr>
            <a:r>
              <a:rPr lang="en-GB" sz="1800" smtClean="0">
                <a:solidFill>
                  <a:srgbClr val="0000FF"/>
                </a:solidFill>
                <a:latin typeface="Times New Roman" pitchFamily="18" charset="0"/>
              </a:rPr>
              <a:t>   49,300        			March 21, 2009           	</a:t>
            </a:r>
            <a:r>
              <a:rPr lang="en-US" sz="1800" smtClean="0">
                <a:solidFill>
                  <a:srgbClr val="0000FF"/>
                </a:solidFill>
                <a:latin typeface="Times New Roman" pitchFamily="18" charset="0"/>
              </a:rPr>
              <a:t>384,000  </a:t>
            </a:r>
          </a:p>
          <a:p>
            <a:pPr marL="609600" indent="-609600" eaLnBrk="1" hangingPunct="1">
              <a:buFontTx/>
              <a:buNone/>
            </a:pPr>
            <a:r>
              <a:rPr lang="en-US" sz="1800" smtClean="0">
                <a:solidFill>
                  <a:srgbClr val="0000FF"/>
                </a:solidFill>
                <a:latin typeface="Times New Roman" pitchFamily="18" charset="0"/>
              </a:rPr>
              <a:t>   58,500        			Sept. 8, 2009               	381,000</a:t>
            </a:r>
          </a:p>
          <a:p>
            <a:pPr marL="609600" indent="-609600" eaLnBrk="1" hangingPunct="1">
              <a:buFontTx/>
              <a:buNone/>
            </a:pPr>
            <a:r>
              <a:rPr lang="en-US" sz="1800" smtClean="0">
                <a:solidFill>
                  <a:srgbClr val="0000FF"/>
                </a:solidFill>
                <a:latin typeface="Times New Roman" pitchFamily="18" charset="0"/>
              </a:rPr>
              <a:t>   61,700				Feb. 13, 2010			296,000</a:t>
            </a:r>
          </a:p>
          <a:p>
            <a:pPr marL="609600" indent="-609600" eaLnBrk="1" hangingPunct="1">
              <a:buFontTx/>
              <a:buNone/>
            </a:pPr>
            <a:r>
              <a:rPr lang="en-US" sz="1800" smtClean="0">
                <a:solidFill>
                  <a:srgbClr val="0000FF"/>
                </a:solidFill>
                <a:latin typeface="Times New Roman" pitchFamily="18" charset="0"/>
              </a:rPr>
              <a:t>   43,900        		 	Sept. 16, 2010	       		41,000,000</a:t>
            </a:r>
          </a:p>
          <a:p>
            <a:pPr marL="609600" indent="-609600" eaLnBrk="1" hangingPunct="1">
              <a:buFontTx/>
              <a:buNone/>
            </a:pPr>
            <a:r>
              <a:rPr lang="en-US" sz="1800" smtClean="0">
                <a:solidFill>
                  <a:srgbClr val="0000FF"/>
                </a:solidFill>
                <a:latin typeface="Times New Roman" pitchFamily="18" charset="0"/>
                <a:cs typeface="Times New Roman" pitchFamily="18" charset="0"/>
              </a:rPr>
              <a:t>  161,000				Jan. 22, 2011			39,500,000</a:t>
            </a:r>
          </a:p>
          <a:p>
            <a:pPr marL="609600" indent="-609600" eaLnBrk="1" hangingPunct="1">
              <a:buFontTx/>
              <a:buNone/>
            </a:pPr>
            <a:r>
              <a:rPr lang="en-US" sz="1800" smtClean="0">
                <a:solidFill>
                  <a:srgbClr val="0000FF"/>
                </a:solidFill>
                <a:latin typeface="Times New Roman" pitchFamily="18" charset="0"/>
                <a:cs typeface="Times New Roman" pitchFamily="18" charset="0"/>
              </a:rPr>
              <a:t>12,900,000			Aug. 2, 2011			50,700,000</a:t>
            </a:r>
          </a:p>
          <a:p>
            <a:pPr marL="609600" indent="-609600" eaLnBrk="1" hangingPunct="1">
              <a:buFontTx/>
              <a:buNone/>
            </a:pPr>
            <a:r>
              <a:rPr lang="en-US" sz="1800" smtClean="0">
                <a:solidFill>
                  <a:srgbClr val="0000FF"/>
                </a:solidFill>
                <a:latin typeface="Times New Roman" pitchFamily="18" charset="0"/>
                <a:cs typeface="Times New Roman" pitchFamily="18" charset="0"/>
              </a:rPr>
              <a:t>   215,000   			Sept. 4, 2011		   	68,900</a:t>
            </a:r>
          </a:p>
          <a:p>
            <a:pPr marL="609600" indent="-609600" eaLnBrk="1" hangingPunct="1">
              <a:buFontTx/>
              <a:buNone/>
            </a:pPr>
            <a:r>
              <a:rPr lang="en-US" sz="1800" smtClean="0">
                <a:solidFill>
                  <a:srgbClr val="0000FF"/>
                </a:solidFill>
                <a:latin typeface="Times New Roman" pitchFamily="18" charset="0"/>
                <a:cs typeface="Times New Roman" pitchFamily="18" charset="0"/>
              </a:rPr>
              <a:t>   104,000 			Sept. 10, 2012		   	93,300</a:t>
            </a:r>
          </a:p>
          <a:p>
            <a:pPr marL="609600" indent="-609600" eaLnBrk="1" hangingPunct="1">
              <a:buFontTx/>
              <a:buNone/>
            </a:pPr>
            <a:r>
              <a:rPr lang="en-US" sz="1800" smtClean="0">
                <a:solidFill>
                  <a:srgbClr val="0000FF"/>
                </a:solidFill>
                <a:latin typeface="Times New Roman" pitchFamily="18" charset="0"/>
                <a:cs typeface="Times New Roman" pitchFamily="18" charset="0"/>
              </a:rPr>
              <a:t>   57.300				Sept. 18, 2014		 	 77,900</a:t>
            </a:r>
          </a:p>
          <a:p>
            <a:pPr marL="609600" indent="-609600" eaLnBrk="1" hangingPunct="1">
              <a:buFontTx/>
              <a:buNone/>
            </a:pPr>
            <a:r>
              <a:rPr lang="en-US" sz="1800" smtClean="0">
                <a:solidFill>
                  <a:srgbClr val="0000FF"/>
                </a:solidFill>
                <a:latin typeface="Times New Roman" pitchFamily="18" charset="0"/>
                <a:cs typeface="Times New Roman" pitchFamily="18" charset="0"/>
              </a:rPr>
              <a:t>   79,500				Feb. 10, 2015		  	92,400</a:t>
            </a:r>
          </a:p>
        </p:txBody>
      </p:sp>
      <p:sp>
        <p:nvSpPr>
          <p:cNvPr id="32771" name="Rectangle 4"/>
          <p:cNvSpPr>
            <a:spLocks noChangeArrowheads="1"/>
          </p:cNvSpPr>
          <p:nvPr/>
        </p:nvSpPr>
        <p:spPr bwMode="auto">
          <a:xfrm>
            <a:off x="7219950" y="1790700"/>
            <a:ext cx="184150" cy="457200"/>
          </a:xfrm>
          <a:prstGeom prst="rect">
            <a:avLst/>
          </a:prstGeom>
          <a:noFill/>
          <a:ln w="9525">
            <a:noFill/>
            <a:miter lim="800000"/>
            <a:headEnd/>
            <a:tailEnd/>
          </a:ln>
        </p:spPr>
        <p:txBody>
          <a:bodyPr wrap="none">
            <a:spAutoFit/>
          </a:bodyPr>
          <a:lstStyle/>
          <a:p>
            <a:endParaRPr lang="en-US"/>
          </a:p>
        </p:txBody>
      </p:sp>
      <p:sp>
        <p:nvSpPr>
          <p:cNvPr id="32772" name="Rectangle 6"/>
          <p:cNvSpPr>
            <a:spLocks noChangeArrowheads="1"/>
          </p:cNvSpPr>
          <p:nvPr/>
        </p:nvSpPr>
        <p:spPr bwMode="auto">
          <a:xfrm>
            <a:off x="939800" y="652463"/>
            <a:ext cx="184150" cy="457200"/>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hangingPunct="1"/>
            <a:r>
              <a:rPr lang="en-US" sz="4000" b="1" smtClean="0">
                <a:solidFill>
                  <a:srgbClr val="000090"/>
                </a:solidFill>
              </a:rPr>
              <a:t>Conveying Disability Culture</a:t>
            </a:r>
            <a:br>
              <a:rPr lang="en-US" sz="4000" b="1" smtClean="0">
                <a:solidFill>
                  <a:srgbClr val="000090"/>
                </a:solidFill>
              </a:rPr>
            </a:br>
            <a:r>
              <a:rPr lang="en-US" altLang="en-US" sz="4000" b="1" smtClean="0">
                <a:solidFill>
                  <a:srgbClr val="000090"/>
                </a:solidFill>
                <a:latin typeface="Times New Roman" pitchFamily="18" charset="0"/>
              </a:rPr>
              <a:t>“</a:t>
            </a:r>
            <a:r>
              <a:rPr lang="en-US" sz="4000" b="1" smtClean="0">
                <a:solidFill>
                  <a:srgbClr val="000090"/>
                </a:solidFill>
                <a:latin typeface="Times New Roman" pitchFamily="18" charset="0"/>
              </a:rPr>
              <a:t>Hear Us Shout</a:t>
            </a:r>
            <a:r>
              <a:rPr lang="en-US" altLang="en-US" sz="4000" b="1" smtClean="0">
                <a:solidFill>
                  <a:srgbClr val="000090"/>
                </a:solidFill>
                <a:latin typeface="Times New Roman" pitchFamily="18" charset="0"/>
              </a:rPr>
              <a:t>”</a:t>
            </a:r>
            <a:endParaRPr lang="en-US" sz="4000" b="1" smtClean="0">
              <a:solidFill>
                <a:srgbClr val="000090"/>
              </a:solidFill>
              <a:latin typeface="Times New Roman" pitchFamily="18" charset="0"/>
            </a:endParaRPr>
          </a:p>
        </p:txBody>
      </p:sp>
      <p:pic>
        <p:nvPicPr>
          <p:cNvPr id="34818" name="Content Placeholder 3"/>
          <p:cNvPicPr>
            <a:picLocks noGrp="1" noChangeAspect="1"/>
          </p:cNvPicPr>
          <p:nvPr>
            <p:ph idx="1"/>
          </p:nvPr>
        </p:nvPicPr>
        <p:blipFill>
          <a:blip r:embed="rId2"/>
          <a:srcRect t="14183" b="14183"/>
          <a:stretch>
            <a:fillRect/>
          </a:stretch>
        </p:blipFill>
        <p:spPr>
          <a:xfrm>
            <a:off x="1181100" y="1787525"/>
            <a:ext cx="7289800" cy="4010025"/>
          </a:xfrm>
        </p:spPr>
      </p:pic>
      <p:sp>
        <p:nvSpPr>
          <p:cNvPr id="34819" name="TextBox 4"/>
          <p:cNvSpPr txBox="1">
            <a:spLocks noChangeArrowheads="1"/>
          </p:cNvSpPr>
          <p:nvPr/>
        </p:nvSpPr>
        <p:spPr bwMode="auto">
          <a:xfrm>
            <a:off x="717550" y="6110288"/>
            <a:ext cx="7753350" cy="369887"/>
          </a:xfrm>
          <a:prstGeom prst="rect">
            <a:avLst/>
          </a:prstGeom>
          <a:noFill/>
          <a:ln w="9525">
            <a:noFill/>
            <a:miter lim="800000"/>
            <a:headEnd/>
            <a:tailEnd/>
          </a:ln>
        </p:spPr>
        <p:txBody>
          <a:bodyPr>
            <a:spAutoFit/>
          </a:bodyPr>
          <a:lstStyle/>
          <a:p>
            <a:pPr algn="ctr"/>
            <a:r>
              <a:rPr lang="en-US">
                <a:solidFill>
                  <a:srgbClr val="0000FF"/>
                </a:solidFill>
              </a:rPr>
              <a:t>Animated image of enthusiastic young girl with arms and legs outstretched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p:txBody>
          <a:bodyPr/>
          <a:lstStyle/>
          <a:p>
            <a:pPr marL="0" indent="0" algn="ctr" eaLnBrk="1" hangingPunct="1">
              <a:buFont typeface="Arial" pitchFamily="34" charset="0"/>
              <a:buNone/>
            </a:pPr>
            <a:r>
              <a:rPr lang="en-US" b="1" smtClean="0">
                <a:solidFill>
                  <a:srgbClr val="000090"/>
                </a:solidFill>
              </a:rPr>
              <a:t>Exploring a Personal and Professional History of the </a:t>
            </a:r>
          </a:p>
          <a:p>
            <a:pPr marL="0" indent="0" algn="ctr" eaLnBrk="1" hangingPunct="1">
              <a:buFont typeface="Arial" pitchFamily="34" charset="0"/>
              <a:buNone/>
            </a:pPr>
            <a:r>
              <a:rPr lang="en-US" b="1" smtClean="0">
                <a:solidFill>
                  <a:srgbClr val="000090"/>
                </a:solidFill>
              </a:rPr>
              <a:t>Evolution of Disability Culture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57213" y="-119063"/>
            <a:ext cx="7772400" cy="969963"/>
          </a:xfrm>
        </p:spPr>
        <p:txBody>
          <a:bodyPr>
            <a:normAutofit/>
          </a:bodyPr>
          <a:lstStyle/>
          <a:p>
            <a:pPr eaLnBrk="1" hangingPunct="1"/>
            <a:r>
              <a:rPr lang="en-GB" sz="3200" b="1" i="1" smtClean="0">
                <a:solidFill>
                  <a:srgbClr val="000090"/>
                </a:solidFill>
                <a:latin typeface="Times New Roman" pitchFamily="18" charset="0"/>
              </a:rPr>
              <a:t/>
            </a:r>
            <a:br>
              <a:rPr lang="en-GB" sz="3200" b="1" i="1" smtClean="0">
                <a:solidFill>
                  <a:srgbClr val="000090"/>
                </a:solidFill>
                <a:latin typeface="Times New Roman" pitchFamily="18" charset="0"/>
              </a:rPr>
            </a:br>
            <a:r>
              <a:rPr lang="en-GB" sz="3200" b="1" i="1" smtClean="0">
                <a:solidFill>
                  <a:srgbClr val="000090"/>
                </a:solidFill>
                <a:latin typeface="Times New Roman" pitchFamily="18" charset="0"/>
              </a:rPr>
              <a:t>(Some) Examples of Disability Culture</a:t>
            </a:r>
            <a:endParaRPr lang="en-US" sz="3200" b="1" i="1" smtClean="0">
              <a:solidFill>
                <a:srgbClr val="000090"/>
              </a:solidFill>
              <a:latin typeface="Times New Roman" pitchFamily="18" charset="0"/>
            </a:endParaRPr>
          </a:p>
        </p:txBody>
      </p:sp>
      <p:sp>
        <p:nvSpPr>
          <p:cNvPr id="35842" name="Rectangle 7"/>
          <p:cNvSpPr>
            <a:spLocks noChangeArrowheads="1"/>
          </p:cNvSpPr>
          <p:nvPr/>
        </p:nvSpPr>
        <p:spPr bwMode="auto">
          <a:xfrm>
            <a:off x="3444875" y="1697038"/>
            <a:ext cx="898525" cy="457200"/>
          </a:xfrm>
          <a:prstGeom prst="rect">
            <a:avLst/>
          </a:prstGeom>
          <a:noFill/>
          <a:ln w="9525">
            <a:noFill/>
            <a:miter lim="800000"/>
            <a:headEnd/>
            <a:tailEnd/>
          </a:ln>
        </p:spPr>
        <p:txBody>
          <a:bodyPr>
            <a:spAutoFit/>
          </a:bodyPr>
          <a:lstStyle/>
          <a:p>
            <a:endParaRPr lang="en-US"/>
          </a:p>
        </p:txBody>
      </p:sp>
      <p:sp>
        <p:nvSpPr>
          <p:cNvPr id="35843" name="Rectangle 9"/>
          <p:cNvSpPr>
            <a:spLocks noChangeArrowheads="1"/>
          </p:cNvSpPr>
          <p:nvPr/>
        </p:nvSpPr>
        <p:spPr bwMode="auto">
          <a:xfrm>
            <a:off x="8145463" y="1541463"/>
            <a:ext cx="184150" cy="822325"/>
          </a:xfrm>
          <a:prstGeom prst="rect">
            <a:avLst/>
          </a:prstGeom>
          <a:noFill/>
          <a:ln w="9525">
            <a:noFill/>
            <a:miter lim="800000"/>
            <a:headEnd/>
            <a:tailEnd/>
          </a:ln>
        </p:spPr>
        <p:txBody>
          <a:bodyPr wrap="none">
            <a:spAutoFit/>
          </a:bodyPr>
          <a:lstStyle/>
          <a:p>
            <a:endParaRPr lang="en-US"/>
          </a:p>
          <a:p>
            <a:endParaRPr lang="en-US"/>
          </a:p>
        </p:txBody>
      </p:sp>
      <p:sp>
        <p:nvSpPr>
          <p:cNvPr id="35844" name="Rectangle 10"/>
          <p:cNvSpPr>
            <a:spLocks noChangeArrowheads="1"/>
          </p:cNvSpPr>
          <p:nvPr/>
        </p:nvSpPr>
        <p:spPr bwMode="auto">
          <a:xfrm>
            <a:off x="914400" y="1090613"/>
            <a:ext cx="7231063" cy="4802187"/>
          </a:xfrm>
          <a:prstGeom prst="rect">
            <a:avLst/>
          </a:prstGeom>
          <a:noFill/>
          <a:ln w="9525">
            <a:noFill/>
            <a:miter lim="800000"/>
            <a:headEnd/>
            <a:tailEnd/>
          </a:ln>
        </p:spPr>
        <p:txBody>
          <a:bodyPr>
            <a:spAutoFit/>
          </a:bodyPr>
          <a:lstStyle/>
          <a:p>
            <a:r>
              <a:rPr lang="en-US"/>
              <a:t>Everybody: An Artifact History of Disability in America: </a:t>
            </a:r>
            <a:r>
              <a:rPr lang="en-US">
                <a:solidFill>
                  <a:schemeClr val="bg1"/>
                </a:solidFill>
              </a:rPr>
              <a:t>Marcus:</a:t>
            </a:r>
          </a:p>
          <a:p>
            <a:r>
              <a:rPr lang="en-US">
                <a:solidFill>
                  <a:schemeClr val="bg1"/>
                </a:solidFill>
                <a:hlinkClick r:id="rId3"/>
              </a:rPr>
              <a:t>http://everybody.si.edu/place</a:t>
            </a:r>
            <a:endParaRPr lang="en-US">
              <a:solidFill>
                <a:schemeClr val="bg1"/>
              </a:solidFill>
            </a:endParaRPr>
          </a:p>
          <a:p>
            <a:endParaRPr lang="en-US">
              <a:solidFill>
                <a:schemeClr val="bg1"/>
              </a:solidFill>
            </a:endParaRPr>
          </a:p>
          <a:p>
            <a:r>
              <a:rPr lang="en-US"/>
              <a:t>Disability Pride Parade (Chicago): </a:t>
            </a:r>
            <a:r>
              <a:rPr lang="en-US">
                <a:solidFill>
                  <a:schemeClr val="bg1"/>
                </a:solidFill>
              </a:rPr>
              <a:t>Pride Parade, Chicago, IL, US:</a:t>
            </a:r>
          </a:p>
          <a:p>
            <a:r>
              <a:rPr lang="en-US">
                <a:solidFill>
                  <a:schemeClr val="bg1"/>
                </a:solidFill>
                <a:hlinkClick r:id="rId4"/>
              </a:rPr>
              <a:t>http://www.youtube.com/watch?v=mXAwfg0jgdU&amp;feature=related</a:t>
            </a:r>
            <a:endParaRPr lang="en-US">
              <a:solidFill>
                <a:schemeClr val="bg1"/>
              </a:solidFill>
            </a:endParaRPr>
          </a:p>
          <a:p>
            <a:endParaRPr lang="en-US">
              <a:solidFill>
                <a:schemeClr val="bg1"/>
              </a:solidFill>
            </a:endParaRPr>
          </a:p>
          <a:p>
            <a:r>
              <a:rPr lang="en-US"/>
              <a:t>Mobility International USA: </a:t>
            </a:r>
            <a:r>
              <a:rPr lang="en-US" altLang="en-US"/>
              <a:t>“</a:t>
            </a:r>
            <a:r>
              <a:rPr lang="en-US"/>
              <a:t>Loud, Proud, and Passionate:</a:t>
            </a:r>
            <a:r>
              <a:rPr lang="en-US" altLang="en-US"/>
              <a:t>”</a:t>
            </a:r>
            <a:r>
              <a:rPr lang="en-US" altLang="ja-JP">
                <a:solidFill>
                  <a:schemeClr val="bg1"/>
                </a:solidFill>
              </a:rPr>
              <a:t> (WILD): </a:t>
            </a:r>
          </a:p>
          <a:p>
            <a:r>
              <a:rPr lang="en-US">
                <a:solidFill>
                  <a:schemeClr val="bg1"/>
                </a:solidFill>
                <a:hlinkClick r:id="rId5"/>
              </a:rPr>
              <a:t>http://www.youtube.com/watch?v=uxxomUVsSik</a:t>
            </a:r>
            <a:endParaRPr lang="en-US">
              <a:solidFill>
                <a:schemeClr val="bg1"/>
              </a:solidFill>
            </a:endParaRPr>
          </a:p>
          <a:p>
            <a:endParaRPr lang="en-US">
              <a:solidFill>
                <a:srgbClr val="000000"/>
              </a:solidFill>
            </a:endParaRPr>
          </a:p>
          <a:p>
            <a:r>
              <a:rPr lang="en-US">
                <a:solidFill>
                  <a:srgbClr val="000000"/>
                </a:solidFill>
              </a:rPr>
              <a:t>Sean Forbes- Let</a:t>
            </a:r>
            <a:r>
              <a:rPr lang="en-US" altLang="en-US">
                <a:solidFill>
                  <a:srgbClr val="000000"/>
                </a:solidFill>
              </a:rPr>
              <a:t>’</a:t>
            </a:r>
            <a:r>
              <a:rPr lang="en-US">
                <a:solidFill>
                  <a:srgbClr val="000000"/>
                </a:solidFill>
              </a:rPr>
              <a:t>s Mambo</a:t>
            </a:r>
            <a:r>
              <a:rPr lang="en-US" altLang="en-US">
                <a:solidFill>
                  <a:srgbClr val="000000"/>
                </a:solidFill>
              </a:rPr>
              <a:t>”</a:t>
            </a:r>
            <a:r>
              <a:rPr lang="en-US">
                <a:solidFill>
                  <a:srgbClr val="000000"/>
                </a:solidFill>
              </a:rPr>
              <a:t>: </a:t>
            </a:r>
            <a:r>
              <a:rPr lang="en-US">
                <a:solidFill>
                  <a:srgbClr val="000090"/>
                </a:solidFill>
                <a:hlinkClick r:id="rId6"/>
              </a:rPr>
              <a:t>http</a:t>
            </a:r>
            <a:r>
              <a:rPr lang="en-US">
                <a:solidFill>
                  <a:schemeClr val="bg1"/>
                </a:solidFill>
                <a:hlinkClick r:id="rId6"/>
              </a:rPr>
              <a:t>://www.youtube.com/watch?v=w2KYAlcTQno&amp;feature=relmfu</a:t>
            </a:r>
            <a:endParaRPr lang="en-US">
              <a:solidFill>
                <a:schemeClr val="bg1"/>
              </a:solidFill>
            </a:endParaRPr>
          </a:p>
          <a:p>
            <a:endParaRPr lang="en-US">
              <a:solidFill>
                <a:srgbClr val="000000"/>
              </a:solidFill>
            </a:endParaRPr>
          </a:p>
          <a:p>
            <a:r>
              <a:rPr lang="en-US">
                <a:solidFill>
                  <a:srgbClr val="000000"/>
                </a:solidFill>
              </a:rPr>
              <a:t>Teal Sherer-</a:t>
            </a:r>
            <a:r>
              <a:rPr lang="en-US" altLang="en-US">
                <a:solidFill>
                  <a:srgbClr val="000000"/>
                </a:solidFill>
              </a:rPr>
              <a:t>”</a:t>
            </a:r>
            <a:r>
              <a:rPr lang="en-US">
                <a:solidFill>
                  <a:srgbClr val="000000"/>
                </a:solidFill>
              </a:rPr>
              <a:t>My Gimpy Life-Episode 1-</a:t>
            </a:r>
            <a:r>
              <a:rPr lang="en-US" altLang="en-US">
                <a:solidFill>
                  <a:srgbClr val="000000"/>
                </a:solidFill>
              </a:rPr>
              <a:t>”</a:t>
            </a:r>
            <a:r>
              <a:rPr lang="en-US">
                <a:solidFill>
                  <a:srgbClr val="000000"/>
                </a:solidFill>
              </a:rPr>
              <a:t>Accessible:</a:t>
            </a:r>
            <a:r>
              <a:rPr lang="en-US" altLang="en-US">
                <a:solidFill>
                  <a:srgbClr val="000000"/>
                </a:solidFill>
              </a:rPr>
              <a:t>”</a:t>
            </a:r>
            <a:r>
              <a:rPr lang="en-US">
                <a:solidFill>
                  <a:srgbClr val="000000"/>
                </a:solidFill>
              </a:rPr>
              <a:t>y </a:t>
            </a:r>
            <a:r>
              <a:rPr lang="en-US">
                <a:solidFill>
                  <a:schemeClr val="bg1"/>
                </a:solidFill>
              </a:rPr>
              <a:t>Gimpy Life:</a:t>
            </a:r>
          </a:p>
          <a:p>
            <a:r>
              <a:rPr lang="en-US">
                <a:solidFill>
                  <a:schemeClr val="bg1"/>
                </a:solidFill>
                <a:hlinkClick r:id="rId7"/>
              </a:rPr>
              <a:t>https://www.youtube.com/watch?v=EjdN81GmUTc - t=13</a:t>
            </a:r>
            <a:endParaRPr lang="en-US">
              <a:solidFill>
                <a:schemeClr val="bg1"/>
              </a:solidFill>
            </a:endParaRPr>
          </a:p>
          <a:p>
            <a:endParaRPr lang="en-US">
              <a:solidFill>
                <a:schemeClr val="bg1"/>
              </a:solidFill>
            </a:endParaRPr>
          </a:p>
          <a:p>
            <a:r>
              <a:rPr lang="en-US">
                <a:solidFill>
                  <a:srgbClr val="000000"/>
                </a:solidFill>
              </a:rPr>
              <a:t>Damon Boiser: Extreme Athlete:</a:t>
            </a:r>
            <a:r>
              <a:rPr lang="en-US">
                <a:solidFill>
                  <a:schemeClr val="bg1"/>
                </a:solidFill>
              </a:rPr>
              <a:t>:</a:t>
            </a:r>
          </a:p>
          <a:p>
            <a:r>
              <a:rPr lang="en-US">
                <a:solidFill>
                  <a:schemeClr val="bg1"/>
                </a:solidFill>
                <a:hlinkClick r:id="rId8"/>
              </a:rPr>
              <a:t>https://www.youtube.com/user/dekurgn</a:t>
            </a:r>
            <a:endParaRPr lang="en-US">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latin typeface="Times New Roman" pitchFamily="18" charset="0"/>
                <a:cs typeface="Times New Roman" pitchFamily="18" charset="0"/>
              </a:rPr>
              <a:t>Comic</a:t>
            </a:r>
            <a:r>
              <a:rPr lang="en-US" smtClean="0"/>
              <a:t>	</a:t>
            </a:r>
          </a:p>
        </p:txBody>
      </p:sp>
      <p:sp>
        <p:nvSpPr>
          <p:cNvPr id="37890" name="Content Placeholder 2"/>
          <p:cNvSpPr>
            <a:spLocks noGrp="1"/>
          </p:cNvSpPr>
          <p:nvPr>
            <p:ph idx="1"/>
          </p:nvPr>
        </p:nvSpPr>
        <p:spPr/>
        <p:txBody>
          <a:bodyPr/>
          <a:lstStyle/>
          <a:p>
            <a:pPr marL="0" indent="0" algn="ctr" eaLnBrk="1" hangingPunct="1">
              <a:buFont typeface="Arial" pitchFamily="34" charset="0"/>
              <a:buNone/>
            </a:pPr>
            <a:r>
              <a:rPr lang="en-US" smtClean="0">
                <a:solidFill>
                  <a:schemeClr val="bg1"/>
                </a:solidFill>
              </a:rPr>
              <a:t>Silver Scorpion:</a:t>
            </a:r>
          </a:p>
          <a:p>
            <a:pPr marL="0" indent="0" algn="ctr" eaLnBrk="1" hangingPunct="1">
              <a:buFont typeface="Arial" pitchFamily="34" charset="0"/>
              <a:buNone/>
            </a:pPr>
            <a:r>
              <a:rPr lang="en-US" smtClean="0">
                <a:solidFill>
                  <a:schemeClr val="bg1"/>
                </a:solidFill>
                <a:hlinkClick r:id="rId2"/>
              </a:rPr>
              <a:t>http://www.scribd.com/doc/54720383/Silver-Scorpion</a:t>
            </a:r>
            <a:endParaRPr lang="en-US" smtClean="0">
              <a:solidFill>
                <a:schemeClr val="bg1"/>
              </a:solidFill>
            </a:endParaRPr>
          </a:p>
          <a:p>
            <a:pPr marL="0" indent="0"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2"/>
          <p:cNvSpPr>
            <a:spLocks noGrp="1"/>
          </p:cNvSpPr>
          <p:nvPr>
            <p:ph idx="1"/>
          </p:nvPr>
        </p:nvSpPr>
        <p:spPr/>
        <p:txBody>
          <a:bodyPr/>
          <a:lstStyle/>
          <a:p>
            <a:pPr marL="0" indent="0" algn="ctr" eaLnBrk="1" hangingPunct="1">
              <a:buFont typeface="Arial" pitchFamily="34" charset="0"/>
              <a:buNone/>
            </a:pPr>
            <a:r>
              <a:rPr lang="en-US" b="1" smtClean="0">
                <a:solidFill>
                  <a:srgbClr val="000090"/>
                </a:solidFill>
              </a:rPr>
              <a:t>How might CILs use Disability Culture?</a:t>
            </a: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mtClean="0">
                <a:solidFill>
                  <a:srgbClr val="000090"/>
                </a:solidFill>
                <a:latin typeface="Times New Roman" pitchFamily="18" charset="0"/>
              </a:rPr>
              <a:t>Using Disability Culture</a:t>
            </a:r>
          </a:p>
        </p:txBody>
      </p:sp>
      <p:sp>
        <p:nvSpPr>
          <p:cNvPr id="39938" name="Rectangle 3"/>
          <p:cNvSpPr>
            <a:spLocks noGrp="1" noChangeArrowheads="1"/>
          </p:cNvSpPr>
          <p:nvPr>
            <p:ph type="body" idx="1"/>
          </p:nvPr>
        </p:nvSpPr>
        <p:spPr/>
        <p:txBody>
          <a:bodyPr/>
          <a:lstStyle/>
          <a:p>
            <a:pPr marL="609600" indent="-609600" algn="ctr" eaLnBrk="1" hangingPunct="1">
              <a:lnSpc>
                <a:spcPct val="90000"/>
              </a:lnSpc>
              <a:buFontTx/>
              <a:buNone/>
            </a:pPr>
            <a:r>
              <a:rPr lang="en-US" sz="2800" smtClean="0">
                <a:solidFill>
                  <a:srgbClr val="0000FF"/>
                </a:solidFill>
              </a:rPr>
              <a:t>How might knowing about or having examples of disability culture be useful?</a:t>
            </a:r>
          </a:p>
          <a:p>
            <a:pPr marL="609600" indent="-609600" algn="ctr" eaLnBrk="1" hangingPunct="1">
              <a:lnSpc>
                <a:spcPct val="90000"/>
              </a:lnSpc>
              <a:buFontTx/>
              <a:buNone/>
            </a:pPr>
            <a:endParaRPr lang="en-US" sz="2800" smtClean="0">
              <a:solidFill>
                <a:srgbClr val="0000FF"/>
              </a:solidFill>
            </a:endParaRPr>
          </a:p>
          <a:p>
            <a:pPr marL="609600" indent="-609600" eaLnBrk="1" hangingPunct="1">
              <a:lnSpc>
                <a:spcPct val="90000"/>
              </a:lnSpc>
              <a:buFontTx/>
              <a:buAutoNum type="arabicPeriod"/>
            </a:pPr>
            <a:r>
              <a:rPr lang="en-US" sz="2800" smtClean="0">
                <a:solidFill>
                  <a:srgbClr val="0000FF"/>
                </a:solidFill>
              </a:rPr>
              <a:t>Explain why people with disabilities think our culture is important.</a:t>
            </a:r>
          </a:p>
          <a:p>
            <a:pPr marL="609600" indent="-609600" eaLnBrk="1" hangingPunct="1">
              <a:lnSpc>
                <a:spcPct val="90000"/>
              </a:lnSpc>
              <a:buFontTx/>
              <a:buAutoNum type="arabicPeriod"/>
            </a:pPr>
            <a:endParaRPr lang="en-US" sz="2800" smtClean="0">
              <a:solidFill>
                <a:srgbClr val="0000FF"/>
              </a:solidFill>
            </a:endParaRPr>
          </a:p>
          <a:p>
            <a:pPr marL="609600" indent="-609600" eaLnBrk="1" hangingPunct="1">
              <a:lnSpc>
                <a:spcPct val="90000"/>
              </a:lnSpc>
              <a:buFontTx/>
              <a:buNone/>
            </a:pPr>
            <a:r>
              <a:rPr lang="en-US" sz="2800" smtClean="0">
                <a:solidFill>
                  <a:srgbClr val="0000FF"/>
                </a:solidFill>
              </a:rPr>
              <a:t>2.   Use examples to demonstrate disability rights, history, talents and resources.</a:t>
            </a:r>
          </a:p>
          <a:p>
            <a:pPr marL="609600" indent="-609600" eaLnBrk="1" hangingPunct="1">
              <a:lnSpc>
                <a:spcPct val="90000"/>
              </a:lnSpc>
              <a:buFontTx/>
              <a:buNone/>
            </a:pPr>
            <a:endParaRPr lang="en-US" sz="2800" smtClean="0">
              <a:solidFill>
                <a:srgbClr val="0000FF"/>
              </a:solidFill>
            </a:endParaRPr>
          </a:p>
          <a:p>
            <a:pPr marL="609600" indent="-609600" eaLnBrk="1" hangingPunct="1">
              <a:lnSpc>
                <a:spcPct val="90000"/>
              </a:lnSpc>
              <a:buFontTx/>
              <a:buNone/>
            </a:pPr>
            <a:endParaRPr lang="en-US" sz="2800" smtClean="0">
              <a:solidFill>
                <a:srgbClr val="0000FF"/>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b="1" smtClean="0">
                <a:solidFill>
                  <a:srgbClr val="000090"/>
                </a:solidFill>
              </a:rPr>
              <a:t>Using Social Media</a:t>
            </a:r>
          </a:p>
        </p:txBody>
      </p:sp>
      <p:sp>
        <p:nvSpPr>
          <p:cNvPr id="41986" name="Content Placeholder 2"/>
          <p:cNvSpPr>
            <a:spLocks noGrp="1"/>
          </p:cNvSpPr>
          <p:nvPr>
            <p:ph idx="1"/>
          </p:nvPr>
        </p:nvSpPr>
        <p:spPr/>
        <p:txBody>
          <a:bodyPr/>
          <a:lstStyle/>
          <a:p>
            <a:pPr marL="0" indent="0" algn="ctr" eaLnBrk="1" hangingPunct="1">
              <a:buFont typeface="Arial" pitchFamily="34" charset="0"/>
              <a:buNone/>
            </a:pPr>
            <a:r>
              <a:rPr lang="en-US" smtClean="0">
                <a:solidFill>
                  <a:srgbClr val="0000FF"/>
                </a:solidFill>
              </a:rPr>
              <a:t>#PromotingDisabilityPride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1037"/>
          </a:xfrm>
        </p:spPr>
        <p:txBody>
          <a:bodyPr rtlCol="0">
            <a:normAutofit fontScale="90000"/>
          </a:bodyPr>
          <a:lstStyle/>
          <a:p>
            <a:pPr eaLnBrk="1" fontAlgn="auto" hangingPunct="1">
              <a:spcAft>
                <a:spcPts val="0"/>
              </a:spcAft>
              <a:defRPr/>
            </a:pPr>
            <a:r>
              <a:rPr lang="en-US" dirty="0" smtClean="0">
                <a:solidFill>
                  <a:srgbClr val="000090"/>
                </a:solidFill>
                <a:ea typeface="+mj-ea"/>
                <a:cs typeface="+mj-cs"/>
              </a:rPr>
              <a:t>References</a:t>
            </a:r>
            <a:endParaRPr lang="en-US" dirty="0">
              <a:solidFill>
                <a:srgbClr val="000090"/>
              </a:solidFill>
              <a:ea typeface="+mj-ea"/>
              <a:cs typeface="+mj-cs"/>
            </a:endParaRPr>
          </a:p>
        </p:txBody>
      </p:sp>
      <p:sp>
        <p:nvSpPr>
          <p:cNvPr id="3" name="Content Placeholder 2"/>
          <p:cNvSpPr>
            <a:spLocks noGrp="1"/>
          </p:cNvSpPr>
          <p:nvPr>
            <p:ph idx="1"/>
          </p:nvPr>
        </p:nvSpPr>
        <p:spPr>
          <a:xfrm>
            <a:off x="457200" y="1166813"/>
            <a:ext cx="8229600" cy="5211762"/>
          </a:xfrm>
        </p:spPr>
        <p:txBody>
          <a:bodyPr>
            <a:normAutofit/>
          </a:bodyPr>
          <a:lstStyle/>
          <a:p>
            <a:pPr marL="0" indent="0" eaLnBrk="1" hangingPunct="1">
              <a:lnSpc>
                <a:spcPct val="80000"/>
              </a:lnSpc>
              <a:buFont typeface="Arial" pitchFamily="34" charset="0"/>
              <a:buNone/>
            </a:pPr>
            <a:endParaRPr lang="en-US" sz="1900" smtClean="0">
              <a:solidFill>
                <a:srgbClr val="0000FF"/>
              </a:solidFill>
            </a:endParaRPr>
          </a:p>
          <a:p>
            <a:pPr marL="0" indent="0" eaLnBrk="1" hangingPunct="1">
              <a:lnSpc>
                <a:spcPct val="80000"/>
              </a:lnSpc>
              <a:buFont typeface="Arial" pitchFamily="34" charset="0"/>
              <a:buNone/>
            </a:pPr>
            <a:r>
              <a:rPr lang="en-US" sz="1900" smtClean="0">
                <a:solidFill>
                  <a:srgbClr val="0000FF"/>
                </a:solidFill>
              </a:rPr>
              <a:t>Brown, S. E. (1994). </a:t>
            </a:r>
            <a:r>
              <a:rPr lang="en-US" sz="1900" i="1" smtClean="0">
                <a:solidFill>
                  <a:srgbClr val="0000FF"/>
                </a:solidFill>
              </a:rPr>
              <a:t>Investigating a Culture of Disability: Final Report</a:t>
            </a:r>
            <a:r>
              <a:rPr lang="en-US" sz="1900" smtClean="0">
                <a:solidFill>
                  <a:srgbClr val="0000FF"/>
                </a:solidFill>
              </a:rPr>
              <a:t>. Institute on Disability Culture.</a:t>
            </a:r>
          </a:p>
          <a:p>
            <a:pPr marL="0" indent="0" eaLnBrk="1" hangingPunct="1">
              <a:lnSpc>
                <a:spcPct val="80000"/>
              </a:lnSpc>
              <a:buFont typeface="Arial" pitchFamily="34" charset="0"/>
              <a:buNone/>
            </a:pPr>
            <a:endParaRPr lang="en-US" sz="1900" smtClean="0">
              <a:solidFill>
                <a:srgbClr val="0000FF"/>
              </a:solidFill>
            </a:endParaRPr>
          </a:p>
          <a:p>
            <a:pPr marL="0" indent="0" eaLnBrk="1" hangingPunct="1">
              <a:lnSpc>
                <a:spcPct val="80000"/>
              </a:lnSpc>
              <a:buFont typeface="Arial" pitchFamily="34" charset="0"/>
              <a:buNone/>
            </a:pPr>
            <a:r>
              <a:rPr lang="en-US" sz="1900" smtClean="0">
                <a:solidFill>
                  <a:srgbClr val="0000FF"/>
                </a:solidFill>
              </a:rPr>
              <a:t>Brown, S. E. (2003). </a:t>
            </a:r>
            <a:r>
              <a:rPr lang="en-US" sz="1900" i="1" smtClean="0">
                <a:solidFill>
                  <a:srgbClr val="0000FF"/>
                </a:solidFill>
              </a:rPr>
              <a:t>Movie stars and sensuous scars: Essays on the journey from disability shame to disability pride</a:t>
            </a:r>
            <a:r>
              <a:rPr lang="en-US" sz="1900" smtClean="0">
                <a:solidFill>
                  <a:srgbClr val="0000FF"/>
                </a:solidFill>
              </a:rPr>
              <a:t>. New York: People with Disabilities Press.</a:t>
            </a:r>
          </a:p>
          <a:p>
            <a:pPr marL="0" indent="0" eaLnBrk="1" hangingPunct="1">
              <a:lnSpc>
                <a:spcPct val="80000"/>
              </a:lnSpc>
              <a:buFont typeface="Arial" pitchFamily="34" charset="0"/>
              <a:buNone/>
            </a:pPr>
            <a:endParaRPr lang="en-US" sz="1900" smtClean="0">
              <a:solidFill>
                <a:srgbClr val="0000FF"/>
              </a:solidFill>
            </a:endParaRPr>
          </a:p>
          <a:p>
            <a:pPr marL="0" indent="0" eaLnBrk="1" hangingPunct="1">
              <a:lnSpc>
                <a:spcPct val="80000"/>
              </a:lnSpc>
              <a:buFont typeface="Arial" pitchFamily="34" charset="0"/>
              <a:buNone/>
            </a:pPr>
            <a:r>
              <a:rPr lang="en-US" sz="1900" smtClean="0">
                <a:solidFill>
                  <a:srgbClr val="0000FF"/>
                </a:solidFill>
              </a:rPr>
              <a:t>Brown, S. E. (1995). </a:t>
            </a:r>
            <a:r>
              <a:rPr lang="en-US" sz="1900" i="1" smtClean="0">
                <a:solidFill>
                  <a:srgbClr val="0000FF"/>
                </a:solidFill>
              </a:rPr>
              <a:t>Pain, Plain—and  Fancy Rappings: Poetry from the Disabililty Culture</a:t>
            </a:r>
            <a:r>
              <a:rPr lang="en-US" sz="1900" smtClean="0">
                <a:solidFill>
                  <a:srgbClr val="0000FF"/>
                </a:solidFill>
              </a:rPr>
              <a:t>. Institute on Disability Culture.</a:t>
            </a:r>
          </a:p>
          <a:p>
            <a:pPr marL="0" indent="0" eaLnBrk="1" hangingPunct="1">
              <a:lnSpc>
                <a:spcPct val="80000"/>
              </a:lnSpc>
              <a:buFont typeface="Arial" pitchFamily="34" charset="0"/>
              <a:buNone/>
            </a:pPr>
            <a:endParaRPr lang="en-US" sz="1900" smtClean="0">
              <a:solidFill>
                <a:srgbClr val="0000FF"/>
              </a:solidFill>
            </a:endParaRPr>
          </a:p>
          <a:p>
            <a:pPr marL="0" indent="0" eaLnBrk="1" hangingPunct="1">
              <a:lnSpc>
                <a:spcPct val="80000"/>
              </a:lnSpc>
              <a:buFont typeface="Arial" pitchFamily="34" charset="0"/>
              <a:buNone/>
            </a:pPr>
            <a:r>
              <a:rPr lang="en-US" sz="1900" smtClean="0">
                <a:solidFill>
                  <a:srgbClr val="0000FF"/>
                </a:solidFill>
              </a:rPr>
              <a:t>Brown, S.E. with Justin Dart, Jr. &amp; Judith Heumann, "Speakers of Movement:  Voices of Independence,</a:t>
            </a:r>
            <a:r>
              <a:rPr lang="en-US" altLang="en-US" sz="1900" smtClean="0">
                <a:solidFill>
                  <a:srgbClr val="0000FF"/>
                </a:solidFill>
              </a:rPr>
              <a:t>”</a:t>
            </a:r>
            <a:r>
              <a:rPr lang="en-US" sz="1900" smtClean="0">
                <a:solidFill>
                  <a:srgbClr val="0000FF"/>
                </a:solidFill>
              </a:rPr>
              <a:t> Annual National Council on Independent Living Conference, Washington, D.C., May 1990.</a:t>
            </a:r>
          </a:p>
          <a:p>
            <a:pPr marL="0" indent="0" eaLnBrk="1" hangingPunct="1">
              <a:lnSpc>
                <a:spcPct val="80000"/>
              </a:lnSpc>
              <a:buFont typeface="Arial" pitchFamily="34" charset="0"/>
              <a:buNone/>
            </a:pPr>
            <a:endParaRPr lang="en-US" sz="1900" smtClean="0">
              <a:solidFill>
                <a:srgbClr val="0000FF"/>
              </a:solidFill>
            </a:endParaRPr>
          </a:p>
          <a:p>
            <a:pPr marL="0" indent="0" eaLnBrk="1" hangingPunct="1">
              <a:lnSpc>
                <a:spcPct val="80000"/>
              </a:lnSpc>
              <a:buFont typeface="Arial" pitchFamily="34" charset="0"/>
              <a:buNone/>
            </a:pPr>
            <a:r>
              <a:rPr lang="en-US" sz="1900" smtClean="0">
                <a:solidFill>
                  <a:srgbClr val="0000FF"/>
                </a:solidFill>
              </a:rPr>
              <a:t>Johnson, Mary, "EMOTION AND PRIDE," </a:t>
            </a:r>
            <a:r>
              <a:rPr lang="en-US" sz="1900" i="1" smtClean="0">
                <a:solidFill>
                  <a:srgbClr val="0000FF"/>
                </a:solidFill>
              </a:rPr>
              <a:t>Disability Rag</a:t>
            </a:r>
            <a:r>
              <a:rPr lang="en-US" sz="1900" smtClean="0">
                <a:solidFill>
                  <a:srgbClr val="0000FF"/>
                </a:solidFill>
              </a:rPr>
              <a:t>, Jan/Feb 1987, 1, 4-10.</a:t>
            </a:r>
          </a:p>
          <a:p>
            <a:pPr marL="0" indent="0" eaLnBrk="1" hangingPunct="1">
              <a:lnSpc>
                <a:spcPct val="80000"/>
              </a:lnSpc>
              <a:buFont typeface="Arial" pitchFamily="34" charset="0"/>
              <a:buNone/>
            </a:pPr>
            <a:endParaRPr lang="en-US" sz="1800" smtClean="0">
              <a:solidFill>
                <a:srgbClr val="0000FF"/>
              </a:solidFill>
            </a:endParaRPr>
          </a:p>
          <a:p>
            <a:pPr marL="0" indent="0" eaLnBrk="1" hangingPunct="1">
              <a:lnSpc>
                <a:spcPct val="80000"/>
              </a:lnSpc>
              <a:buFont typeface="Arial" pitchFamily="34" charset="0"/>
              <a:buNone/>
            </a:pPr>
            <a:endParaRPr lang="en-US" sz="1200" smtClean="0">
              <a:solidFill>
                <a:srgbClr val="0000FF"/>
              </a:solidFill>
            </a:endParaRPr>
          </a:p>
          <a:p>
            <a:pPr marL="0" indent="0" eaLnBrk="1" hangingPunct="1">
              <a:lnSpc>
                <a:spcPct val="80000"/>
              </a:lnSpc>
              <a:buFont typeface="Arial" pitchFamily="34" charset="0"/>
              <a:buNone/>
            </a:pPr>
            <a:endParaRPr lang="en-US" sz="1200" b="1" smtClean="0">
              <a:solidFill>
                <a:srgbClr val="0000FF"/>
              </a:solidFill>
            </a:endParaRPr>
          </a:p>
          <a:p>
            <a:pPr marL="0" indent="0" eaLnBrk="1" hangingPunct="1">
              <a:lnSpc>
                <a:spcPct val="80000"/>
              </a:lnSpc>
              <a:buFont typeface="Arial" pitchFamily="34" charset="0"/>
              <a:buNone/>
            </a:pPr>
            <a:endParaRPr lang="en-US" sz="8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solidFill>
                  <a:srgbClr val="000090"/>
                </a:solidFill>
                <a:ea typeface="+mj-ea"/>
                <a:cs typeface="+mj-cs"/>
              </a:rPr>
              <a:t>For More Information </a:t>
            </a:r>
            <a:r>
              <a:rPr lang="en-US" b="1" dirty="0" smtClean="0">
                <a:ea typeface="+mj-ea"/>
                <a:cs typeface="+mj-cs"/>
              </a:rPr>
              <a:t/>
            </a:r>
            <a:br>
              <a:rPr lang="en-US" b="1" dirty="0" smtClean="0">
                <a:ea typeface="+mj-ea"/>
                <a:cs typeface="+mj-cs"/>
              </a:rPr>
            </a:br>
            <a:endParaRPr lang="en-US" dirty="0">
              <a:ea typeface="+mj-ea"/>
              <a:cs typeface="+mj-cs"/>
            </a:endParaRPr>
          </a:p>
        </p:txBody>
      </p:sp>
      <p:sp>
        <p:nvSpPr>
          <p:cNvPr id="44034" name="Content Placeholder 2"/>
          <p:cNvSpPr>
            <a:spLocks noGrp="1"/>
          </p:cNvSpPr>
          <p:nvPr>
            <p:ph idx="1"/>
          </p:nvPr>
        </p:nvSpPr>
        <p:spPr>
          <a:xfrm>
            <a:off x="457200" y="4406900"/>
            <a:ext cx="8229600" cy="1719263"/>
          </a:xfrm>
        </p:spPr>
        <p:txBody>
          <a:bodyPr/>
          <a:lstStyle/>
          <a:p>
            <a:pPr algn="ctr" eaLnBrk="1" hangingPunct="1">
              <a:buFont typeface="Arial" pitchFamily="34" charset="0"/>
              <a:buNone/>
            </a:pPr>
            <a:r>
              <a:rPr lang="en-US" b="1" smtClean="0"/>
              <a:t>Steve Brown: </a:t>
            </a:r>
            <a:r>
              <a:rPr lang="en-US" b="1" smtClean="0">
                <a:solidFill>
                  <a:srgbClr val="0000FF"/>
                </a:solidFill>
                <a:hlinkClick r:id="rId3"/>
              </a:rPr>
              <a:t>disculture@gmail.com</a:t>
            </a:r>
            <a:endParaRPr lang="en-US" b="1" smtClean="0">
              <a:solidFill>
                <a:srgbClr val="0000FF"/>
              </a:solidFill>
            </a:endParaRPr>
          </a:p>
          <a:p>
            <a:pPr eaLnBrk="1" hangingPunct="1">
              <a:buFont typeface="Arial" pitchFamily="34" charset="0"/>
              <a:buNone/>
            </a:pPr>
            <a:endParaRPr lang="en-US" b="1" smtClean="0">
              <a:solidFill>
                <a:srgbClr val="0000FF"/>
              </a:solidFill>
            </a:endParaRPr>
          </a:p>
          <a:p>
            <a:pPr algn="ctr" eaLnBrk="1" hangingPunct="1">
              <a:buFont typeface="Arial" pitchFamily="34" charset="0"/>
              <a:buNone/>
            </a:pPr>
            <a:r>
              <a:rPr lang="en-US" b="1" smtClean="0">
                <a:solidFill>
                  <a:srgbClr val="0000FF"/>
                </a:solidFill>
                <a:hlinkClick r:id="rId4"/>
              </a:rPr>
              <a:t>http://www.instituteondisabilityculture.org</a:t>
            </a:r>
            <a:endParaRPr lang="en-US" b="1" smtClean="0">
              <a:solidFill>
                <a:srgbClr val="0000FF"/>
              </a:solidFill>
            </a:endParaRPr>
          </a:p>
          <a:p>
            <a:pPr eaLnBrk="1" hangingPunct="1">
              <a:buFont typeface="Arial" pitchFamily="34" charset="0"/>
              <a:buNone/>
            </a:pPr>
            <a:endParaRPr lang="en-US" b="1" smtClean="0"/>
          </a:p>
          <a:p>
            <a:pPr eaLnBrk="1" hangingPunct="1">
              <a:buFont typeface="Arial" pitchFamily="34" charset="0"/>
              <a:buNone/>
            </a:pPr>
            <a:r>
              <a:rPr lang="en-US" b="1" smtClean="0"/>
              <a:t> </a:t>
            </a:r>
          </a:p>
        </p:txBody>
      </p:sp>
      <p:pic>
        <p:nvPicPr>
          <p:cNvPr id="44035" name="Picture 2" descr="Steve, Presenting on Disability Stuides at Pac Rim 2014.jpg"/>
          <p:cNvPicPr>
            <a:picLocks noChangeAspect="1"/>
          </p:cNvPicPr>
          <p:nvPr/>
        </p:nvPicPr>
        <p:blipFill>
          <a:blip r:embed="rId5"/>
          <a:srcRect/>
          <a:stretch>
            <a:fillRect/>
          </a:stretch>
        </p:blipFill>
        <p:spPr bwMode="auto">
          <a:xfrm>
            <a:off x="2644775" y="1168400"/>
            <a:ext cx="4008438" cy="2671763"/>
          </a:xfrm>
          <a:prstGeom prst="rect">
            <a:avLst/>
          </a:prstGeom>
          <a:noFill/>
          <a:ln w="9525">
            <a:noFill/>
            <a:miter lim="800000"/>
            <a:headEnd/>
            <a:tailEnd/>
          </a:ln>
        </p:spPr>
      </p:pic>
      <p:sp>
        <p:nvSpPr>
          <p:cNvPr id="44036" name="TextBox 3"/>
          <p:cNvSpPr txBox="1">
            <a:spLocks noChangeArrowheads="1"/>
          </p:cNvSpPr>
          <p:nvPr/>
        </p:nvSpPr>
        <p:spPr bwMode="auto">
          <a:xfrm>
            <a:off x="1016000" y="3840163"/>
            <a:ext cx="6962775" cy="646112"/>
          </a:xfrm>
          <a:prstGeom prst="rect">
            <a:avLst/>
          </a:prstGeom>
          <a:noFill/>
          <a:ln w="9525">
            <a:noFill/>
            <a:miter lim="800000"/>
            <a:headEnd/>
            <a:tailEnd/>
          </a:ln>
        </p:spPr>
        <p:txBody>
          <a:bodyPr>
            <a:spAutoFit/>
          </a:bodyPr>
          <a:lstStyle/>
          <a:p>
            <a:pPr algn="ctr"/>
            <a:r>
              <a:rPr lang="en-US">
                <a:solidFill>
                  <a:srgbClr val="0000FF"/>
                </a:solidFill>
              </a:rPr>
              <a:t>Image of Steve presenting at the Pacific Rim International Conference on Disability &amp; Diversity, Honolulu, HI 2014</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b="1" smtClean="0">
                <a:solidFill>
                  <a:srgbClr val="000090"/>
                </a:solidFill>
              </a:rPr>
              <a:t>Some Personal History</a:t>
            </a:r>
          </a:p>
        </p:txBody>
      </p:sp>
      <p:sp>
        <p:nvSpPr>
          <p:cNvPr id="16386" name="Content Placeholder 2"/>
          <p:cNvSpPr>
            <a:spLocks noGrp="1"/>
          </p:cNvSpPr>
          <p:nvPr>
            <p:ph idx="1"/>
          </p:nvPr>
        </p:nvSpPr>
        <p:spPr/>
        <p:txBody>
          <a:bodyPr/>
          <a:lstStyle/>
          <a:p>
            <a:pPr marL="0" indent="0" eaLnBrk="1" hangingPunct="1">
              <a:buFont typeface="Arial" pitchFamily="34" charset="0"/>
              <a:buNone/>
            </a:pPr>
            <a:r>
              <a:rPr lang="en-US" sz="2400" smtClean="0">
                <a:solidFill>
                  <a:srgbClr val="0000FF"/>
                </a:solidFill>
              </a:rPr>
              <a:t>*Doctorate in History, 1981</a:t>
            </a:r>
          </a:p>
          <a:p>
            <a:pPr marL="0" indent="0" eaLnBrk="1" hangingPunct="1">
              <a:buFont typeface="Arial" pitchFamily="34" charset="0"/>
              <a:buNone/>
            </a:pPr>
            <a:endParaRPr lang="en-US" sz="2400" smtClean="0">
              <a:solidFill>
                <a:srgbClr val="0000FF"/>
              </a:solidFill>
            </a:endParaRPr>
          </a:p>
          <a:p>
            <a:pPr marL="0" indent="0" eaLnBrk="1" hangingPunct="1">
              <a:buFont typeface="Arial" pitchFamily="34" charset="0"/>
              <a:buNone/>
            </a:pPr>
            <a:r>
              <a:rPr lang="en-US" sz="2400" smtClean="0">
                <a:solidFill>
                  <a:srgbClr val="0000FF"/>
                </a:solidFill>
              </a:rPr>
              <a:t>*Working at a CIL in Oklahoma in 1980s</a:t>
            </a:r>
          </a:p>
          <a:p>
            <a:pPr marL="0" indent="0" eaLnBrk="1" hangingPunct="1">
              <a:buFont typeface="Arial" pitchFamily="34" charset="0"/>
              <a:buNone/>
            </a:pPr>
            <a:endParaRPr lang="en-US" sz="2400" smtClean="0">
              <a:solidFill>
                <a:srgbClr val="0000FF"/>
              </a:solidFill>
            </a:endParaRPr>
          </a:p>
          <a:p>
            <a:pPr marL="0" indent="0" eaLnBrk="1" hangingPunct="1">
              <a:buFont typeface="Arial" pitchFamily="34" charset="0"/>
              <a:buNone/>
            </a:pPr>
            <a:r>
              <a:rPr lang="en-US" sz="2400" smtClean="0">
                <a:solidFill>
                  <a:srgbClr val="0000FF"/>
                </a:solidFill>
              </a:rPr>
              <a:t>*Reading </a:t>
            </a:r>
            <a:r>
              <a:rPr lang="en-US" sz="2400" i="1" smtClean="0">
                <a:solidFill>
                  <a:srgbClr val="0000FF"/>
                </a:solidFill>
              </a:rPr>
              <a:t>Disability Rag</a:t>
            </a:r>
            <a:r>
              <a:rPr lang="en-US" sz="2400" smtClean="0">
                <a:solidFill>
                  <a:srgbClr val="0000FF"/>
                </a:solidFill>
              </a:rPr>
              <a:t> (disability cool; Mary Johnson</a:t>
            </a:r>
            <a:r>
              <a:rPr lang="en-US" altLang="en-US" sz="2400" smtClean="0">
                <a:solidFill>
                  <a:srgbClr val="0000FF"/>
                </a:solidFill>
              </a:rPr>
              <a:t>’</a:t>
            </a:r>
            <a:r>
              <a:rPr lang="en-US" sz="2400" smtClean="0">
                <a:solidFill>
                  <a:srgbClr val="0000FF"/>
                </a:solidFill>
              </a:rPr>
              <a:t>s interview with Carol Gill)</a:t>
            </a:r>
          </a:p>
          <a:p>
            <a:pPr marL="0" indent="0" eaLnBrk="1" hangingPunct="1">
              <a:buFont typeface="Arial" pitchFamily="34" charset="0"/>
              <a:buNone/>
            </a:pPr>
            <a:endParaRPr lang="en-US" sz="2400" smtClean="0">
              <a:solidFill>
                <a:srgbClr val="0000FF"/>
              </a:solidFill>
            </a:endParaRPr>
          </a:p>
          <a:p>
            <a:pPr marL="0" indent="0" eaLnBrk="1" hangingPunct="1">
              <a:buFont typeface="Arial" pitchFamily="34" charset="0"/>
              <a:buNone/>
            </a:pPr>
            <a:r>
              <a:rPr lang="en-US" sz="2400" smtClean="0">
                <a:solidFill>
                  <a:srgbClr val="0000FF"/>
                </a:solidFill>
              </a:rPr>
              <a:t>*Presentation at NCIL, 1990, </a:t>
            </a:r>
            <a:r>
              <a:rPr lang="en-US" altLang="en-US" sz="2400" smtClean="0">
                <a:solidFill>
                  <a:srgbClr val="0000FF"/>
                </a:solidFill>
              </a:rPr>
              <a:t>“</a:t>
            </a:r>
            <a:r>
              <a:rPr lang="en-US" sz="2400" smtClean="0">
                <a:solidFill>
                  <a:srgbClr val="0000FF"/>
                </a:solidFill>
              </a:rPr>
              <a:t>Speakers of Movement</a:t>
            </a:r>
            <a:r>
              <a:rPr lang="en-US" altLang="en-US" sz="2400" smtClean="0">
                <a:solidFill>
                  <a:srgbClr val="0000FF"/>
                </a:solidFill>
              </a:rPr>
              <a:t>”</a:t>
            </a:r>
            <a:endParaRPr lang="en-US" sz="2400" smtClean="0">
              <a:solidFill>
                <a:srgbClr val="0000FF"/>
              </a:solidFill>
            </a:endParaRPr>
          </a:p>
          <a:p>
            <a:pPr marL="0" indent="0" eaLnBrk="1" hangingPunct="1">
              <a:buFont typeface="Arial" pitchFamily="34" charset="0"/>
              <a:buNone/>
            </a:pPr>
            <a:endParaRPr lang="en-US" sz="2400" smtClean="0">
              <a:solidFill>
                <a:srgbClr val="0000FF"/>
              </a:solidFill>
            </a:endParaRPr>
          </a:p>
          <a:p>
            <a:pPr marL="0" indent="0" eaLnBrk="1" hangingPunct="1">
              <a:buFont typeface="Arial" pitchFamily="34" charset="0"/>
              <a:buNone/>
            </a:pPr>
            <a:r>
              <a:rPr lang="en-US" sz="2400" smtClean="0">
                <a:solidFill>
                  <a:srgbClr val="0000FF"/>
                </a:solidFill>
              </a:rPr>
              <a:t>*Working at WID, 1990-1993</a:t>
            </a:r>
          </a:p>
          <a:p>
            <a:pPr marL="0" indent="0" eaLnBrk="1" hangingPunct="1">
              <a:buFont typeface="Arial" pitchFamily="34" charset="0"/>
              <a:buNone/>
            </a:pPr>
            <a:endParaRPr lang="en-US" sz="2400" smtClean="0">
              <a:solidFill>
                <a:srgbClr val="0000FF"/>
              </a:solidFill>
            </a:endParaRPr>
          </a:p>
          <a:p>
            <a:pPr marL="0" indent="0" eaLnBrk="1" hangingPunct="1">
              <a:buFont typeface="Arial" pitchFamily="34" charset="0"/>
              <a:buNone/>
            </a:pPr>
            <a:endParaRPr lang="en-US" sz="2400" smtClean="0">
              <a:solidFill>
                <a:srgbClr val="0000FF"/>
              </a:solidFill>
            </a:endParaRPr>
          </a:p>
          <a:p>
            <a:pPr marL="0" indent="0" eaLnBrk="1" hangingPunct="1">
              <a:buFont typeface="Arial" pitchFamily="34" charset="0"/>
              <a:buNone/>
            </a:pPr>
            <a:endParaRPr lang="en-US" sz="2400" smtClean="0">
              <a:solidFill>
                <a:srgbClr val="0000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z="2000" smtClean="0">
                <a:solidFill>
                  <a:srgbClr val="000090"/>
                </a:solidFill>
              </a:rPr>
              <a:t/>
            </a:r>
            <a:br>
              <a:rPr lang="en-US" sz="2000" smtClean="0">
                <a:solidFill>
                  <a:srgbClr val="000090"/>
                </a:solidFill>
              </a:rPr>
            </a:br>
            <a:r>
              <a:rPr lang="en-US" altLang="en-US" sz="2000" smtClean="0">
                <a:solidFill>
                  <a:srgbClr val="000090"/>
                </a:solidFill>
              </a:rPr>
              <a:t>”</a:t>
            </a:r>
            <a:r>
              <a:rPr lang="en-US" altLang="ja-JP" sz="2000" smtClean="0">
                <a:solidFill>
                  <a:srgbClr val="000090"/>
                </a:solidFill>
              </a:rPr>
              <a:t>Tell Your Story</a:t>
            </a:r>
            <a:r>
              <a:rPr lang="en-US" altLang="en-US" sz="2000" smtClean="0">
                <a:solidFill>
                  <a:srgbClr val="000090"/>
                </a:solidFill>
              </a:rPr>
              <a:t>”</a:t>
            </a:r>
            <a:r>
              <a:rPr lang="en-US" altLang="ja-JP" sz="2000" smtClean="0">
                <a:solidFill>
                  <a:srgbClr val="000090"/>
                </a:solidFill>
              </a:rPr>
              <a:t> (1991, 1995)</a:t>
            </a:r>
            <a:br>
              <a:rPr lang="en-US" altLang="ja-JP" sz="2000" smtClean="0">
                <a:solidFill>
                  <a:srgbClr val="000090"/>
                </a:solidFill>
              </a:rPr>
            </a:br>
            <a:r>
              <a:rPr lang="en-US" altLang="ja-JP" sz="2000" smtClean="0">
                <a:solidFill>
                  <a:srgbClr val="000090"/>
                </a:solidFill>
              </a:rPr>
              <a:t>All Rights Reserved, Institute on Disability Culture</a:t>
            </a:r>
            <a:br>
              <a:rPr lang="en-US" altLang="ja-JP" sz="2000" smtClean="0">
                <a:solidFill>
                  <a:srgbClr val="000090"/>
                </a:solidFill>
              </a:rPr>
            </a:br>
            <a:r>
              <a:rPr lang="en-US" altLang="ja-JP" sz="2000" smtClean="0">
                <a:solidFill>
                  <a:srgbClr val="000090"/>
                </a:solidFill>
              </a:rPr>
              <a:t>www.insituteondisabilityculture.org</a:t>
            </a:r>
            <a:br>
              <a:rPr lang="en-US" altLang="ja-JP" sz="2000" smtClean="0">
                <a:solidFill>
                  <a:srgbClr val="000090"/>
                </a:solidFill>
              </a:rPr>
            </a:br>
            <a:endParaRPr lang="en-US" sz="2000" smtClean="0">
              <a:solidFill>
                <a:srgbClr val="000090"/>
              </a:solidFill>
            </a:endParaRPr>
          </a:p>
        </p:txBody>
      </p:sp>
      <p:sp>
        <p:nvSpPr>
          <p:cNvPr id="3" name="Content Placeholder 2"/>
          <p:cNvSpPr>
            <a:spLocks noGrp="1"/>
          </p:cNvSpPr>
          <p:nvPr>
            <p:ph idx="1"/>
          </p:nvPr>
        </p:nvSpPr>
        <p:spPr/>
        <p:txBody>
          <a:bodyPr>
            <a:normAutofit/>
          </a:bodyPr>
          <a:lstStyle/>
          <a:p>
            <a:pPr marL="0" indent="0" algn="ctr" eaLnBrk="1" hangingPunct="1">
              <a:lnSpc>
                <a:spcPct val="90000"/>
              </a:lnSpc>
              <a:buFont typeface="Arial" pitchFamily="34" charset="0"/>
              <a:buNone/>
            </a:pPr>
            <a:r>
              <a:rPr lang="en-US" sz="1400" b="1" i="1" smtClean="0">
                <a:solidFill>
                  <a:srgbClr val="0000FF"/>
                </a:solidFill>
              </a:rPr>
              <a:t>Tell your story</a:t>
            </a:r>
          </a:p>
          <a:p>
            <a:pPr marL="0" indent="0" algn="ctr" eaLnBrk="1" hangingPunct="1">
              <a:lnSpc>
                <a:spcPct val="90000"/>
              </a:lnSpc>
              <a:buFont typeface="Arial" pitchFamily="34" charset="0"/>
              <a:buNone/>
            </a:pPr>
            <a:r>
              <a:rPr lang="en-US" sz="1400" i="1" smtClean="0">
                <a:solidFill>
                  <a:srgbClr val="0000FF"/>
                </a:solidFill>
              </a:rPr>
              <a:t>Tell your story</a:t>
            </a:r>
            <a:endParaRPr lang="en-US" sz="1400" smtClean="0">
              <a:solidFill>
                <a:srgbClr val="0000FF"/>
              </a:solidFill>
            </a:endParaRPr>
          </a:p>
          <a:p>
            <a:pPr marL="0" indent="0" algn="ctr" eaLnBrk="1" hangingPunct="1">
              <a:lnSpc>
                <a:spcPct val="90000"/>
              </a:lnSpc>
              <a:buFont typeface="Arial" pitchFamily="34" charset="0"/>
              <a:buNone/>
            </a:pPr>
            <a:r>
              <a:rPr lang="en-US" sz="1400" smtClean="0">
                <a:solidFill>
                  <a:srgbClr val="0000FF"/>
                </a:solidFill>
              </a:rPr>
              <a:t>It may bump from the page</a:t>
            </a:r>
          </a:p>
          <a:p>
            <a:pPr marL="0" indent="0" algn="ctr" eaLnBrk="1" hangingPunct="1">
              <a:lnSpc>
                <a:spcPct val="90000"/>
              </a:lnSpc>
              <a:buFont typeface="Arial" pitchFamily="34" charset="0"/>
              <a:buNone/>
            </a:pPr>
            <a:r>
              <a:rPr lang="en-US" sz="1400" smtClean="0">
                <a:solidFill>
                  <a:srgbClr val="0000FF"/>
                </a:solidFill>
              </a:rPr>
              <a:t>like words of braille</a:t>
            </a:r>
          </a:p>
          <a:p>
            <a:pPr marL="0" indent="0" algn="ctr" eaLnBrk="1" hangingPunct="1">
              <a:lnSpc>
                <a:spcPct val="90000"/>
              </a:lnSpc>
              <a:buFont typeface="Arial" pitchFamily="34" charset="0"/>
              <a:buNone/>
            </a:pPr>
            <a:r>
              <a:rPr lang="en-US" sz="1400" smtClean="0">
                <a:solidFill>
                  <a:srgbClr val="0000FF"/>
                </a:solidFill>
              </a:rPr>
              <a:t>sizzling in tales of blazing glory;</a:t>
            </a:r>
          </a:p>
          <a:p>
            <a:pPr marL="0" indent="0" algn="ctr" eaLnBrk="1" hangingPunct="1">
              <a:lnSpc>
                <a:spcPct val="90000"/>
              </a:lnSpc>
              <a:buFont typeface="Arial" pitchFamily="34" charset="0"/>
              <a:buNone/>
            </a:pPr>
            <a:r>
              <a:rPr lang="en-US" sz="1400" smtClean="0">
                <a:solidFill>
                  <a:srgbClr val="0000FF"/>
                </a:solidFill>
              </a:rPr>
              <a:t>it may glisten in the sunshine like the holy grail,</a:t>
            </a:r>
          </a:p>
          <a:p>
            <a:pPr marL="0" indent="0" algn="ctr" eaLnBrk="1" hangingPunct="1">
              <a:lnSpc>
                <a:spcPct val="90000"/>
              </a:lnSpc>
              <a:buFont typeface="Arial" pitchFamily="34" charset="0"/>
              <a:buNone/>
            </a:pPr>
            <a:r>
              <a:rPr lang="en-US" sz="1400" smtClean="0">
                <a:solidFill>
                  <a:srgbClr val="0000FF"/>
                </a:solidFill>
              </a:rPr>
              <a:t>so tell me a tale, even if it</a:t>
            </a:r>
            <a:r>
              <a:rPr lang="en-US" altLang="en-US" sz="1400" smtClean="0">
                <a:solidFill>
                  <a:srgbClr val="0000FF"/>
                </a:solidFill>
              </a:rPr>
              <a:t>’</a:t>
            </a:r>
            <a:r>
              <a:rPr lang="en-US" sz="1400" smtClean="0">
                <a:solidFill>
                  <a:srgbClr val="0000FF"/>
                </a:solidFill>
              </a:rPr>
              <a:t>s gory,</a:t>
            </a:r>
          </a:p>
          <a:p>
            <a:pPr marL="0" indent="0" algn="ctr" eaLnBrk="1" hangingPunct="1">
              <a:lnSpc>
                <a:spcPct val="90000"/>
              </a:lnSpc>
              <a:buFont typeface="Arial" pitchFamily="34" charset="0"/>
              <a:buNone/>
            </a:pPr>
            <a:r>
              <a:rPr lang="en-US" sz="1400" smtClean="0">
                <a:solidFill>
                  <a:srgbClr val="0000FF"/>
                </a:solidFill>
              </a:rPr>
              <a:t>I</a:t>
            </a:r>
            <a:r>
              <a:rPr lang="en-US" altLang="en-US" sz="1400" smtClean="0">
                <a:solidFill>
                  <a:srgbClr val="0000FF"/>
                </a:solidFill>
              </a:rPr>
              <a:t>’</a:t>
            </a:r>
            <a:r>
              <a:rPr lang="en-US" sz="1400" smtClean="0">
                <a:solidFill>
                  <a:srgbClr val="0000FF"/>
                </a:solidFill>
              </a:rPr>
              <a:t>m yearning to hear </a:t>
            </a:r>
            <a:r>
              <a:rPr lang="en-US" sz="1400" i="1" smtClean="0">
                <a:solidFill>
                  <a:srgbClr val="0000FF"/>
                </a:solidFill>
              </a:rPr>
              <a:t>you</a:t>
            </a:r>
            <a:endParaRPr lang="en-US" sz="1400" smtClean="0">
              <a:solidFill>
                <a:srgbClr val="0000FF"/>
              </a:solidFill>
            </a:endParaRPr>
          </a:p>
          <a:p>
            <a:pPr marL="0" indent="0" algn="ctr" eaLnBrk="1" hangingPunct="1">
              <a:lnSpc>
                <a:spcPct val="90000"/>
              </a:lnSpc>
              <a:buFont typeface="Arial" pitchFamily="34" charset="0"/>
              <a:buNone/>
            </a:pPr>
            <a:r>
              <a:rPr lang="en-US" sz="1400" smtClean="0">
                <a:solidFill>
                  <a:srgbClr val="0000FF"/>
                </a:solidFill>
              </a:rPr>
              <a:t>Tell </a:t>
            </a:r>
            <a:r>
              <a:rPr lang="en-US" sz="1400" i="1" smtClean="0">
                <a:solidFill>
                  <a:srgbClr val="0000FF"/>
                </a:solidFill>
              </a:rPr>
              <a:t>your</a:t>
            </a:r>
            <a:r>
              <a:rPr lang="en-US" sz="1400" smtClean="0">
                <a:solidFill>
                  <a:srgbClr val="0000FF"/>
                </a:solidFill>
              </a:rPr>
              <a:t> story.</a:t>
            </a:r>
            <a:r>
              <a:rPr lang="en-US" sz="1400" smtClean="0"/>
              <a:t> </a:t>
            </a:r>
          </a:p>
          <a:p>
            <a:pPr marL="0" indent="0" algn="ctr" eaLnBrk="1" hangingPunct="1">
              <a:lnSpc>
                <a:spcPct val="90000"/>
              </a:lnSpc>
              <a:buFont typeface="Arial" pitchFamily="34" charset="0"/>
              <a:buNone/>
            </a:pPr>
            <a:endParaRPr lang="en-US" sz="1400" smtClean="0"/>
          </a:p>
          <a:p>
            <a:pPr marL="0" indent="0" algn="ctr" eaLnBrk="1" hangingPunct="1">
              <a:lnSpc>
                <a:spcPct val="90000"/>
              </a:lnSpc>
              <a:buFont typeface="Arial" pitchFamily="34" charset="0"/>
              <a:buNone/>
            </a:pPr>
            <a:r>
              <a:rPr lang="en-US" sz="1400" smtClean="0">
                <a:solidFill>
                  <a:srgbClr val="0000FF"/>
                </a:solidFill>
              </a:rPr>
              <a:t>Have you heard</a:t>
            </a:r>
          </a:p>
          <a:p>
            <a:pPr marL="0" indent="0" algn="ctr" eaLnBrk="1" hangingPunct="1">
              <a:lnSpc>
                <a:spcPct val="90000"/>
              </a:lnSpc>
              <a:buFont typeface="Arial" pitchFamily="34" charset="0"/>
              <a:buNone/>
            </a:pPr>
            <a:r>
              <a:rPr lang="en-US" altLang="en-US" sz="1400" smtClean="0">
                <a:solidFill>
                  <a:srgbClr val="0000FF"/>
                </a:solidFill>
              </a:rPr>
              <a:t>‘</a:t>
            </a:r>
            <a:r>
              <a:rPr lang="en-US" sz="1400" smtClean="0">
                <a:solidFill>
                  <a:srgbClr val="0000FF"/>
                </a:solidFill>
              </a:rPr>
              <a:t>bout the man</a:t>
            </a:r>
          </a:p>
          <a:p>
            <a:pPr marL="0" indent="0" algn="ctr" eaLnBrk="1" hangingPunct="1">
              <a:lnSpc>
                <a:spcPct val="90000"/>
              </a:lnSpc>
              <a:buFont typeface="Arial" pitchFamily="34" charset="0"/>
              <a:buNone/>
            </a:pPr>
            <a:r>
              <a:rPr lang="en-US" sz="1400" smtClean="0">
                <a:solidFill>
                  <a:srgbClr val="0000FF"/>
                </a:solidFill>
              </a:rPr>
              <a:t>in the motorized chair?</a:t>
            </a:r>
          </a:p>
          <a:p>
            <a:pPr marL="0" indent="0" algn="ctr" eaLnBrk="1" hangingPunct="1">
              <a:lnSpc>
                <a:spcPct val="90000"/>
              </a:lnSpc>
              <a:buFont typeface="Arial" pitchFamily="34" charset="0"/>
              <a:buNone/>
            </a:pPr>
            <a:r>
              <a:rPr lang="en-US" sz="1400" smtClean="0">
                <a:solidFill>
                  <a:srgbClr val="0000FF"/>
                </a:solidFill>
              </a:rPr>
              <a:t>Found no ramp at the </a:t>
            </a:r>
          </a:p>
          <a:p>
            <a:pPr marL="0" indent="0" algn="ctr" eaLnBrk="1" hangingPunct="1">
              <a:lnSpc>
                <a:spcPct val="90000"/>
              </a:lnSpc>
              <a:buFont typeface="Arial" pitchFamily="34" charset="0"/>
              <a:buNone/>
            </a:pPr>
            <a:r>
              <a:rPr lang="en-US" sz="1400" smtClean="0">
                <a:solidFill>
                  <a:srgbClr val="0000FF"/>
                </a:solidFill>
              </a:rPr>
              <a:t>movie theater</a:t>
            </a:r>
          </a:p>
          <a:p>
            <a:pPr marL="0" indent="0" algn="ctr" eaLnBrk="1" hangingPunct="1">
              <a:lnSpc>
                <a:spcPct val="90000"/>
              </a:lnSpc>
              <a:buFont typeface="Arial" pitchFamily="34" charset="0"/>
              <a:buNone/>
            </a:pPr>
            <a:r>
              <a:rPr lang="en-US" sz="1400" smtClean="0">
                <a:solidFill>
                  <a:srgbClr val="0000FF"/>
                </a:solidFill>
              </a:rPr>
              <a:t>did he despair?</a:t>
            </a:r>
          </a:p>
          <a:p>
            <a:pPr marL="0" indent="0" algn="ctr" eaLnBrk="1" hangingPunct="1">
              <a:lnSpc>
                <a:spcPct val="90000"/>
              </a:lnSpc>
              <a:buFont typeface="Arial" pitchFamily="34" charset="0"/>
              <a:buNone/>
            </a:pPr>
            <a:r>
              <a:rPr lang="en-US" sz="1400" smtClean="0">
                <a:solidFill>
                  <a:srgbClr val="0000FF"/>
                </a:solidFill>
              </a:rPr>
              <a:t>No,</a:t>
            </a:r>
          </a:p>
          <a:p>
            <a:pPr marL="0" indent="0" algn="ctr" eaLnBrk="1" hangingPunct="1">
              <a:lnSpc>
                <a:spcPct val="90000"/>
              </a:lnSpc>
              <a:buFont typeface="Arial" pitchFamily="34" charset="0"/>
              <a:buNone/>
            </a:pPr>
            <a:r>
              <a:rPr lang="en-US" sz="1400" smtClean="0">
                <a:solidFill>
                  <a:srgbClr val="0000FF"/>
                </a:solidFill>
              </a:rPr>
              <a:t>just let them dudes lift him in there.</a:t>
            </a:r>
          </a:p>
          <a:p>
            <a:pPr marL="0" indent="0" algn="ctr" eaLnBrk="1" hangingPunct="1">
              <a:lnSpc>
                <a:spcPct val="90000"/>
              </a:lnSpc>
              <a:buFont typeface="Arial" pitchFamily="34" charset="0"/>
              <a:buNone/>
            </a:pPr>
            <a:endParaRPr lang="en-US" sz="1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7037"/>
          </a:xfrm>
        </p:spPr>
        <p:txBody>
          <a:bodyPr>
            <a:normAutofit/>
          </a:bodyPr>
          <a:lstStyle/>
          <a:p>
            <a:pPr eaLnBrk="1" hangingPunct="1"/>
            <a:r>
              <a:rPr lang="en-US" altLang="en-US" sz="2200" smtClean="0">
                <a:solidFill>
                  <a:srgbClr val="000090"/>
                </a:solidFill>
              </a:rPr>
              <a:t>”</a:t>
            </a:r>
            <a:r>
              <a:rPr lang="en-US" sz="2200" smtClean="0">
                <a:solidFill>
                  <a:srgbClr val="000090"/>
                </a:solidFill>
              </a:rPr>
              <a:t>Tell Your Story</a:t>
            </a:r>
            <a:r>
              <a:rPr lang="en-US" altLang="en-US" sz="2200" smtClean="0">
                <a:solidFill>
                  <a:srgbClr val="000090"/>
                </a:solidFill>
              </a:rPr>
              <a:t>”</a:t>
            </a:r>
            <a:r>
              <a:rPr lang="en-US" sz="2200" smtClean="0">
                <a:solidFill>
                  <a:srgbClr val="000090"/>
                </a:solidFill>
              </a:rPr>
              <a:t> (continued)</a:t>
            </a:r>
            <a:endParaRPr lang="en-US" sz="2200" smtClean="0"/>
          </a:p>
        </p:txBody>
      </p:sp>
      <p:sp>
        <p:nvSpPr>
          <p:cNvPr id="3" name="Content Placeholder 2"/>
          <p:cNvSpPr>
            <a:spLocks noGrp="1"/>
          </p:cNvSpPr>
          <p:nvPr>
            <p:ph idx="1"/>
          </p:nvPr>
        </p:nvSpPr>
        <p:spPr>
          <a:xfrm>
            <a:off x="457200" y="985838"/>
            <a:ext cx="8229600" cy="5334000"/>
          </a:xfrm>
        </p:spPr>
        <p:txBody>
          <a:bodyPr>
            <a:normAutofit/>
          </a:bodyPr>
          <a:lstStyle/>
          <a:p>
            <a:pPr marL="0" indent="0" algn="ctr" eaLnBrk="1" hangingPunct="1">
              <a:lnSpc>
                <a:spcPct val="80000"/>
              </a:lnSpc>
              <a:buFont typeface="Arial" pitchFamily="34" charset="0"/>
              <a:buNone/>
            </a:pPr>
            <a:r>
              <a:rPr lang="en-US" sz="1600" smtClean="0">
                <a:solidFill>
                  <a:srgbClr val="0000FF"/>
                </a:solidFill>
              </a:rPr>
              <a:t>Came back a few days later</a:t>
            </a:r>
          </a:p>
          <a:p>
            <a:pPr marL="0" indent="0" algn="ctr" eaLnBrk="1" hangingPunct="1">
              <a:lnSpc>
                <a:spcPct val="80000"/>
              </a:lnSpc>
              <a:buFont typeface="Arial" pitchFamily="34" charset="0"/>
              <a:buNone/>
            </a:pPr>
            <a:r>
              <a:rPr lang="en-US" sz="1600" smtClean="0">
                <a:solidFill>
                  <a:srgbClr val="0000FF"/>
                </a:solidFill>
              </a:rPr>
              <a:t>after somethin</a:t>
            </a:r>
            <a:r>
              <a:rPr lang="en-US" altLang="en-US" sz="1600" smtClean="0">
                <a:solidFill>
                  <a:srgbClr val="0000FF"/>
                </a:solidFill>
              </a:rPr>
              <a:t>’</a:t>
            </a:r>
            <a:r>
              <a:rPr lang="en-US" sz="1600" smtClean="0">
                <a:solidFill>
                  <a:srgbClr val="0000FF"/>
                </a:solidFill>
              </a:rPr>
              <a:t> greater</a:t>
            </a:r>
          </a:p>
          <a:p>
            <a:pPr marL="0" indent="0" algn="ctr" eaLnBrk="1" hangingPunct="1">
              <a:lnSpc>
                <a:spcPct val="80000"/>
              </a:lnSpc>
              <a:buFont typeface="Arial" pitchFamily="34" charset="0"/>
              <a:buNone/>
            </a:pPr>
            <a:r>
              <a:rPr lang="en-US" sz="1600" smtClean="0">
                <a:solidFill>
                  <a:srgbClr val="0000FF"/>
                </a:solidFill>
              </a:rPr>
              <a:t>brought with him a crew</a:t>
            </a:r>
          </a:p>
          <a:p>
            <a:pPr marL="0" indent="0" algn="ctr" eaLnBrk="1" hangingPunct="1">
              <a:lnSpc>
                <a:spcPct val="80000"/>
              </a:lnSpc>
              <a:buFont typeface="Arial" pitchFamily="34" charset="0"/>
              <a:buNone/>
            </a:pPr>
            <a:r>
              <a:rPr lang="en-US" sz="1600" smtClean="0">
                <a:solidFill>
                  <a:srgbClr val="0000FF"/>
                </a:solidFill>
              </a:rPr>
              <a:t>people in chairs just grew and grew,</a:t>
            </a:r>
          </a:p>
          <a:p>
            <a:pPr marL="0" indent="0" algn="ctr" eaLnBrk="1" hangingPunct="1">
              <a:lnSpc>
                <a:spcPct val="80000"/>
              </a:lnSpc>
              <a:buFont typeface="Arial" pitchFamily="34" charset="0"/>
              <a:buNone/>
            </a:pPr>
            <a:r>
              <a:rPr lang="en-US" sz="1600" smtClean="0">
                <a:solidFill>
                  <a:srgbClr val="0000FF"/>
                </a:solidFill>
              </a:rPr>
              <a:t>said they knew </a:t>
            </a:r>
          </a:p>
          <a:p>
            <a:pPr marL="0" indent="0" algn="ctr" eaLnBrk="1" hangingPunct="1">
              <a:lnSpc>
                <a:spcPct val="80000"/>
              </a:lnSpc>
              <a:buFont typeface="Arial" pitchFamily="34" charset="0"/>
              <a:buNone/>
            </a:pPr>
            <a:r>
              <a:rPr lang="en-US" sz="1600" smtClean="0">
                <a:solidFill>
                  <a:srgbClr val="0000FF"/>
                </a:solidFill>
              </a:rPr>
              <a:t>they</a:t>
            </a:r>
            <a:r>
              <a:rPr lang="en-US" altLang="en-US" sz="1600" smtClean="0">
                <a:solidFill>
                  <a:srgbClr val="0000FF"/>
                </a:solidFill>
              </a:rPr>
              <a:t>’</a:t>
            </a:r>
            <a:r>
              <a:rPr lang="en-US" sz="1600" smtClean="0">
                <a:solidFill>
                  <a:srgbClr val="0000FF"/>
                </a:solidFill>
              </a:rPr>
              <a:t>d be part of the view;</a:t>
            </a:r>
          </a:p>
          <a:p>
            <a:pPr marL="0" indent="0" algn="ctr" eaLnBrk="1" hangingPunct="1">
              <a:lnSpc>
                <a:spcPct val="80000"/>
              </a:lnSpc>
              <a:buFont typeface="Arial" pitchFamily="34" charset="0"/>
              <a:buNone/>
            </a:pPr>
            <a:r>
              <a:rPr lang="en-US" sz="1600" smtClean="0">
                <a:solidFill>
                  <a:srgbClr val="0000FF"/>
                </a:solidFill>
              </a:rPr>
              <a:t>no problem getting in,</a:t>
            </a:r>
          </a:p>
          <a:p>
            <a:pPr marL="0" indent="0" algn="ctr" eaLnBrk="1" hangingPunct="1">
              <a:lnSpc>
                <a:spcPct val="80000"/>
              </a:lnSpc>
              <a:buFont typeface="Arial" pitchFamily="34" charset="0"/>
              <a:buNone/>
            </a:pPr>
            <a:r>
              <a:rPr lang="en-US" sz="1600" smtClean="0">
                <a:solidFill>
                  <a:srgbClr val="0000FF"/>
                </a:solidFill>
              </a:rPr>
              <a:t>just lift and push and </a:t>
            </a:r>
          </a:p>
          <a:p>
            <a:pPr marL="0" indent="0" algn="ctr" eaLnBrk="1" hangingPunct="1">
              <a:lnSpc>
                <a:spcPct val="80000"/>
              </a:lnSpc>
              <a:buFont typeface="Arial" pitchFamily="34" charset="0"/>
              <a:buNone/>
            </a:pPr>
            <a:r>
              <a:rPr lang="en-US" sz="1600" smtClean="0">
                <a:solidFill>
                  <a:srgbClr val="0000FF"/>
                </a:solidFill>
              </a:rPr>
              <a:t>move those hunks of tin.</a:t>
            </a:r>
          </a:p>
          <a:p>
            <a:pPr marL="0" indent="0" algn="ctr" eaLnBrk="1" hangingPunct="1">
              <a:lnSpc>
                <a:spcPct val="80000"/>
              </a:lnSpc>
              <a:buFont typeface="Arial" pitchFamily="34" charset="0"/>
              <a:buNone/>
            </a:pPr>
            <a:r>
              <a:rPr lang="en-US" sz="1600" smtClean="0">
                <a:solidFill>
                  <a:srgbClr val="0000FF"/>
                </a:solidFill>
              </a:rPr>
              <a:t>The chairs, they weighed a-plenty,</a:t>
            </a:r>
          </a:p>
          <a:p>
            <a:pPr marL="0" indent="0" algn="ctr" eaLnBrk="1" hangingPunct="1">
              <a:lnSpc>
                <a:spcPct val="80000"/>
              </a:lnSpc>
              <a:buFont typeface="Arial" pitchFamily="34" charset="0"/>
              <a:buNone/>
            </a:pPr>
            <a:r>
              <a:rPr lang="en-US" sz="1600" smtClean="0">
                <a:solidFill>
                  <a:srgbClr val="0000FF"/>
                </a:solidFill>
              </a:rPr>
              <a:t>The ushers stressed and </a:t>
            </a:r>
          </a:p>
          <a:p>
            <a:pPr marL="0" indent="0" algn="ctr" eaLnBrk="1" hangingPunct="1">
              <a:lnSpc>
                <a:spcPct val="80000"/>
              </a:lnSpc>
              <a:buFont typeface="Arial" pitchFamily="34" charset="0"/>
              <a:buNone/>
            </a:pPr>
            <a:r>
              <a:rPr lang="en-US" sz="1600" smtClean="0">
                <a:solidFill>
                  <a:srgbClr val="0000FF"/>
                </a:solidFill>
              </a:rPr>
              <a:t>strained and got somewhat benty.</a:t>
            </a:r>
          </a:p>
          <a:p>
            <a:pPr marL="0" indent="0" algn="ctr" eaLnBrk="1" hangingPunct="1">
              <a:lnSpc>
                <a:spcPct val="80000"/>
              </a:lnSpc>
              <a:buFont typeface="Arial" pitchFamily="34" charset="0"/>
              <a:buNone/>
            </a:pPr>
            <a:r>
              <a:rPr lang="en-US" sz="1600" smtClean="0">
                <a:solidFill>
                  <a:srgbClr val="0000FF"/>
                </a:solidFill>
              </a:rPr>
              <a:t>Seeing the movie was not the goal</a:t>
            </a:r>
          </a:p>
          <a:p>
            <a:pPr marL="0" indent="0" algn="ctr" eaLnBrk="1" hangingPunct="1">
              <a:lnSpc>
                <a:spcPct val="80000"/>
              </a:lnSpc>
              <a:buFont typeface="Arial" pitchFamily="34" charset="0"/>
              <a:buNone/>
            </a:pPr>
            <a:r>
              <a:rPr lang="en-US" sz="1600" smtClean="0">
                <a:solidFill>
                  <a:srgbClr val="0000FF"/>
                </a:solidFill>
              </a:rPr>
              <a:t>changin</a:t>
            </a:r>
            <a:r>
              <a:rPr lang="en-US" altLang="en-US" sz="1600" smtClean="0">
                <a:solidFill>
                  <a:srgbClr val="0000FF"/>
                </a:solidFill>
              </a:rPr>
              <a:t>’</a:t>
            </a:r>
            <a:r>
              <a:rPr lang="en-US" sz="1600" smtClean="0">
                <a:solidFill>
                  <a:srgbClr val="0000FF"/>
                </a:solidFill>
              </a:rPr>
              <a:t> the stage was the whole</a:t>
            </a:r>
          </a:p>
          <a:p>
            <a:pPr marL="0" indent="0" algn="ctr" eaLnBrk="1" hangingPunct="1">
              <a:lnSpc>
                <a:spcPct val="80000"/>
              </a:lnSpc>
              <a:buFont typeface="Arial" pitchFamily="34" charset="0"/>
              <a:buNone/>
            </a:pPr>
            <a:r>
              <a:rPr lang="en-US" sz="1600" smtClean="0">
                <a:solidFill>
                  <a:srgbClr val="0000FF"/>
                </a:solidFill>
              </a:rPr>
              <a:t>they paid for getting</a:t>
            </a:r>
            <a:r>
              <a:rPr lang="en-US" altLang="en-US" sz="1600" smtClean="0">
                <a:solidFill>
                  <a:srgbClr val="0000FF"/>
                </a:solidFill>
              </a:rPr>
              <a:t>’</a:t>
            </a:r>
            <a:r>
              <a:rPr lang="en-US" sz="1600" smtClean="0">
                <a:solidFill>
                  <a:srgbClr val="0000FF"/>
                </a:solidFill>
              </a:rPr>
              <a:t> in</a:t>
            </a:r>
          </a:p>
          <a:p>
            <a:pPr marL="0" indent="0" algn="ctr" eaLnBrk="1" hangingPunct="1">
              <a:lnSpc>
                <a:spcPct val="80000"/>
              </a:lnSpc>
              <a:buFont typeface="Arial" pitchFamily="34" charset="0"/>
              <a:buNone/>
            </a:pPr>
            <a:r>
              <a:rPr lang="en-US" sz="1600" smtClean="0">
                <a:solidFill>
                  <a:srgbClr val="0000FF"/>
                </a:solidFill>
              </a:rPr>
              <a:t>but that theater knew it sinned.</a:t>
            </a:r>
          </a:p>
          <a:p>
            <a:pPr marL="0" indent="0" algn="ctr" eaLnBrk="1" hangingPunct="1">
              <a:lnSpc>
                <a:spcPct val="80000"/>
              </a:lnSpc>
              <a:buFont typeface="Arial" pitchFamily="34" charset="0"/>
              <a:buNone/>
            </a:pPr>
            <a:r>
              <a:rPr lang="en-US" sz="1600" smtClean="0">
                <a:solidFill>
                  <a:srgbClr val="0000FF"/>
                </a:solidFill>
              </a:rPr>
              <a:t>People in chairs sealed their own personal stamp</a:t>
            </a:r>
          </a:p>
          <a:p>
            <a:pPr marL="0" indent="0" algn="ctr" eaLnBrk="1" hangingPunct="1">
              <a:lnSpc>
                <a:spcPct val="80000"/>
              </a:lnSpc>
              <a:buFont typeface="Arial" pitchFamily="34" charset="0"/>
              <a:buNone/>
            </a:pPr>
            <a:r>
              <a:rPr lang="en-US" sz="1600" smtClean="0">
                <a:solidFill>
                  <a:srgbClr val="0000FF"/>
                </a:solidFill>
              </a:rPr>
              <a:t>on that theater</a:t>
            </a:r>
            <a:r>
              <a:rPr lang="en-US" altLang="en-US" sz="1600" smtClean="0">
                <a:solidFill>
                  <a:srgbClr val="0000FF"/>
                </a:solidFill>
              </a:rPr>
              <a:t>’</a:t>
            </a:r>
            <a:r>
              <a:rPr lang="en-US" sz="1600" smtClean="0">
                <a:solidFill>
                  <a:srgbClr val="0000FF"/>
                </a:solidFill>
              </a:rPr>
              <a:t>s shimmering new wheelchair ramp.</a:t>
            </a:r>
          </a:p>
          <a:p>
            <a:pPr marL="0" indent="0" algn="ctr" eaLnBrk="1" hangingPunct="1">
              <a:lnSpc>
                <a:spcPct val="80000"/>
              </a:lnSpc>
              <a:buFont typeface="Arial" pitchFamily="34" charset="0"/>
              <a:buNone/>
            </a:pPr>
            <a:endParaRPr lang="en-US" sz="1700" smtClean="0">
              <a:solidFill>
                <a:srgbClr val="0000FF"/>
              </a:solidFill>
            </a:endParaRPr>
          </a:p>
          <a:p>
            <a:pPr marL="0" indent="0" eaLnBrk="1" hangingPunct="1">
              <a:lnSpc>
                <a:spcPct val="80000"/>
              </a:lnSpc>
              <a:buFont typeface="Arial" pitchFamily="34" charset="0"/>
              <a:buNone/>
            </a:pPr>
            <a:r>
              <a:rPr lang="en-US" sz="25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ltLang="en-US" smtClean="0">
                <a:solidFill>
                  <a:srgbClr val="000090"/>
                </a:solidFill>
              </a:rPr>
              <a:t>”</a:t>
            </a:r>
            <a:r>
              <a:rPr lang="en-US" smtClean="0">
                <a:solidFill>
                  <a:srgbClr val="000090"/>
                </a:solidFill>
              </a:rPr>
              <a:t>Tell Your Story</a:t>
            </a:r>
            <a:r>
              <a:rPr lang="en-US" altLang="en-US" smtClean="0">
                <a:solidFill>
                  <a:srgbClr val="000090"/>
                </a:solidFill>
              </a:rPr>
              <a:t>”</a:t>
            </a:r>
            <a:r>
              <a:rPr lang="en-US" smtClean="0">
                <a:solidFill>
                  <a:srgbClr val="000090"/>
                </a:solidFill>
              </a:rPr>
              <a:t> (continued)</a:t>
            </a:r>
            <a:endParaRPr lang="en-US" smtClean="0"/>
          </a:p>
        </p:txBody>
      </p:sp>
      <p:sp>
        <p:nvSpPr>
          <p:cNvPr id="19458" name="Content Placeholder 2"/>
          <p:cNvSpPr>
            <a:spLocks noGrp="1"/>
          </p:cNvSpPr>
          <p:nvPr>
            <p:ph idx="1"/>
          </p:nvPr>
        </p:nvSpPr>
        <p:spPr/>
        <p:txBody>
          <a:bodyPr/>
          <a:lstStyle/>
          <a:p>
            <a:pPr marL="0" indent="0" algn="ctr" eaLnBrk="1" hangingPunct="1">
              <a:buFont typeface="Arial" pitchFamily="34" charset="0"/>
              <a:buNone/>
            </a:pPr>
            <a:endParaRPr lang="en-US" sz="1500" smtClean="0">
              <a:solidFill>
                <a:srgbClr val="0000FF"/>
              </a:solidFill>
            </a:endParaRPr>
          </a:p>
          <a:p>
            <a:pPr marL="0" indent="0" algn="ctr" eaLnBrk="1" hangingPunct="1">
              <a:buFont typeface="Arial" pitchFamily="34" charset="0"/>
              <a:buNone/>
            </a:pPr>
            <a:r>
              <a:rPr lang="en-US" sz="1600" smtClean="0">
                <a:solidFill>
                  <a:srgbClr val="0000FF"/>
                </a:solidFill>
              </a:rPr>
              <a:t>Tell your story</a:t>
            </a:r>
          </a:p>
          <a:p>
            <a:pPr marL="0" indent="0" algn="ctr" eaLnBrk="1" hangingPunct="1">
              <a:buFont typeface="Arial" pitchFamily="34" charset="0"/>
              <a:buNone/>
            </a:pPr>
            <a:r>
              <a:rPr lang="en-US" sz="1600" smtClean="0">
                <a:solidFill>
                  <a:srgbClr val="0000FF"/>
                </a:solidFill>
              </a:rPr>
              <a:t>Tell your story</a:t>
            </a:r>
          </a:p>
          <a:p>
            <a:pPr marL="0" indent="0" algn="ctr" eaLnBrk="1" hangingPunct="1">
              <a:buFont typeface="Arial" pitchFamily="34" charset="0"/>
              <a:buNone/>
            </a:pPr>
            <a:r>
              <a:rPr lang="en-US" sz="1600" smtClean="0">
                <a:solidFill>
                  <a:srgbClr val="0000FF"/>
                </a:solidFill>
              </a:rPr>
              <a:t>It may enrapture the floating air</a:t>
            </a:r>
          </a:p>
          <a:p>
            <a:pPr marL="0" indent="0" algn="ctr" eaLnBrk="1" hangingPunct="1">
              <a:buFont typeface="Arial" pitchFamily="34" charset="0"/>
              <a:buNone/>
            </a:pPr>
            <a:r>
              <a:rPr lang="en-US" sz="1600" smtClean="0">
                <a:solidFill>
                  <a:srgbClr val="0000FF"/>
                </a:solidFill>
              </a:rPr>
              <a:t>like ASL* singing its flair</a:t>
            </a:r>
          </a:p>
          <a:p>
            <a:pPr marL="0" indent="0" algn="ctr" eaLnBrk="1" hangingPunct="1">
              <a:buFont typeface="Arial" pitchFamily="34" charset="0"/>
              <a:buNone/>
            </a:pPr>
            <a:r>
              <a:rPr lang="en-US" sz="1600" smtClean="0">
                <a:solidFill>
                  <a:srgbClr val="0000FF"/>
                </a:solidFill>
              </a:rPr>
              <a:t>it might even glisten like the holy grail,</a:t>
            </a:r>
          </a:p>
          <a:p>
            <a:pPr marL="0" indent="0" algn="ctr" eaLnBrk="1" hangingPunct="1">
              <a:buFont typeface="Arial" pitchFamily="34" charset="0"/>
              <a:buNone/>
            </a:pPr>
            <a:r>
              <a:rPr lang="en-US" sz="1600" smtClean="0">
                <a:solidFill>
                  <a:srgbClr val="0000FF"/>
                </a:solidFill>
              </a:rPr>
              <a:t>but no one will set their sail</a:t>
            </a:r>
          </a:p>
          <a:p>
            <a:pPr marL="0" indent="0" algn="ctr" eaLnBrk="1" hangingPunct="1">
              <a:buFont typeface="Arial" pitchFamily="34" charset="0"/>
              <a:buNone/>
            </a:pPr>
            <a:r>
              <a:rPr lang="en-US" sz="1600" smtClean="0">
                <a:solidFill>
                  <a:srgbClr val="0000FF"/>
                </a:solidFill>
              </a:rPr>
              <a:t>toward your tale,</a:t>
            </a:r>
          </a:p>
          <a:p>
            <a:pPr marL="0" indent="0" algn="ctr" eaLnBrk="1" hangingPunct="1">
              <a:buFont typeface="Arial" pitchFamily="34" charset="0"/>
              <a:buNone/>
            </a:pPr>
            <a:r>
              <a:rPr lang="en-US" sz="1600" smtClean="0">
                <a:solidFill>
                  <a:srgbClr val="0000FF"/>
                </a:solidFill>
              </a:rPr>
              <a:t>even if it</a:t>
            </a:r>
            <a:r>
              <a:rPr lang="en-US" altLang="en-US" sz="1600" smtClean="0">
                <a:solidFill>
                  <a:srgbClr val="0000FF"/>
                </a:solidFill>
              </a:rPr>
              <a:t>’</a:t>
            </a:r>
            <a:r>
              <a:rPr lang="en-US" sz="1600" smtClean="0">
                <a:solidFill>
                  <a:srgbClr val="0000FF"/>
                </a:solidFill>
              </a:rPr>
              <a:t>s hunky-dory,</a:t>
            </a:r>
          </a:p>
          <a:p>
            <a:pPr marL="0" indent="0" algn="ctr" eaLnBrk="1" hangingPunct="1">
              <a:buFont typeface="Arial" pitchFamily="34" charset="0"/>
              <a:buNone/>
            </a:pPr>
            <a:r>
              <a:rPr lang="en-US" sz="1600" smtClean="0">
                <a:solidFill>
                  <a:srgbClr val="0000FF"/>
                </a:solidFill>
              </a:rPr>
              <a:t>unless you tell your story</a:t>
            </a:r>
          </a:p>
          <a:p>
            <a:pPr marL="0" indent="0" algn="ctr" eaLnBrk="1" hangingPunct="1">
              <a:buFont typeface="Arial" pitchFamily="34" charset="0"/>
              <a:buNone/>
            </a:pPr>
            <a:r>
              <a:rPr lang="en-US" sz="1600" smtClean="0">
                <a:solidFill>
                  <a:srgbClr val="0000FF"/>
                </a:solidFill>
              </a:rPr>
              <a:t>Tell </a:t>
            </a:r>
            <a:r>
              <a:rPr lang="en-US" sz="1600" i="1" smtClean="0">
                <a:solidFill>
                  <a:srgbClr val="0000FF"/>
                </a:solidFill>
              </a:rPr>
              <a:t>your</a:t>
            </a:r>
            <a:r>
              <a:rPr lang="en-US" sz="1600" smtClean="0">
                <a:solidFill>
                  <a:srgbClr val="0000FF"/>
                </a:solidFill>
              </a:rPr>
              <a:t> story.</a:t>
            </a:r>
          </a:p>
          <a:p>
            <a:pPr marL="0" indent="0" algn="ctr" eaLnBrk="1" hangingPunct="1">
              <a:buFont typeface="Arial" pitchFamily="34" charset="0"/>
              <a:buNone/>
            </a:pPr>
            <a:endParaRPr lang="en-US" sz="1500" smtClean="0">
              <a:solidFill>
                <a:srgbClr val="0000FF"/>
              </a:solidFill>
            </a:endParaRPr>
          </a:p>
          <a:p>
            <a:pPr marL="0" indent="0"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274638"/>
            <a:ext cx="8229600" cy="741362"/>
          </a:xfrm>
        </p:spPr>
        <p:txBody>
          <a:bodyPr/>
          <a:lstStyle/>
          <a:p>
            <a:pPr eaLnBrk="1" hangingPunct="1"/>
            <a:r>
              <a:rPr lang="en-US" altLang="en-US" sz="2400" smtClean="0">
                <a:solidFill>
                  <a:srgbClr val="000090"/>
                </a:solidFill>
              </a:rPr>
              <a:t>”</a:t>
            </a:r>
            <a:r>
              <a:rPr lang="en-US" sz="2400" smtClean="0">
                <a:solidFill>
                  <a:srgbClr val="000090"/>
                </a:solidFill>
              </a:rPr>
              <a:t>Tell Your Story</a:t>
            </a:r>
            <a:r>
              <a:rPr lang="en-US" altLang="en-US" sz="2400" smtClean="0">
                <a:solidFill>
                  <a:srgbClr val="000090"/>
                </a:solidFill>
              </a:rPr>
              <a:t>”</a:t>
            </a:r>
            <a:r>
              <a:rPr lang="en-US" sz="2400" smtClean="0">
                <a:solidFill>
                  <a:srgbClr val="000090"/>
                </a:solidFill>
              </a:rPr>
              <a:t> (continued)</a:t>
            </a:r>
            <a:endParaRPr lang="en-US" sz="2400" smtClean="0"/>
          </a:p>
        </p:txBody>
      </p:sp>
      <p:sp>
        <p:nvSpPr>
          <p:cNvPr id="3" name="Content Placeholder 2"/>
          <p:cNvSpPr>
            <a:spLocks noGrp="1"/>
          </p:cNvSpPr>
          <p:nvPr>
            <p:ph idx="1"/>
          </p:nvPr>
        </p:nvSpPr>
        <p:spPr>
          <a:xfrm>
            <a:off x="457200" y="1120775"/>
            <a:ext cx="8229600" cy="5005388"/>
          </a:xfrm>
        </p:spPr>
        <p:txBody>
          <a:bodyPr>
            <a:normAutofit/>
          </a:bodyPr>
          <a:lstStyle/>
          <a:p>
            <a:pPr marL="0" indent="0" algn="ctr" eaLnBrk="1" hangingPunct="1">
              <a:lnSpc>
                <a:spcPct val="80000"/>
              </a:lnSpc>
              <a:buFont typeface="Arial" pitchFamily="34" charset="0"/>
              <a:buNone/>
            </a:pPr>
            <a:r>
              <a:rPr lang="en-US" sz="1900" smtClean="0">
                <a:solidFill>
                  <a:srgbClr val="0000FF"/>
                </a:solidFill>
              </a:rPr>
              <a:t>Once I knew a lady</a:t>
            </a:r>
          </a:p>
          <a:p>
            <a:pPr marL="0" indent="0" algn="ctr" eaLnBrk="1" hangingPunct="1">
              <a:lnSpc>
                <a:spcPct val="80000"/>
              </a:lnSpc>
              <a:buFont typeface="Arial" pitchFamily="34" charset="0"/>
              <a:buNone/>
            </a:pPr>
            <a:r>
              <a:rPr lang="en-US" sz="1900" smtClean="0">
                <a:solidFill>
                  <a:srgbClr val="0000FF"/>
                </a:solidFill>
              </a:rPr>
              <a:t>got caught in a picket line</a:t>
            </a:r>
          </a:p>
          <a:p>
            <a:pPr marL="0" indent="0" algn="ctr" eaLnBrk="1" hangingPunct="1">
              <a:lnSpc>
                <a:spcPct val="80000"/>
              </a:lnSpc>
              <a:buFont typeface="Arial" pitchFamily="34" charset="0"/>
              <a:buNone/>
            </a:pPr>
            <a:r>
              <a:rPr lang="en-US" sz="1900" smtClean="0">
                <a:solidFill>
                  <a:srgbClr val="0000FF"/>
                </a:solidFill>
              </a:rPr>
              <a:t>changed her whole design:</a:t>
            </a:r>
          </a:p>
          <a:p>
            <a:pPr marL="0" indent="0" algn="ctr" eaLnBrk="1" hangingPunct="1">
              <a:lnSpc>
                <a:spcPct val="80000"/>
              </a:lnSpc>
              <a:buFont typeface="Arial" pitchFamily="34" charset="0"/>
              <a:buNone/>
            </a:pPr>
            <a:r>
              <a:rPr lang="en-US" sz="1900" smtClean="0">
                <a:solidFill>
                  <a:srgbClr val="0000FF"/>
                </a:solidFill>
              </a:rPr>
              <a:t>came back to her hometown</a:t>
            </a:r>
          </a:p>
          <a:p>
            <a:pPr marL="0" indent="0" algn="ctr" eaLnBrk="1" hangingPunct="1">
              <a:lnSpc>
                <a:spcPct val="80000"/>
              </a:lnSpc>
              <a:buFont typeface="Arial" pitchFamily="34" charset="0"/>
              <a:buNone/>
            </a:pPr>
            <a:r>
              <a:rPr lang="en-US" sz="1900" smtClean="0">
                <a:solidFill>
                  <a:srgbClr val="0000FF"/>
                </a:solidFill>
              </a:rPr>
              <a:t>mission bound.</a:t>
            </a:r>
          </a:p>
          <a:p>
            <a:pPr marL="0" indent="0" algn="ctr" eaLnBrk="1" hangingPunct="1">
              <a:lnSpc>
                <a:spcPct val="80000"/>
              </a:lnSpc>
              <a:buFont typeface="Arial" pitchFamily="34" charset="0"/>
              <a:buNone/>
            </a:pPr>
            <a:r>
              <a:rPr lang="en-US" sz="1900" smtClean="0">
                <a:solidFill>
                  <a:srgbClr val="0000FF"/>
                </a:solidFill>
              </a:rPr>
              <a:t>Told a hospital it was ailing</a:t>
            </a:r>
          </a:p>
          <a:p>
            <a:pPr marL="0" indent="0" algn="ctr" eaLnBrk="1" hangingPunct="1">
              <a:lnSpc>
                <a:spcPct val="80000"/>
              </a:lnSpc>
              <a:buFont typeface="Arial" pitchFamily="34" charset="0"/>
              <a:buNone/>
            </a:pPr>
            <a:r>
              <a:rPr lang="en-US" sz="1900" smtClean="0">
                <a:solidFill>
                  <a:srgbClr val="0000FF"/>
                </a:solidFill>
              </a:rPr>
              <a:t>cause it was failing to see </a:t>
            </a:r>
          </a:p>
          <a:p>
            <a:pPr marL="0" indent="0" algn="ctr" eaLnBrk="1" hangingPunct="1">
              <a:lnSpc>
                <a:spcPct val="80000"/>
              </a:lnSpc>
              <a:buFont typeface="Arial" pitchFamily="34" charset="0"/>
              <a:buNone/>
            </a:pPr>
            <a:r>
              <a:rPr lang="en-US" sz="1900" smtClean="0">
                <a:solidFill>
                  <a:srgbClr val="0000FF"/>
                </a:solidFill>
              </a:rPr>
              <a:t>good health bound in the key of</a:t>
            </a:r>
          </a:p>
          <a:p>
            <a:pPr marL="0" indent="0" algn="ctr" eaLnBrk="1" hangingPunct="1">
              <a:lnSpc>
                <a:spcPct val="80000"/>
              </a:lnSpc>
              <a:buFont typeface="Arial" pitchFamily="34" charset="0"/>
              <a:buNone/>
            </a:pPr>
            <a:r>
              <a:rPr lang="en-US" sz="1900" smtClean="0">
                <a:solidFill>
                  <a:srgbClr val="0000FF"/>
                </a:solidFill>
              </a:rPr>
              <a:t>phone lines hooked up with a TDD.**</a:t>
            </a:r>
          </a:p>
          <a:p>
            <a:pPr marL="0" indent="0" algn="ctr" eaLnBrk="1" hangingPunct="1">
              <a:lnSpc>
                <a:spcPct val="80000"/>
              </a:lnSpc>
              <a:buFont typeface="Arial" pitchFamily="34" charset="0"/>
              <a:buNone/>
            </a:pPr>
            <a:r>
              <a:rPr lang="en-US" sz="1900" smtClean="0">
                <a:solidFill>
                  <a:srgbClr val="0000FF"/>
                </a:solidFill>
              </a:rPr>
              <a:t>Said she</a:t>
            </a:r>
            <a:r>
              <a:rPr lang="en-US" altLang="en-US" sz="1900" smtClean="0">
                <a:solidFill>
                  <a:srgbClr val="0000FF"/>
                </a:solidFill>
              </a:rPr>
              <a:t>’</a:t>
            </a:r>
            <a:r>
              <a:rPr lang="en-US" sz="1900" smtClean="0">
                <a:solidFill>
                  <a:srgbClr val="0000FF"/>
                </a:solidFill>
              </a:rPr>
              <a:t>d seek cooperation or</a:t>
            </a:r>
          </a:p>
          <a:p>
            <a:pPr marL="0" indent="0" algn="ctr" eaLnBrk="1" hangingPunct="1">
              <a:lnSpc>
                <a:spcPct val="80000"/>
              </a:lnSpc>
              <a:buFont typeface="Arial" pitchFamily="34" charset="0"/>
              <a:buNone/>
            </a:pPr>
            <a:r>
              <a:rPr lang="en-US" sz="1900" smtClean="0">
                <a:solidFill>
                  <a:srgbClr val="0000FF"/>
                </a:solidFill>
              </a:rPr>
              <a:t>she</a:t>
            </a:r>
            <a:r>
              <a:rPr lang="en-US" altLang="en-US" sz="1900" smtClean="0">
                <a:solidFill>
                  <a:srgbClr val="0000FF"/>
                </a:solidFill>
              </a:rPr>
              <a:t>’</a:t>
            </a:r>
            <a:r>
              <a:rPr lang="en-US" sz="1900" smtClean="0">
                <a:solidFill>
                  <a:srgbClr val="0000FF"/>
                </a:solidFill>
              </a:rPr>
              <a:t>d be mighty angry</a:t>
            </a:r>
          </a:p>
          <a:p>
            <a:pPr marL="0" indent="0" algn="ctr" eaLnBrk="1" hangingPunct="1">
              <a:lnSpc>
                <a:spcPct val="80000"/>
              </a:lnSpc>
              <a:buFont typeface="Arial" pitchFamily="34" charset="0"/>
              <a:buNone/>
            </a:pPr>
            <a:r>
              <a:rPr lang="en-US" sz="1900" smtClean="0">
                <a:solidFill>
                  <a:srgbClr val="0000FF"/>
                </a:solidFill>
              </a:rPr>
              <a:t>might even round up folks and</a:t>
            </a:r>
          </a:p>
          <a:p>
            <a:pPr marL="0" indent="0" algn="ctr" eaLnBrk="1" hangingPunct="1">
              <a:lnSpc>
                <a:spcPct val="80000"/>
              </a:lnSpc>
              <a:buFont typeface="Arial" pitchFamily="34" charset="0"/>
              <a:buNone/>
            </a:pPr>
            <a:r>
              <a:rPr lang="en-US" sz="1900" smtClean="0">
                <a:solidFill>
                  <a:srgbClr val="0000FF"/>
                </a:solidFill>
              </a:rPr>
              <a:t>stoke fires of insurgency,</a:t>
            </a:r>
          </a:p>
          <a:p>
            <a:pPr marL="0" indent="0" algn="ctr" eaLnBrk="1" hangingPunct="1">
              <a:lnSpc>
                <a:spcPct val="80000"/>
              </a:lnSpc>
              <a:buFont typeface="Arial" pitchFamily="34" charset="0"/>
              <a:buNone/>
            </a:pPr>
            <a:r>
              <a:rPr lang="en-US" sz="1900" smtClean="0">
                <a:solidFill>
                  <a:srgbClr val="0000FF"/>
                </a:solidFill>
              </a:rPr>
              <a:t>gather signatures and seek publicity.</a:t>
            </a:r>
          </a:p>
          <a:p>
            <a:pPr marL="0" indent="0" algn="ctr" eaLnBrk="1" hangingPunct="1">
              <a:lnSpc>
                <a:spcPct val="80000"/>
              </a:lnSpc>
              <a:buFont typeface="Arial" pitchFamily="34" charset="0"/>
              <a:buNone/>
            </a:pPr>
            <a:r>
              <a:rPr lang="en-US" sz="1900" smtClean="0">
                <a:solidFill>
                  <a:srgbClr val="0000FF"/>
                </a:solidFill>
              </a:rPr>
              <a:t>You know that hospital saw the light</a:t>
            </a:r>
          </a:p>
          <a:p>
            <a:pPr marL="0" indent="0" algn="ctr" eaLnBrk="1" hangingPunct="1">
              <a:lnSpc>
                <a:spcPct val="80000"/>
              </a:lnSpc>
              <a:buFont typeface="Arial" pitchFamily="34" charset="0"/>
              <a:buNone/>
            </a:pPr>
            <a:r>
              <a:rPr lang="en-US" sz="1900" smtClean="0">
                <a:solidFill>
                  <a:srgbClr val="0000FF"/>
                </a:solidFill>
              </a:rPr>
              <a:t>put an end to the no TDD blight.</a:t>
            </a:r>
          </a:p>
          <a:p>
            <a:pPr marL="0" indent="0" eaLnBrk="1" hangingPunct="1">
              <a:lnSpc>
                <a:spcPct val="80000"/>
              </a:lnSpc>
              <a:buFont typeface="Arial" pitchFamily="34" charset="0"/>
              <a:buNone/>
            </a:pPr>
            <a:r>
              <a:rPr lang="en-US" sz="1300" smtClean="0">
                <a:solidFill>
                  <a:srgbClr val="0000FF"/>
                </a:solidFill>
              </a:rPr>
              <a:t> </a:t>
            </a:r>
          </a:p>
          <a:p>
            <a:pPr marL="0" indent="0" eaLnBrk="1" hangingPunct="1">
              <a:lnSpc>
                <a:spcPct val="80000"/>
              </a:lnSpc>
              <a:buFont typeface="Arial" pitchFamily="34" charset="0"/>
              <a:buNone/>
            </a:pPr>
            <a:endParaRPr lang="en-US" sz="13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altLang="en-US" smtClean="0">
                <a:solidFill>
                  <a:srgbClr val="000090"/>
                </a:solidFill>
              </a:rPr>
              <a:t>”</a:t>
            </a:r>
            <a:r>
              <a:rPr lang="en-US" smtClean="0">
                <a:solidFill>
                  <a:srgbClr val="000090"/>
                </a:solidFill>
              </a:rPr>
              <a:t>Tell Your Story</a:t>
            </a:r>
            <a:r>
              <a:rPr lang="en-US" altLang="en-US" smtClean="0">
                <a:solidFill>
                  <a:srgbClr val="000090"/>
                </a:solidFill>
              </a:rPr>
              <a:t>”</a:t>
            </a:r>
            <a:r>
              <a:rPr lang="en-US" smtClean="0">
                <a:solidFill>
                  <a:srgbClr val="000090"/>
                </a:solidFill>
              </a:rPr>
              <a:t> (continued)</a:t>
            </a:r>
            <a:endParaRPr lang="en-US" smtClean="0"/>
          </a:p>
        </p:txBody>
      </p:sp>
      <p:sp>
        <p:nvSpPr>
          <p:cNvPr id="3" name="Content Placeholder 2"/>
          <p:cNvSpPr>
            <a:spLocks noGrp="1"/>
          </p:cNvSpPr>
          <p:nvPr>
            <p:ph idx="1"/>
          </p:nvPr>
        </p:nvSpPr>
        <p:spPr/>
        <p:txBody>
          <a:bodyPr rtlCol="0">
            <a:normAutofit fontScale="85000" lnSpcReduction="20000"/>
          </a:bodyPr>
          <a:lstStyle/>
          <a:p>
            <a:pPr marL="0" indent="0" algn="ctr" eaLnBrk="1" fontAlgn="auto" hangingPunct="1">
              <a:spcAft>
                <a:spcPts val="0"/>
              </a:spcAft>
              <a:buFont typeface="Arial"/>
              <a:buNone/>
              <a:defRPr/>
            </a:pPr>
            <a:r>
              <a:rPr lang="en-US" dirty="0">
                <a:solidFill>
                  <a:srgbClr val="0000FF"/>
                </a:solidFill>
                <a:ea typeface="+mn-ea"/>
                <a:cs typeface="+mn-cs"/>
              </a:rPr>
              <a:t>Last time I saw that lady</a:t>
            </a:r>
          </a:p>
          <a:p>
            <a:pPr marL="0" indent="0" algn="ctr" eaLnBrk="1" fontAlgn="auto" hangingPunct="1">
              <a:spcAft>
                <a:spcPts val="0"/>
              </a:spcAft>
              <a:buFont typeface="Arial"/>
              <a:buNone/>
              <a:defRPr/>
            </a:pPr>
            <a:r>
              <a:rPr lang="en-US" dirty="0">
                <a:solidFill>
                  <a:srgbClr val="0000FF"/>
                </a:solidFill>
                <a:ea typeface="+mn-ea"/>
                <a:cs typeface="+mn-cs"/>
              </a:rPr>
              <a:t>she was waving a sign</a:t>
            </a:r>
          </a:p>
          <a:p>
            <a:pPr marL="0" indent="0" algn="ctr" eaLnBrk="1" fontAlgn="auto" hangingPunct="1">
              <a:spcAft>
                <a:spcPts val="0"/>
              </a:spcAft>
              <a:buFont typeface="Arial"/>
              <a:buNone/>
              <a:defRPr/>
            </a:pPr>
            <a:r>
              <a:rPr lang="en-US" dirty="0">
                <a:solidFill>
                  <a:srgbClr val="0000FF"/>
                </a:solidFill>
                <a:ea typeface="+mn-ea"/>
                <a:cs typeface="+mn-cs"/>
              </a:rPr>
              <a:t>telling a TV station</a:t>
            </a:r>
          </a:p>
          <a:p>
            <a:pPr marL="0" indent="0" algn="ctr" eaLnBrk="1" fontAlgn="auto" hangingPunct="1">
              <a:spcAft>
                <a:spcPts val="0"/>
              </a:spcAft>
              <a:buFont typeface="Arial"/>
              <a:buNone/>
              <a:defRPr/>
            </a:pPr>
            <a:r>
              <a:rPr lang="en-US" dirty="0">
                <a:solidFill>
                  <a:srgbClr val="0000FF"/>
                </a:solidFill>
                <a:ea typeface="+mn-ea"/>
                <a:cs typeface="+mn-cs"/>
              </a:rPr>
              <a:t>she sure did mind</a:t>
            </a:r>
          </a:p>
          <a:p>
            <a:pPr marL="0" indent="0" algn="ctr" eaLnBrk="1" fontAlgn="auto" hangingPunct="1">
              <a:spcAft>
                <a:spcPts val="0"/>
              </a:spcAft>
              <a:buFont typeface="Arial"/>
              <a:buNone/>
              <a:defRPr/>
            </a:pPr>
            <a:r>
              <a:rPr lang="en-US" dirty="0">
                <a:solidFill>
                  <a:srgbClr val="0000FF"/>
                </a:solidFill>
                <a:ea typeface="+mn-ea"/>
                <a:cs typeface="+mn-cs"/>
              </a:rPr>
              <a:t>no news she could see</a:t>
            </a:r>
          </a:p>
          <a:p>
            <a:pPr marL="0" indent="0" algn="ctr" eaLnBrk="1" fontAlgn="auto" hangingPunct="1">
              <a:spcAft>
                <a:spcPts val="0"/>
              </a:spcAft>
              <a:buFont typeface="Arial"/>
              <a:buNone/>
              <a:defRPr/>
            </a:pPr>
            <a:r>
              <a:rPr lang="en-US" dirty="0">
                <a:solidFill>
                  <a:srgbClr val="0000FF"/>
                </a:solidFill>
                <a:ea typeface="+mn-ea"/>
                <a:cs typeface="+mn-cs"/>
              </a:rPr>
              <a:t>so why should she </a:t>
            </a:r>
          </a:p>
          <a:p>
            <a:pPr marL="0" indent="0" algn="ctr" eaLnBrk="1" fontAlgn="auto" hangingPunct="1">
              <a:spcAft>
                <a:spcPts val="0"/>
              </a:spcAft>
              <a:buFont typeface="Arial"/>
              <a:buNone/>
              <a:defRPr/>
            </a:pPr>
            <a:r>
              <a:rPr lang="en-US" dirty="0">
                <a:solidFill>
                  <a:srgbClr val="0000FF"/>
                </a:solidFill>
                <a:ea typeface="+mn-ea"/>
                <a:cs typeface="+mn-cs"/>
              </a:rPr>
              <a:t>listen to what they wanted her to be.</a:t>
            </a:r>
          </a:p>
          <a:p>
            <a:pPr marL="0" indent="0" algn="ctr" eaLnBrk="1" fontAlgn="auto" hangingPunct="1">
              <a:spcAft>
                <a:spcPts val="0"/>
              </a:spcAft>
              <a:buFont typeface="Arial"/>
              <a:buNone/>
              <a:defRPr/>
            </a:pPr>
            <a:r>
              <a:rPr lang="en-US" dirty="0">
                <a:solidFill>
                  <a:srgbClr val="0000FF"/>
                </a:solidFill>
                <a:ea typeface="+mn-ea"/>
                <a:cs typeface="+mn-cs"/>
              </a:rPr>
              <a:t>Now she knows how to stick it</a:t>
            </a:r>
          </a:p>
          <a:p>
            <a:pPr marL="0" indent="0" algn="ctr" eaLnBrk="1" fontAlgn="auto" hangingPunct="1">
              <a:spcAft>
                <a:spcPts val="0"/>
              </a:spcAft>
              <a:buFont typeface="Arial"/>
              <a:buNone/>
              <a:defRPr/>
            </a:pPr>
            <a:r>
              <a:rPr lang="en-US" dirty="0">
                <a:solidFill>
                  <a:srgbClr val="0000FF"/>
                </a:solidFill>
                <a:ea typeface="+mn-ea"/>
                <a:cs typeface="+mn-cs"/>
              </a:rPr>
              <a:t>with a picket and her </a:t>
            </a:r>
          </a:p>
          <a:p>
            <a:pPr marL="0" indent="0" algn="ctr" eaLnBrk="1" fontAlgn="auto" hangingPunct="1">
              <a:spcAft>
                <a:spcPts val="0"/>
              </a:spcAft>
              <a:buFont typeface="Arial"/>
              <a:buNone/>
              <a:defRPr/>
            </a:pPr>
            <a:r>
              <a:rPr lang="en-US" dirty="0">
                <a:solidFill>
                  <a:srgbClr val="0000FF"/>
                </a:solidFill>
                <a:ea typeface="+mn-ea"/>
                <a:cs typeface="+mn-cs"/>
              </a:rPr>
              <a:t>pockets have been lined with Advocacy.</a:t>
            </a:r>
          </a:p>
          <a:p>
            <a:pPr marL="0" indent="0" eaLnBrk="1" fontAlgn="auto" hangingPunct="1">
              <a:spcAft>
                <a:spcPts val="0"/>
              </a:spcAft>
              <a:buFont typeface="Arial"/>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274638"/>
            <a:ext cx="8229600" cy="727075"/>
          </a:xfrm>
        </p:spPr>
        <p:txBody>
          <a:bodyPr/>
          <a:lstStyle/>
          <a:p>
            <a:pPr eaLnBrk="1" hangingPunct="1"/>
            <a:r>
              <a:rPr lang="en-US" altLang="en-US" sz="2400" smtClean="0">
                <a:solidFill>
                  <a:srgbClr val="000090"/>
                </a:solidFill>
              </a:rPr>
              <a:t>”</a:t>
            </a:r>
            <a:r>
              <a:rPr lang="en-US" sz="2400" smtClean="0">
                <a:solidFill>
                  <a:srgbClr val="000090"/>
                </a:solidFill>
              </a:rPr>
              <a:t>Tell Your Story</a:t>
            </a:r>
            <a:r>
              <a:rPr lang="en-US" altLang="en-US" sz="2400" smtClean="0">
                <a:solidFill>
                  <a:srgbClr val="000090"/>
                </a:solidFill>
              </a:rPr>
              <a:t>”</a:t>
            </a:r>
            <a:r>
              <a:rPr lang="en-US" sz="2400" smtClean="0">
                <a:solidFill>
                  <a:srgbClr val="000090"/>
                </a:solidFill>
              </a:rPr>
              <a:t> (continued)</a:t>
            </a:r>
            <a:endParaRPr lang="en-US" sz="2400" smtClean="0"/>
          </a:p>
        </p:txBody>
      </p:sp>
      <p:sp>
        <p:nvSpPr>
          <p:cNvPr id="3" name="Content Placeholder 2"/>
          <p:cNvSpPr>
            <a:spLocks noGrp="1"/>
          </p:cNvSpPr>
          <p:nvPr>
            <p:ph idx="1"/>
          </p:nvPr>
        </p:nvSpPr>
        <p:spPr>
          <a:xfrm>
            <a:off x="457200" y="1001713"/>
            <a:ext cx="8229600" cy="5124450"/>
          </a:xfrm>
        </p:spPr>
        <p:txBody>
          <a:bodyPr>
            <a:normAutofit/>
          </a:bodyPr>
          <a:lstStyle/>
          <a:p>
            <a:pPr marL="0" indent="0" algn="ctr" eaLnBrk="1" hangingPunct="1">
              <a:lnSpc>
                <a:spcPct val="80000"/>
              </a:lnSpc>
              <a:buFont typeface="Arial" pitchFamily="34" charset="0"/>
              <a:buNone/>
            </a:pPr>
            <a:r>
              <a:rPr lang="en-US" sz="1400" smtClean="0">
                <a:solidFill>
                  <a:srgbClr val="0000FF"/>
                </a:solidFill>
              </a:rPr>
              <a:t>Tell your story</a:t>
            </a:r>
          </a:p>
          <a:p>
            <a:pPr marL="0" indent="0" algn="ctr" eaLnBrk="1" hangingPunct="1">
              <a:lnSpc>
                <a:spcPct val="80000"/>
              </a:lnSpc>
              <a:buFont typeface="Arial" pitchFamily="34" charset="0"/>
              <a:buNone/>
            </a:pPr>
            <a:r>
              <a:rPr lang="en-US" sz="1400" smtClean="0">
                <a:solidFill>
                  <a:srgbClr val="0000FF"/>
                </a:solidFill>
              </a:rPr>
              <a:t>Tell your tale</a:t>
            </a:r>
          </a:p>
          <a:p>
            <a:pPr marL="0" indent="0" algn="ctr" eaLnBrk="1" hangingPunct="1">
              <a:lnSpc>
                <a:spcPct val="80000"/>
              </a:lnSpc>
              <a:buFont typeface="Arial" pitchFamily="34" charset="0"/>
              <a:buNone/>
            </a:pPr>
            <a:r>
              <a:rPr lang="en-US" sz="1400" smtClean="0">
                <a:solidFill>
                  <a:srgbClr val="0000FF"/>
                </a:solidFill>
              </a:rPr>
              <a:t>You will find you touch</a:t>
            </a:r>
          </a:p>
          <a:p>
            <a:pPr marL="0" indent="0" algn="ctr" eaLnBrk="1" hangingPunct="1">
              <a:lnSpc>
                <a:spcPct val="80000"/>
              </a:lnSpc>
              <a:buFont typeface="Arial" pitchFamily="34" charset="0"/>
              <a:buNone/>
            </a:pPr>
            <a:r>
              <a:rPr lang="en-US" sz="1400" smtClean="0">
                <a:solidFill>
                  <a:srgbClr val="0000FF"/>
                </a:solidFill>
              </a:rPr>
              <a:t>with the sureness of a crutch</a:t>
            </a:r>
          </a:p>
          <a:p>
            <a:pPr marL="0" indent="0" algn="ctr" eaLnBrk="1" hangingPunct="1">
              <a:lnSpc>
                <a:spcPct val="80000"/>
              </a:lnSpc>
              <a:buFont typeface="Arial" pitchFamily="34" charset="0"/>
              <a:buNone/>
            </a:pPr>
            <a:r>
              <a:rPr lang="en-US" sz="1400" smtClean="0">
                <a:solidFill>
                  <a:srgbClr val="0000FF"/>
                </a:solidFill>
              </a:rPr>
              <a:t>a framework for your dwelling,</a:t>
            </a:r>
          </a:p>
          <a:p>
            <a:pPr marL="0" indent="0" algn="ctr" eaLnBrk="1" hangingPunct="1">
              <a:lnSpc>
                <a:spcPct val="80000"/>
              </a:lnSpc>
              <a:buFont typeface="Arial" pitchFamily="34" charset="0"/>
              <a:buNone/>
            </a:pPr>
            <a:r>
              <a:rPr lang="en-US" sz="1400" smtClean="0">
                <a:solidFill>
                  <a:srgbClr val="0000FF"/>
                </a:solidFill>
              </a:rPr>
              <a:t>a story needing telling,</a:t>
            </a:r>
          </a:p>
          <a:p>
            <a:pPr marL="0" indent="0" algn="ctr" eaLnBrk="1" hangingPunct="1">
              <a:lnSpc>
                <a:spcPct val="80000"/>
              </a:lnSpc>
              <a:buFont typeface="Arial" pitchFamily="34" charset="0"/>
              <a:buNone/>
            </a:pPr>
            <a:r>
              <a:rPr lang="en-US" sz="1400" smtClean="0">
                <a:solidFill>
                  <a:srgbClr val="0000FF"/>
                </a:solidFill>
              </a:rPr>
              <a:t>steaming like a sunburnt trail</a:t>
            </a:r>
          </a:p>
          <a:p>
            <a:pPr marL="0" indent="0" algn="ctr" eaLnBrk="1" hangingPunct="1">
              <a:lnSpc>
                <a:spcPct val="80000"/>
              </a:lnSpc>
              <a:buFont typeface="Arial" pitchFamily="34" charset="0"/>
              <a:buNone/>
            </a:pPr>
            <a:r>
              <a:rPr lang="en-US" sz="1400" smtClean="0">
                <a:solidFill>
                  <a:srgbClr val="0000FF"/>
                </a:solidFill>
              </a:rPr>
              <a:t>glistening like the holy grail.</a:t>
            </a:r>
          </a:p>
          <a:p>
            <a:pPr marL="0" indent="0" algn="ctr" eaLnBrk="1" hangingPunct="1">
              <a:lnSpc>
                <a:spcPct val="80000"/>
              </a:lnSpc>
              <a:buFont typeface="Arial" pitchFamily="34" charset="0"/>
              <a:buNone/>
            </a:pPr>
            <a:r>
              <a:rPr lang="en-US" sz="1400" smtClean="0">
                <a:solidFill>
                  <a:srgbClr val="0000FF"/>
                </a:solidFill>
              </a:rPr>
              <a:t>Who will know what you entail</a:t>
            </a:r>
          </a:p>
          <a:p>
            <a:pPr marL="0" indent="0" algn="ctr" eaLnBrk="1" hangingPunct="1">
              <a:lnSpc>
                <a:spcPct val="80000"/>
              </a:lnSpc>
              <a:buFont typeface="Arial" pitchFamily="34" charset="0"/>
              <a:buNone/>
            </a:pPr>
            <a:r>
              <a:rPr lang="en-US" sz="1400" smtClean="0">
                <a:solidFill>
                  <a:srgbClr val="0000FF"/>
                </a:solidFill>
              </a:rPr>
              <a:t>unless you risk the path to glory</a:t>
            </a:r>
          </a:p>
          <a:p>
            <a:pPr marL="0" indent="0" algn="ctr" eaLnBrk="1" hangingPunct="1">
              <a:lnSpc>
                <a:spcPct val="80000"/>
              </a:lnSpc>
              <a:buFont typeface="Arial" pitchFamily="34" charset="0"/>
              <a:buNone/>
            </a:pPr>
            <a:r>
              <a:rPr lang="en-US" sz="1400" smtClean="0">
                <a:solidFill>
                  <a:srgbClr val="0000FF"/>
                </a:solidFill>
              </a:rPr>
              <a:t>tell your story</a:t>
            </a:r>
          </a:p>
          <a:p>
            <a:pPr marL="0" indent="0" algn="ctr" eaLnBrk="1" hangingPunct="1">
              <a:lnSpc>
                <a:spcPct val="80000"/>
              </a:lnSpc>
              <a:buFont typeface="Arial" pitchFamily="34" charset="0"/>
              <a:buNone/>
            </a:pPr>
            <a:r>
              <a:rPr lang="en-US" sz="1400" smtClean="0">
                <a:solidFill>
                  <a:srgbClr val="0000FF"/>
                </a:solidFill>
              </a:rPr>
              <a:t>Tell </a:t>
            </a:r>
            <a:r>
              <a:rPr lang="en-US" sz="1400" i="1" smtClean="0">
                <a:solidFill>
                  <a:srgbClr val="0000FF"/>
                </a:solidFill>
              </a:rPr>
              <a:t>your</a:t>
            </a:r>
            <a:r>
              <a:rPr lang="en-US" sz="1400" smtClean="0">
                <a:solidFill>
                  <a:srgbClr val="0000FF"/>
                </a:solidFill>
              </a:rPr>
              <a:t> story.</a:t>
            </a:r>
          </a:p>
          <a:p>
            <a:pPr marL="0" indent="0" algn="ctr" eaLnBrk="1" hangingPunct="1">
              <a:lnSpc>
                <a:spcPct val="80000"/>
              </a:lnSpc>
            </a:pPr>
            <a:r>
              <a:rPr lang="en-US" sz="1400" smtClean="0">
                <a:solidFill>
                  <a:srgbClr val="0000FF"/>
                </a:solidFill>
              </a:rPr>
              <a:t> </a:t>
            </a:r>
          </a:p>
          <a:p>
            <a:pPr marL="0" indent="0" algn="ctr" eaLnBrk="1" hangingPunct="1">
              <a:lnSpc>
                <a:spcPct val="80000"/>
              </a:lnSpc>
              <a:buFont typeface="Arial" pitchFamily="34" charset="0"/>
              <a:buNone/>
            </a:pPr>
            <a:r>
              <a:rPr lang="en-US" sz="1400" smtClean="0">
                <a:solidFill>
                  <a:srgbClr val="0000FF"/>
                </a:solidFill>
              </a:rPr>
              <a:t>Does he want another cup of coffee?</a:t>
            </a:r>
          </a:p>
          <a:p>
            <a:pPr marL="0" indent="0" algn="ctr" eaLnBrk="1" hangingPunct="1">
              <a:lnSpc>
                <a:spcPct val="80000"/>
              </a:lnSpc>
              <a:buFont typeface="Arial" pitchFamily="34" charset="0"/>
              <a:buNone/>
            </a:pPr>
            <a:r>
              <a:rPr lang="en-US" sz="1400" smtClean="0">
                <a:solidFill>
                  <a:srgbClr val="0000FF"/>
                </a:solidFill>
              </a:rPr>
              <a:t>I heard the waitress ask about the man.</a:t>
            </a:r>
          </a:p>
          <a:p>
            <a:pPr marL="0" indent="0" algn="ctr" eaLnBrk="1" hangingPunct="1">
              <a:lnSpc>
                <a:spcPct val="80000"/>
              </a:lnSpc>
              <a:buFont typeface="Arial" pitchFamily="34" charset="0"/>
              <a:buNone/>
            </a:pPr>
            <a:r>
              <a:rPr lang="en-US" sz="1400" smtClean="0">
                <a:solidFill>
                  <a:srgbClr val="0000FF"/>
                </a:solidFill>
              </a:rPr>
              <a:t>How did I know his plan?</a:t>
            </a:r>
          </a:p>
          <a:p>
            <a:pPr marL="0" indent="0" algn="ctr" eaLnBrk="1" hangingPunct="1">
              <a:lnSpc>
                <a:spcPct val="80000"/>
              </a:lnSpc>
              <a:buFont typeface="Arial" pitchFamily="34" charset="0"/>
              <a:buNone/>
            </a:pPr>
            <a:r>
              <a:rPr lang="en-US" sz="1400" smtClean="0">
                <a:solidFill>
                  <a:srgbClr val="0000FF"/>
                </a:solidFill>
              </a:rPr>
              <a:t>Just cause he couldn</a:t>
            </a:r>
            <a:r>
              <a:rPr lang="en-US" altLang="en-US" sz="1400" smtClean="0">
                <a:solidFill>
                  <a:srgbClr val="0000FF"/>
                </a:solidFill>
              </a:rPr>
              <a:t>’</a:t>
            </a:r>
            <a:r>
              <a:rPr lang="en-US" sz="1400" smtClean="0">
                <a:solidFill>
                  <a:srgbClr val="0000FF"/>
                </a:solidFill>
              </a:rPr>
              <a:t>t see</a:t>
            </a:r>
          </a:p>
          <a:p>
            <a:pPr marL="0" indent="0" algn="ctr" eaLnBrk="1" hangingPunct="1">
              <a:lnSpc>
                <a:spcPct val="80000"/>
              </a:lnSpc>
              <a:buFont typeface="Arial" pitchFamily="34" charset="0"/>
              <a:buNone/>
            </a:pPr>
            <a:r>
              <a:rPr lang="en-US" sz="1400" smtClean="0">
                <a:solidFill>
                  <a:srgbClr val="0000FF"/>
                </a:solidFill>
              </a:rPr>
              <a:t>didn</a:t>
            </a:r>
            <a:r>
              <a:rPr lang="en-US" altLang="en-US" sz="1400" smtClean="0">
                <a:solidFill>
                  <a:srgbClr val="0000FF"/>
                </a:solidFill>
              </a:rPr>
              <a:t>’</a:t>
            </a:r>
            <a:r>
              <a:rPr lang="en-US" sz="1400" smtClean="0">
                <a:solidFill>
                  <a:srgbClr val="0000FF"/>
                </a:solidFill>
              </a:rPr>
              <a:t>t mean his brain rested in incompetency.</a:t>
            </a:r>
          </a:p>
          <a:p>
            <a:pPr marL="0" indent="0" algn="ctr" eaLnBrk="1" hangingPunct="1">
              <a:lnSpc>
                <a:spcPct val="80000"/>
              </a:lnSpc>
              <a:buFont typeface="Arial" pitchFamily="34" charset="0"/>
              <a:buNone/>
            </a:pPr>
            <a:r>
              <a:rPr lang="en-US" sz="1400" smtClean="0">
                <a:solidFill>
                  <a:srgbClr val="0000FF"/>
                </a:solidFill>
              </a:rPr>
              <a:t>The stories he has told</a:t>
            </a:r>
          </a:p>
          <a:p>
            <a:pPr marL="0" indent="0" algn="ctr" eaLnBrk="1" hangingPunct="1">
              <a:lnSpc>
                <a:spcPct val="80000"/>
              </a:lnSpc>
              <a:buFont typeface="Arial" pitchFamily="34" charset="0"/>
              <a:buNone/>
            </a:pPr>
            <a:r>
              <a:rPr lang="en-US" sz="1400" smtClean="0">
                <a:solidFill>
                  <a:srgbClr val="0000FF"/>
                </a:solidFill>
              </a:rPr>
              <a:t>brisk and bold</a:t>
            </a:r>
          </a:p>
          <a:p>
            <a:pPr marL="0" indent="0" algn="ctr" eaLnBrk="1" hangingPunct="1">
              <a:lnSpc>
                <a:spcPct val="80000"/>
              </a:lnSpc>
              <a:buFont typeface="Arial" pitchFamily="34" charset="0"/>
              <a:buNone/>
            </a:pPr>
            <a:r>
              <a:rPr lang="en-US" sz="1400" smtClean="0">
                <a:solidFill>
                  <a:srgbClr val="0000FF"/>
                </a:solidFill>
              </a:rPr>
              <a:t>I</a:t>
            </a:r>
            <a:r>
              <a:rPr lang="en-US" altLang="en-US" sz="1400" smtClean="0">
                <a:solidFill>
                  <a:srgbClr val="0000FF"/>
                </a:solidFill>
              </a:rPr>
              <a:t>’</a:t>
            </a:r>
            <a:r>
              <a:rPr lang="en-US" sz="1400" smtClean="0">
                <a:solidFill>
                  <a:srgbClr val="0000FF"/>
                </a:solidFill>
              </a:rPr>
              <a:t>ve shared with more than a few</a:t>
            </a:r>
          </a:p>
          <a:p>
            <a:pPr marL="0" indent="0" algn="ctr" eaLnBrk="1" hangingPunct="1">
              <a:lnSpc>
                <a:spcPct val="80000"/>
              </a:lnSpc>
              <a:buFont typeface="Arial" pitchFamily="34" charset="0"/>
              <a:buNone/>
            </a:pPr>
            <a:r>
              <a:rPr lang="en-US" sz="1400" smtClean="0">
                <a:solidFill>
                  <a:srgbClr val="0000FF"/>
                </a:solidFill>
              </a:rPr>
              <a:t>over a cup of coffee or a tall, cold brew.</a:t>
            </a:r>
          </a:p>
          <a:p>
            <a:pPr marL="0" indent="0" eaLnBrk="1" hangingPunct="1">
              <a:lnSpc>
                <a:spcPct val="80000"/>
              </a:lnSpc>
              <a:buFont typeface="Arial" pitchFamily="34" charset="0"/>
              <a:buNone/>
            </a:pPr>
            <a:r>
              <a:rPr lang="en-US" sz="1200" smtClean="0">
                <a:solidFill>
                  <a:srgbClr val="0000FF"/>
                </a:solidFill>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8790</TotalTime>
  <Words>1357</Words>
  <Application>Microsoft Office PowerPoint</Application>
  <PresentationFormat>On-screen Show (4:3)</PresentationFormat>
  <Paragraphs>248</Paragraphs>
  <Slides>26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Calibri</vt:lpstr>
      <vt:lpstr>MS PGothic</vt:lpstr>
      <vt:lpstr>Arial</vt:lpstr>
      <vt:lpstr>Times New Roman</vt:lpstr>
      <vt:lpstr>Office Theme</vt:lpstr>
      <vt:lpstr>Document</vt:lpstr>
      <vt:lpstr>Promoting Disability Pride:  Exploring the Evolution of Disability Culture</vt:lpstr>
      <vt:lpstr>Slide 2</vt:lpstr>
      <vt:lpstr>Some Personal History</vt:lpstr>
      <vt:lpstr> ”Tell Your Story” (1991, 1995) All Rights Reserved, Institute on Disability Culture www.insituteondisabilityculture.org </vt:lpstr>
      <vt:lpstr>”Tell Your Story” (continued)</vt:lpstr>
      <vt:lpstr>”Tell Your Story” (continued)</vt:lpstr>
      <vt:lpstr>”Tell Your Story” (continued)</vt:lpstr>
      <vt:lpstr>”Tell Your Story” (continued)</vt:lpstr>
      <vt:lpstr>”Tell Your Story” (continued)</vt:lpstr>
      <vt:lpstr>”Tell Your Story” (continued)</vt:lpstr>
      <vt:lpstr>”Tell Your Story” (continued)</vt:lpstr>
      <vt:lpstr>Investigating a Culture of Disability: Final Report </vt:lpstr>
      <vt:lpstr>Slide 13</vt:lpstr>
      <vt:lpstr>Slide 14</vt:lpstr>
      <vt:lpstr>Slide 15</vt:lpstr>
      <vt:lpstr>What is Disability Culture? </vt:lpstr>
      <vt:lpstr>Slide 17</vt:lpstr>
      <vt:lpstr>Identifying Disability Culture</vt:lpstr>
      <vt:lpstr>Conveying Disability Culture “Hear Us Shout”</vt:lpstr>
      <vt:lpstr> (Some) Examples of Disability Culture</vt:lpstr>
      <vt:lpstr>Comic </vt:lpstr>
      <vt:lpstr>Slide 22</vt:lpstr>
      <vt:lpstr>Using Disability Culture</vt:lpstr>
      <vt:lpstr>Using Social Media</vt:lpstr>
      <vt:lpstr>References</vt:lpstr>
      <vt:lpstr>For More Information  </vt:lpstr>
    </vt:vector>
  </TitlesOfParts>
  <Company>Center on Disability Studies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Promoting Disability Pride:  Exploring the Evolution of Disability Culture</dc:title>
  <dc:creator>Steven Brown User</dc:creator>
  <cp:lastModifiedBy>Bill</cp:lastModifiedBy>
  <cp:revision>31</cp:revision>
  <dcterms:created xsi:type="dcterms:W3CDTF">2015-02-10T18:02:53Z</dcterms:created>
  <dcterms:modified xsi:type="dcterms:W3CDTF">2015-02-23T20:31:47Z</dcterms:modified>
</cp:coreProperties>
</file>