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301" r:id="rId3"/>
    <p:sldId id="273" r:id="rId4"/>
    <p:sldId id="277" r:id="rId5"/>
    <p:sldId id="274" r:id="rId6"/>
    <p:sldId id="279" r:id="rId7"/>
    <p:sldId id="276" r:id="rId8"/>
    <p:sldId id="288" r:id="rId9"/>
    <p:sldId id="287" r:id="rId10"/>
    <p:sldId id="298" r:id="rId11"/>
    <p:sldId id="299" r:id="rId12"/>
    <p:sldId id="291" r:id="rId13"/>
    <p:sldId id="289" r:id="rId14"/>
    <p:sldId id="292" r:id="rId15"/>
    <p:sldId id="294" r:id="rId16"/>
    <p:sldId id="297" r:id="rId17"/>
    <p:sldId id="296" r:id="rId18"/>
    <p:sldId id="295" r:id="rId19"/>
    <p:sldId id="302" r:id="rId20"/>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395" autoAdjust="0"/>
  </p:normalViewPr>
  <p:slideViewPr>
    <p:cSldViewPr snapToGrid="0">
      <p:cViewPr varScale="1">
        <p:scale>
          <a:sx n="50" d="100"/>
          <a:sy n="50" d="100"/>
        </p:scale>
        <p:origin x="468" y="5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61D1C-8117-4EA3-B58D-CED74CF447CD}" type="doc">
      <dgm:prSet loTypeId="urn:microsoft.com/office/officeart/2005/8/layout/venn1" loCatId="relationship" qsTypeId="urn:microsoft.com/office/officeart/2005/8/quickstyle/simple1" qsCatId="simple" csTypeId="urn:microsoft.com/office/officeart/2005/8/colors/colorful5" csCatId="colorful" phldr="1"/>
      <dgm:spPr/>
    </dgm:pt>
    <dgm:pt modelId="{B8321B08-DCA4-40AB-9B1A-1ABF4A258852}">
      <dgm:prSet phldrT="[Text]"/>
      <dgm:spPr/>
      <dgm:t>
        <a:bodyPr/>
        <a:lstStyle/>
        <a:p>
          <a:r>
            <a:rPr lang="en-US" dirty="0" smtClean="0"/>
            <a:t>Consumer Control</a:t>
          </a:r>
          <a:endParaRPr lang="en-US" dirty="0"/>
        </a:p>
      </dgm:t>
    </dgm:pt>
    <dgm:pt modelId="{FFCD788A-B84F-4BC3-B1A1-D2C76216017D}" type="parTrans" cxnId="{FD2FC070-500A-417D-AB5A-E9CE3299106D}">
      <dgm:prSet/>
      <dgm:spPr/>
      <dgm:t>
        <a:bodyPr/>
        <a:lstStyle/>
        <a:p>
          <a:endParaRPr lang="en-US"/>
        </a:p>
      </dgm:t>
    </dgm:pt>
    <dgm:pt modelId="{398E93DE-F683-4BEE-B9F5-698ECE7BD26A}" type="sibTrans" cxnId="{FD2FC070-500A-417D-AB5A-E9CE3299106D}">
      <dgm:prSet/>
      <dgm:spPr/>
      <dgm:t>
        <a:bodyPr/>
        <a:lstStyle/>
        <a:p>
          <a:endParaRPr lang="en-US"/>
        </a:p>
      </dgm:t>
    </dgm:pt>
    <dgm:pt modelId="{9709378F-1894-40DB-A24E-8879B66C011C}">
      <dgm:prSet phldrT="[Text]"/>
      <dgm:spPr/>
      <dgm:t>
        <a:bodyPr/>
        <a:lstStyle/>
        <a:p>
          <a:r>
            <a:rPr lang="en-US" dirty="0" smtClean="0"/>
            <a:t>Self-Help</a:t>
          </a:r>
          <a:endParaRPr lang="en-US" dirty="0"/>
        </a:p>
      </dgm:t>
    </dgm:pt>
    <dgm:pt modelId="{BF3650A5-3BD9-4995-AF84-8F708271D83F}" type="parTrans" cxnId="{7631C676-7547-4A4D-84FA-89F7FCAD15D4}">
      <dgm:prSet/>
      <dgm:spPr/>
      <dgm:t>
        <a:bodyPr/>
        <a:lstStyle/>
        <a:p>
          <a:endParaRPr lang="en-US"/>
        </a:p>
      </dgm:t>
    </dgm:pt>
    <dgm:pt modelId="{CB6947BF-8461-4A27-A763-6BF38EB71461}" type="sibTrans" cxnId="{7631C676-7547-4A4D-84FA-89F7FCAD15D4}">
      <dgm:prSet/>
      <dgm:spPr/>
      <dgm:t>
        <a:bodyPr/>
        <a:lstStyle/>
        <a:p>
          <a:endParaRPr lang="en-US"/>
        </a:p>
      </dgm:t>
    </dgm:pt>
    <dgm:pt modelId="{5F8A3E68-F814-4890-821A-18B68984540D}">
      <dgm:prSet phldrT="[Text]"/>
      <dgm:spPr/>
      <dgm:t>
        <a:bodyPr/>
        <a:lstStyle/>
        <a:p>
          <a:r>
            <a:rPr lang="en-US" dirty="0" smtClean="0"/>
            <a:t>Peer Support</a:t>
          </a:r>
          <a:endParaRPr lang="en-US" dirty="0"/>
        </a:p>
      </dgm:t>
    </dgm:pt>
    <dgm:pt modelId="{87BFA9C4-59D6-4420-BC55-6A5BF38843A4}" type="parTrans" cxnId="{E50D4DF3-BDEE-45F5-9ED8-FAB8389DB1FB}">
      <dgm:prSet/>
      <dgm:spPr/>
      <dgm:t>
        <a:bodyPr/>
        <a:lstStyle/>
        <a:p>
          <a:endParaRPr lang="en-US"/>
        </a:p>
      </dgm:t>
    </dgm:pt>
    <dgm:pt modelId="{F19F6E4F-5940-481A-B8BE-70D7170CAB17}" type="sibTrans" cxnId="{E50D4DF3-BDEE-45F5-9ED8-FAB8389DB1FB}">
      <dgm:prSet/>
      <dgm:spPr/>
      <dgm:t>
        <a:bodyPr/>
        <a:lstStyle/>
        <a:p>
          <a:endParaRPr lang="en-US"/>
        </a:p>
      </dgm:t>
    </dgm:pt>
    <dgm:pt modelId="{FA0F5405-8F9D-43D4-9FA6-DBE920276D16}">
      <dgm:prSet phldrT="[Text]"/>
      <dgm:spPr/>
      <dgm:t>
        <a:bodyPr/>
        <a:lstStyle/>
        <a:p>
          <a:r>
            <a:rPr lang="en-US" dirty="0" smtClean="0"/>
            <a:t>Equal Access</a:t>
          </a:r>
          <a:endParaRPr lang="en-US" dirty="0"/>
        </a:p>
      </dgm:t>
    </dgm:pt>
    <dgm:pt modelId="{DAB92C31-6768-4F6D-BC71-1ECB7589330F}" type="parTrans" cxnId="{9084DAEA-6163-44BA-8C6B-DE50B6418282}">
      <dgm:prSet/>
      <dgm:spPr/>
      <dgm:t>
        <a:bodyPr/>
        <a:lstStyle/>
        <a:p>
          <a:endParaRPr lang="en-US"/>
        </a:p>
      </dgm:t>
    </dgm:pt>
    <dgm:pt modelId="{089C149F-7465-440D-9D07-EB43552DEA20}" type="sibTrans" cxnId="{9084DAEA-6163-44BA-8C6B-DE50B6418282}">
      <dgm:prSet/>
      <dgm:spPr/>
      <dgm:t>
        <a:bodyPr/>
        <a:lstStyle/>
        <a:p>
          <a:endParaRPr lang="en-US"/>
        </a:p>
      </dgm:t>
    </dgm:pt>
    <dgm:pt modelId="{9D748DC4-A3C2-401D-A347-348AC9B04FEA}">
      <dgm:prSet phldrT="[Text]"/>
      <dgm:spPr/>
      <dgm:t>
        <a:bodyPr/>
        <a:lstStyle/>
        <a:p>
          <a:r>
            <a:rPr lang="en-US" dirty="0" smtClean="0"/>
            <a:t>Self-Advocacy</a:t>
          </a:r>
          <a:endParaRPr lang="en-US" dirty="0"/>
        </a:p>
      </dgm:t>
    </dgm:pt>
    <dgm:pt modelId="{7B7530A1-D035-483C-BE9B-B4160E322836}" type="parTrans" cxnId="{CE0E9058-4CD3-41A6-A197-3FD795AEDF8C}">
      <dgm:prSet/>
      <dgm:spPr/>
      <dgm:t>
        <a:bodyPr/>
        <a:lstStyle/>
        <a:p>
          <a:endParaRPr lang="en-US"/>
        </a:p>
      </dgm:t>
    </dgm:pt>
    <dgm:pt modelId="{FD30B633-E9F0-4E4D-A47A-5C397A1444E1}" type="sibTrans" cxnId="{CE0E9058-4CD3-41A6-A197-3FD795AEDF8C}">
      <dgm:prSet/>
      <dgm:spPr/>
      <dgm:t>
        <a:bodyPr/>
        <a:lstStyle/>
        <a:p>
          <a:endParaRPr lang="en-US"/>
        </a:p>
      </dgm:t>
    </dgm:pt>
    <dgm:pt modelId="{52A9AA48-1154-4A14-A398-34E94AD6C75D}">
      <dgm:prSet phldrT="[Text]"/>
      <dgm:spPr/>
      <dgm:t>
        <a:bodyPr/>
        <a:lstStyle/>
        <a:p>
          <a:r>
            <a:rPr lang="en-US" dirty="0" smtClean="0"/>
            <a:t>Integration</a:t>
          </a:r>
          <a:endParaRPr lang="en-US" dirty="0"/>
        </a:p>
      </dgm:t>
    </dgm:pt>
    <dgm:pt modelId="{840BD3C4-915D-4FFA-BC00-BDAB6E4441E7}" type="parTrans" cxnId="{938DC8DC-5D73-41EC-90DD-ACD99E20B6FF}">
      <dgm:prSet/>
      <dgm:spPr/>
      <dgm:t>
        <a:bodyPr/>
        <a:lstStyle/>
        <a:p>
          <a:endParaRPr lang="en-US"/>
        </a:p>
      </dgm:t>
    </dgm:pt>
    <dgm:pt modelId="{D81198A9-3F38-474B-9E22-3BC22EDC88B3}" type="sibTrans" cxnId="{938DC8DC-5D73-41EC-90DD-ACD99E20B6FF}">
      <dgm:prSet/>
      <dgm:spPr/>
      <dgm:t>
        <a:bodyPr/>
        <a:lstStyle/>
        <a:p>
          <a:endParaRPr lang="en-US"/>
        </a:p>
      </dgm:t>
    </dgm:pt>
    <dgm:pt modelId="{FB74F3FA-FEAA-453D-AEB7-C9D12FD3F752}">
      <dgm:prSet phldrT="[Text]"/>
      <dgm:spPr/>
      <dgm:t>
        <a:bodyPr/>
        <a:lstStyle/>
        <a:p>
          <a:r>
            <a:rPr lang="en-US" smtClean="0"/>
            <a:t>Full Inclusion</a:t>
          </a:r>
          <a:endParaRPr lang="en-US" dirty="0"/>
        </a:p>
      </dgm:t>
    </dgm:pt>
    <dgm:pt modelId="{0730EA8E-C606-4BDE-B9E6-52CCB41F5314}" type="parTrans" cxnId="{B80AE4FD-16F9-4EB2-9640-17E1EF3439DF}">
      <dgm:prSet/>
      <dgm:spPr/>
      <dgm:t>
        <a:bodyPr/>
        <a:lstStyle/>
        <a:p>
          <a:endParaRPr lang="en-US"/>
        </a:p>
      </dgm:t>
    </dgm:pt>
    <dgm:pt modelId="{DAF54BE7-265B-4D1D-B235-2F7D59D3FECD}" type="sibTrans" cxnId="{B80AE4FD-16F9-4EB2-9640-17E1EF3439DF}">
      <dgm:prSet/>
      <dgm:spPr/>
      <dgm:t>
        <a:bodyPr/>
        <a:lstStyle/>
        <a:p>
          <a:endParaRPr lang="en-US"/>
        </a:p>
      </dgm:t>
    </dgm:pt>
    <dgm:pt modelId="{9F619132-2F19-44DC-8989-2F0D05F3524F}" type="pres">
      <dgm:prSet presAssocID="{23261D1C-8117-4EA3-B58D-CED74CF447CD}" presName="compositeShape" presStyleCnt="0">
        <dgm:presLayoutVars>
          <dgm:chMax val="7"/>
          <dgm:dir/>
          <dgm:resizeHandles val="exact"/>
        </dgm:presLayoutVars>
      </dgm:prSet>
      <dgm:spPr/>
    </dgm:pt>
    <dgm:pt modelId="{9CF18E02-95FA-4DAC-BD2D-4EFD6D740267}" type="pres">
      <dgm:prSet presAssocID="{B8321B08-DCA4-40AB-9B1A-1ABF4A258852}" presName="circ1" presStyleLbl="vennNode1" presStyleIdx="0" presStyleCnt="7"/>
      <dgm:spPr/>
    </dgm:pt>
    <dgm:pt modelId="{1DD5A028-DC3A-4A38-9FA8-AF84390F1EC6}" type="pres">
      <dgm:prSet presAssocID="{B8321B08-DCA4-40AB-9B1A-1ABF4A258852}" presName="circ1Tx" presStyleLbl="revTx" presStyleIdx="0" presStyleCnt="0">
        <dgm:presLayoutVars>
          <dgm:chMax val="0"/>
          <dgm:chPref val="0"/>
          <dgm:bulletEnabled val="1"/>
        </dgm:presLayoutVars>
      </dgm:prSet>
      <dgm:spPr/>
      <dgm:t>
        <a:bodyPr/>
        <a:lstStyle/>
        <a:p>
          <a:endParaRPr lang="en-US"/>
        </a:p>
      </dgm:t>
    </dgm:pt>
    <dgm:pt modelId="{CAAABDB4-36A2-46C6-B1CE-78D9D8E1D538}" type="pres">
      <dgm:prSet presAssocID="{5F8A3E68-F814-4890-821A-18B68984540D}" presName="circ2" presStyleLbl="vennNode1" presStyleIdx="1" presStyleCnt="7"/>
      <dgm:spPr/>
      <dgm:t>
        <a:bodyPr/>
        <a:lstStyle/>
        <a:p>
          <a:endParaRPr lang="en-US"/>
        </a:p>
      </dgm:t>
    </dgm:pt>
    <dgm:pt modelId="{16F0FD32-0072-4D2A-8876-47E78F9FA18C}" type="pres">
      <dgm:prSet presAssocID="{5F8A3E68-F814-4890-821A-18B68984540D}" presName="circ2Tx" presStyleLbl="revTx" presStyleIdx="0" presStyleCnt="0">
        <dgm:presLayoutVars>
          <dgm:chMax val="0"/>
          <dgm:chPref val="0"/>
          <dgm:bulletEnabled val="1"/>
        </dgm:presLayoutVars>
      </dgm:prSet>
      <dgm:spPr/>
      <dgm:t>
        <a:bodyPr/>
        <a:lstStyle/>
        <a:p>
          <a:endParaRPr lang="en-US"/>
        </a:p>
      </dgm:t>
    </dgm:pt>
    <dgm:pt modelId="{62E9D797-FB25-456E-9D3B-23DE257931B4}" type="pres">
      <dgm:prSet presAssocID="{9709378F-1894-40DB-A24E-8879B66C011C}" presName="circ3" presStyleLbl="vennNode1" presStyleIdx="2" presStyleCnt="7"/>
      <dgm:spPr/>
    </dgm:pt>
    <dgm:pt modelId="{840B1671-02DC-42EE-A995-9A472C5D2DA0}" type="pres">
      <dgm:prSet presAssocID="{9709378F-1894-40DB-A24E-8879B66C011C}" presName="circ3Tx" presStyleLbl="revTx" presStyleIdx="0" presStyleCnt="0">
        <dgm:presLayoutVars>
          <dgm:chMax val="0"/>
          <dgm:chPref val="0"/>
          <dgm:bulletEnabled val="1"/>
        </dgm:presLayoutVars>
      </dgm:prSet>
      <dgm:spPr/>
      <dgm:t>
        <a:bodyPr/>
        <a:lstStyle/>
        <a:p>
          <a:endParaRPr lang="en-US"/>
        </a:p>
      </dgm:t>
    </dgm:pt>
    <dgm:pt modelId="{D1AC3FD6-08F6-4F74-8DE2-EF7DDE279E45}" type="pres">
      <dgm:prSet presAssocID="{FB74F3FA-FEAA-453D-AEB7-C9D12FD3F752}" presName="circ4" presStyleLbl="vennNode1" presStyleIdx="3" presStyleCnt="7"/>
      <dgm:spPr/>
    </dgm:pt>
    <dgm:pt modelId="{81110229-4DD6-4D68-BE29-E8A8182F08C8}" type="pres">
      <dgm:prSet presAssocID="{FB74F3FA-FEAA-453D-AEB7-C9D12FD3F752}" presName="circ4Tx" presStyleLbl="revTx" presStyleIdx="0" presStyleCnt="0">
        <dgm:presLayoutVars>
          <dgm:chMax val="0"/>
          <dgm:chPref val="0"/>
          <dgm:bulletEnabled val="1"/>
        </dgm:presLayoutVars>
      </dgm:prSet>
      <dgm:spPr/>
      <dgm:t>
        <a:bodyPr/>
        <a:lstStyle/>
        <a:p>
          <a:endParaRPr lang="en-US"/>
        </a:p>
      </dgm:t>
    </dgm:pt>
    <dgm:pt modelId="{FB835AA7-4DAC-4055-B356-8E5DC8235860}" type="pres">
      <dgm:prSet presAssocID="{FA0F5405-8F9D-43D4-9FA6-DBE920276D16}" presName="circ5" presStyleLbl="vennNode1" presStyleIdx="4" presStyleCnt="7"/>
      <dgm:spPr/>
    </dgm:pt>
    <dgm:pt modelId="{37C3544C-A2C7-48CC-93A9-0FADB1E1C5B1}" type="pres">
      <dgm:prSet presAssocID="{FA0F5405-8F9D-43D4-9FA6-DBE920276D16}" presName="circ5Tx" presStyleLbl="revTx" presStyleIdx="0" presStyleCnt="0">
        <dgm:presLayoutVars>
          <dgm:chMax val="0"/>
          <dgm:chPref val="0"/>
          <dgm:bulletEnabled val="1"/>
        </dgm:presLayoutVars>
      </dgm:prSet>
      <dgm:spPr/>
      <dgm:t>
        <a:bodyPr/>
        <a:lstStyle/>
        <a:p>
          <a:endParaRPr lang="en-US"/>
        </a:p>
      </dgm:t>
    </dgm:pt>
    <dgm:pt modelId="{4A6CB043-D321-4855-B6F7-CF46A9E0E30C}" type="pres">
      <dgm:prSet presAssocID="{9D748DC4-A3C2-401D-A347-348AC9B04FEA}" presName="circ6" presStyleLbl="vennNode1" presStyleIdx="5" presStyleCnt="7"/>
      <dgm:spPr/>
    </dgm:pt>
    <dgm:pt modelId="{A461358E-AD93-484F-9999-E489ED3885C3}" type="pres">
      <dgm:prSet presAssocID="{9D748DC4-A3C2-401D-A347-348AC9B04FEA}" presName="circ6Tx" presStyleLbl="revTx" presStyleIdx="0" presStyleCnt="0">
        <dgm:presLayoutVars>
          <dgm:chMax val="0"/>
          <dgm:chPref val="0"/>
          <dgm:bulletEnabled val="1"/>
        </dgm:presLayoutVars>
      </dgm:prSet>
      <dgm:spPr/>
      <dgm:t>
        <a:bodyPr/>
        <a:lstStyle/>
        <a:p>
          <a:endParaRPr lang="en-US"/>
        </a:p>
      </dgm:t>
    </dgm:pt>
    <dgm:pt modelId="{1F52C075-A57A-45C8-928F-51A931D58C79}" type="pres">
      <dgm:prSet presAssocID="{52A9AA48-1154-4A14-A398-34E94AD6C75D}" presName="circ7" presStyleLbl="vennNode1" presStyleIdx="6" presStyleCnt="7" custLinFactNeighborX="-1039" custLinFactNeighborY="-1039"/>
      <dgm:spPr/>
    </dgm:pt>
    <dgm:pt modelId="{D7DE3009-48E5-49AA-B7F8-5AAB41ABDEFB}" type="pres">
      <dgm:prSet presAssocID="{52A9AA48-1154-4A14-A398-34E94AD6C75D}" presName="circ7Tx" presStyleLbl="revTx" presStyleIdx="0" presStyleCnt="0">
        <dgm:presLayoutVars>
          <dgm:chMax val="0"/>
          <dgm:chPref val="0"/>
          <dgm:bulletEnabled val="1"/>
        </dgm:presLayoutVars>
      </dgm:prSet>
      <dgm:spPr/>
      <dgm:t>
        <a:bodyPr/>
        <a:lstStyle/>
        <a:p>
          <a:endParaRPr lang="en-US"/>
        </a:p>
      </dgm:t>
    </dgm:pt>
  </dgm:ptLst>
  <dgm:cxnLst>
    <dgm:cxn modelId="{A6A1231A-4215-4CF6-96D3-9F7B915A79FE}" type="presOf" srcId="{23261D1C-8117-4EA3-B58D-CED74CF447CD}" destId="{9F619132-2F19-44DC-8989-2F0D05F3524F}" srcOrd="0" destOrd="0" presId="urn:microsoft.com/office/officeart/2005/8/layout/venn1"/>
    <dgm:cxn modelId="{92B48F06-6EF9-4241-B705-F6003AF1F95C}" type="presOf" srcId="{52A9AA48-1154-4A14-A398-34E94AD6C75D}" destId="{D7DE3009-48E5-49AA-B7F8-5AAB41ABDEFB}" srcOrd="0" destOrd="0" presId="urn:microsoft.com/office/officeart/2005/8/layout/venn1"/>
    <dgm:cxn modelId="{7631C676-7547-4A4D-84FA-89F7FCAD15D4}" srcId="{23261D1C-8117-4EA3-B58D-CED74CF447CD}" destId="{9709378F-1894-40DB-A24E-8879B66C011C}" srcOrd="2" destOrd="0" parTransId="{BF3650A5-3BD9-4995-AF84-8F708271D83F}" sibTransId="{CB6947BF-8461-4A27-A763-6BF38EB71461}"/>
    <dgm:cxn modelId="{CE0E9058-4CD3-41A6-A197-3FD795AEDF8C}" srcId="{23261D1C-8117-4EA3-B58D-CED74CF447CD}" destId="{9D748DC4-A3C2-401D-A347-348AC9B04FEA}" srcOrd="5" destOrd="0" parTransId="{7B7530A1-D035-483C-BE9B-B4160E322836}" sibTransId="{FD30B633-E9F0-4E4D-A47A-5C397A1444E1}"/>
    <dgm:cxn modelId="{4466F988-F47C-4F80-B967-DD132A699B43}" type="presOf" srcId="{FA0F5405-8F9D-43D4-9FA6-DBE920276D16}" destId="{37C3544C-A2C7-48CC-93A9-0FADB1E1C5B1}" srcOrd="0" destOrd="0" presId="urn:microsoft.com/office/officeart/2005/8/layout/venn1"/>
    <dgm:cxn modelId="{A0FB1CB6-217C-4861-8F2A-D0908048A97F}" type="presOf" srcId="{9709378F-1894-40DB-A24E-8879B66C011C}" destId="{840B1671-02DC-42EE-A995-9A472C5D2DA0}" srcOrd="0" destOrd="0" presId="urn:microsoft.com/office/officeart/2005/8/layout/venn1"/>
    <dgm:cxn modelId="{453FD8EF-DFE4-4CB1-B7E5-E290686CC74D}" type="presOf" srcId="{9D748DC4-A3C2-401D-A347-348AC9B04FEA}" destId="{A461358E-AD93-484F-9999-E489ED3885C3}" srcOrd="0" destOrd="0" presId="urn:microsoft.com/office/officeart/2005/8/layout/venn1"/>
    <dgm:cxn modelId="{938DC8DC-5D73-41EC-90DD-ACD99E20B6FF}" srcId="{23261D1C-8117-4EA3-B58D-CED74CF447CD}" destId="{52A9AA48-1154-4A14-A398-34E94AD6C75D}" srcOrd="6" destOrd="0" parTransId="{840BD3C4-915D-4FFA-BC00-BDAB6E4441E7}" sibTransId="{D81198A9-3F38-474B-9E22-3BC22EDC88B3}"/>
    <dgm:cxn modelId="{E3F3CA45-1FF0-4C03-91E9-21C348102699}" type="presOf" srcId="{FB74F3FA-FEAA-453D-AEB7-C9D12FD3F752}" destId="{81110229-4DD6-4D68-BE29-E8A8182F08C8}" srcOrd="0" destOrd="0" presId="urn:microsoft.com/office/officeart/2005/8/layout/venn1"/>
    <dgm:cxn modelId="{E50D4DF3-BDEE-45F5-9ED8-FAB8389DB1FB}" srcId="{23261D1C-8117-4EA3-B58D-CED74CF447CD}" destId="{5F8A3E68-F814-4890-821A-18B68984540D}" srcOrd="1" destOrd="0" parTransId="{87BFA9C4-59D6-4420-BC55-6A5BF38843A4}" sibTransId="{F19F6E4F-5940-481A-B8BE-70D7170CAB17}"/>
    <dgm:cxn modelId="{9084DAEA-6163-44BA-8C6B-DE50B6418282}" srcId="{23261D1C-8117-4EA3-B58D-CED74CF447CD}" destId="{FA0F5405-8F9D-43D4-9FA6-DBE920276D16}" srcOrd="4" destOrd="0" parTransId="{DAB92C31-6768-4F6D-BC71-1ECB7589330F}" sibTransId="{089C149F-7465-440D-9D07-EB43552DEA20}"/>
    <dgm:cxn modelId="{9C30869D-6AC7-4561-8338-F775DEDF9F20}" type="presOf" srcId="{5F8A3E68-F814-4890-821A-18B68984540D}" destId="{16F0FD32-0072-4D2A-8876-47E78F9FA18C}" srcOrd="0" destOrd="0" presId="urn:microsoft.com/office/officeart/2005/8/layout/venn1"/>
    <dgm:cxn modelId="{FD2FC070-500A-417D-AB5A-E9CE3299106D}" srcId="{23261D1C-8117-4EA3-B58D-CED74CF447CD}" destId="{B8321B08-DCA4-40AB-9B1A-1ABF4A258852}" srcOrd="0" destOrd="0" parTransId="{FFCD788A-B84F-4BC3-B1A1-D2C76216017D}" sibTransId="{398E93DE-F683-4BEE-B9F5-698ECE7BD26A}"/>
    <dgm:cxn modelId="{190CA9BC-7A76-4588-8617-37BBDB5AAB8D}" type="presOf" srcId="{B8321B08-DCA4-40AB-9B1A-1ABF4A258852}" destId="{1DD5A028-DC3A-4A38-9FA8-AF84390F1EC6}" srcOrd="0" destOrd="0" presId="urn:microsoft.com/office/officeart/2005/8/layout/venn1"/>
    <dgm:cxn modelId="{B80AE4FD-16F9-4EB2-9640-17E1EF3439DF}" srcId="{23261D1C-8117-4EA3-B58D-CED74CF447CD}" destId="{FB74F3FA-FEAA-453D-AEB7-C9D12FD3F752}" srcOrd="3" destOrd="0" parTransId="{0730EA8E-C606-4BDE-B9E6-52CCB41F5314}" sibTransId="{DAF54BE7-265B-4D1D-B235-2F7D59D3FECD}"/>
    <dgm:cxn modelId="{B588B3C4-703A-49EC-ABD5-2B0B2730190B}" type="presParOf" srcId="{9F619132-2F19-44DC-8989-2F0D05F3524F}" destId="{9CF18E02-95FA-4DAC-BD2D-4EFD6D740267}" srcOrd="0" destOrd="0" presId="urn:microsoft.com/office/officeart/2005/8/layout/venn1"/>
    <dgm:cxn modelId="{F44D77B9-FCA7-48F5-8F25-D7AF2D153163}" type="presParOf" srcId="{9F619132-2F19-44DC-8989-2F0D05F3524F}" destId="{1DD5A028-DC3A-4A38-9FA8-AF84390F1EC6}" srcOrd="1" destOrd="0" presId="urn:microsoft.com/office/officeart/2005/8/layout/venn1"/>
    <dgm:cxn modelId="{EF3B01A5-E317-4678-882C-3EE030213601}" type="presParOf" srcId="{9F619132-2F19-44DC-8989-2F0D05F3524F}" destId="{CAAABDB4-36A2-46C6-B1CE-78D9D8E1D538}" srcOrd="2" destOrd="0" presId="urn:microsoft.com/office/officeart/2005/8/layout/venn1"/>
    <dgm:cxn modelId="{18187B42-2284-466B-9436-3C0F9E1BA8A0}" type="presParOf" srcId="{9F619132-2F19-44DC-8989-2F0D05F3524F}" destId="{16F0FD32-0072-4D2A-8876-47E78F9FA18C}" srcOrd="3" destOrd="0" presId="urn:microsoft.com/office/officeart/2005/8/layout/venn1"/>
    <dgm:cxn modelId="{2D66B93C-A936-41D7-9B05-9C1091E25BCD}" type="presParOf" srcId="{9F619132-2F19-44DC-8989-2F0D05F3524F}" destId="{62E9D797-FB25-456E-9D3B-23DE257931B4}" srcOrd="4" destOrd="0" presId="urn:microsoft.com/office/officeart/2005/8/layout/venn1"/>
    <dgm:cxn modelId="{3FE62C48-8DC0-433C-B4A8-74C6DD9B1395}" type="presParOf" srcId="{9F619132-2F19-44DC-8989-2F0D05F3524F}" destId="{840B1671-02DC-42EE-A995-9A472C5D2DA0}" srcOrd="5" destOrd="0" presId="urn:microsoft.com/office/officeart/2005/8/layout/venn1"/>
    <dgm:cxn modelId="{66C88CBD-196F-47AB-BDFB-5E8C301EADFE}" type="presParOf" srcId="{9F619132-2F19-44DC-8989-2F0D05F3524F}" destId="{D1AC3FD6-08F6-4F74-8DE2-EF7DDE279E45}" srcOrd="6" destOrd="0" presId="urn:microsoft.com/office/officeart/2005/8/layout/venn1"/>
    <dgm:cxn modelId="{CB344CB3-FA50-47BA-8471-5570FB9FE148}" type="presParOf" srcId="{9F619132-2F19-44DC-8989-2F0D05F3524F}" destId="{81110229-4DD6-4D68-BE29-E8A8182F08C8}" srcOrd="7" destOrd="0" presId="urn:microsoft.com/office/officeart/2005/8/layout/venn1"/>
    <dgm:cxn modelId="{0045F28B-BBFB-4E72-B753-5AFA9B6E1AE3}" type="presParOf" srcId="{9F619132-2F19-44DC-8989-2F0D05F3524F}" destId="{FB835AA7-4DAC-4055-B356-8E5DC8235860}" srcOrd="8" destOrd="0" presId="urn:microsoft.com/office/officeart/2005/8/layout/venn1"/>
    <dgm:cxn modelId="{704810E4-EB6C-4BC0-A5A4-91B01D61DEBA}" type="presParOf" srcId="{9F619132-2F19-44DC-8989-2F0D05F3524F}" destId="{37C3544C-A2C7-48CC-93A9-0FADB1E1C5B1}" srcOrd="9" destOrd="0" presId="urn:microsoft.com/office/officeart/2005/8/layout/venn1"/>
    <dgm:cxn modelId="{98690BF0-5D09-4D06-8C00-051D4B4364CE}" type="presParOf" srcId="{9F619132-2F19-44DC-8989-2F0D05F3524F}" destId="{4A6CB043-D321-4855-B6F7-CF46A9E0E30C}" srcOrd="10" destOrd="0" presId="urn:microsoft.com/office/officeart/2005/8/layout/venn1"/>
    <dgm:cxn modelId="{B69822CC-B4E8-4BDB-9D31-A2F96A206937}" type="presParOf" srcId="{9F619132-2F19-44DC-8989-2F0D05F3524F}" destId="{A461358E-AD93-484F-9999-E489ED3885C3}" srcOrd="11" destOrd="0" presId="urn:microsoft.com/office/officeart/2005/8/layout/venn1"/>
    <dgm:cxn modelId="{E82DE1A3-7C94-4777-8D65-A8D8A1908035}" type="presParOf" srcId="{9F619132-2F19-44DC-8989-2F0D05F3524F}" destId="{1F52C075-A57A-45C8-928F-51A931D58C79}" srcOrd="12" destOrd="0" presId="urn:microsoft.com/office/officeart/2005/8/layout/venn1"/>
    <dgm:cxn modelId="{F6EF9621-B03D-4096-835D-02D05704984B}" type="presParOf" srcId="{9F619132-2F19-44DC-8989-2F0D05F3524F}" destId="{D7DE3009-48E5-49AA-B7F8-5AAB41ABDEF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DCF80-7B7E-449C-80E0-C79DE371ADB5}"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94FC8B12-7515-4A3D-983E-60F05B54F668}">
      <dgm:prSet phldrT="[Text]"/>
      <dgm:spPr/>
      <dgm:t>
        <a:bodyPr/>
        <a:lstStyle/>
        <a:p>
          <a:r>
            <a:rPr lang="en-US" dirty="0" smtClean="0">
              <a:solidFill>
                <a:schemeClr val="tx1"/>
              </a:solidFill>
            </a:rPr>
            <a:t>Develop Goal</a:t>
          </a:r>
          <a:endParaRPr lang="en-US" dirty="0">
            <a:solidFill>
              <a:schemeClr val="tx1"/>
            </a:solidFill>
          </a:endParaRPr>
        </a:p>
      </dgm:t>
    </dgm:pt>
    <dgm:pt modelId="{E0FFDC21-2057-401B-8BB7-C24DE910B29E}" type="parTrans" cxnId="{A64D78CD-8C7E-47AE-AB15-FCF4E17EFF18}">
      <dgm:prSet/>
      <dgm:spPr/>
      <dgm:t>
        <a:bodyPr/>
        <a:lstStyle/>
        <a:p>
          <a:endParaRPr lang="en-US">
            <a:solidFill>
              <a:schemeClr val="tx1"/>
            </a:solidFill>
          </a:endParaRPr>
        </a:p>
      </dgm:t>
    </dgm:pt>
    <dgm:pt modelId="{06F5DF3C-A970-4A92-A090-391664AC0A86}" type="sibTrans" cxnId="{A64D78CD-8C7E-47AE-AB15-FCF4E17EFF18}">
      <dgm:prSet/>
      <dgm:spPr/>
      <dgm:t>
        <a:bodyPr/>
        <a:lstStyle/>
        <a:p>
          <a:endParaRPr lang="en-US">
            <a:solidFill>
              <a:schemeClr val="tx1"/>
            </a:solidFill>
          </a:endParaRPr>
        </a:p>
      </dgm:t>
    </dgm:pt>
    <dgm:pt modelId="{D87C88C5-792C-483E-9D35-1A19699C5AAC}">
      <dgm:prSet phldrT="[Text]"/>
      <dgm:spPr/>
      <dgm:t>
        <a:bodyPr/>
        <a:lstStyle/>
        <a:p>
          <a:r>
            <a:rPr lang="en-US" dirty="0" smtClean="0">
              <a:solidFill>
                <a:schemeClr val="tx1"/>
              </a:solidFill>
            </a:rPr>
            <a:t>IL Plan</a:t>
          </a:r>
          <a:endParaRPr lang="en-US" dirty="0">
            <a:solidFill>
              <a:schemeClr val="tx1"/>
            </a:solidFill>
          </a:endParaRPr>
        </a:p>
      </dgm:t>
    </dgm:pt>
    <dgm:pt modelId="{71CCC6E9-45DB-4CE1-8051-2758EC453C70}" type="parTrans" cxnId="{C363CCB8-EB3B-4DAE-B67D-99EB6AFB6FFC}">
      <dgm:prSet/>
      <dgm:spPr/>
      <dgm:t>
        <a:bodyPr/>
        <a:lstStyle/>
        <a:p>
          <a:endParaRPr lang="en-US">
            <a:solidFill>
              <a:schemeClr val="tx1"/>
            </a:solidFill>
          </a:endParaRPr>
        </a:p>
      </dgm:t>
    </dgm:pt>
    <dgm:pt modelId="{B0F2A97A-E7DA-4328-A3B1-1CAF6370F096}" type="sibTrans" cxnId="{C363CCB8-EB3B-4DAE-B67D-99EB6AFB6FFC}">
      <dgm:prSet/>
      <dgm:spPr/>
      <dgm:t>
        <a:bodyPr/>
        <a:lstStyle/>
        <a:p>
          <a:endParaRPr lang="en-US">
            <a:solidFill>
              <a:schemeClr val="tx1"/>
            </a:solidFill>
          </a:endParaRPr>
        </a:p>
      </dgm:t>
    </dgm:pt>
    <dgm:pt modelId="{B445F6A1-CD4B-4CA5-BB34-5DFF5592B4FA}">
      <dgm:prSet phldrT="[Text]"/>
      <dgm:spPr/>
      <dgm:t>
        <a:bodyPr/>
        <a:lstStyle/>
        <a:p>
          <a:r>
            <a:rPr lang="en-US" dirty="0" smtClean="0">
              <a:solidFill>
                <a:schemeClr val="tx1"/>
              </a:solidFill>
            </a:rPr>
            <a:t>Meet with IL Specialist</a:t>
          </a:r>
          <a:endParaRPr lang="en-US" dirty="0">
            <a:solidFill>
              <a:schemeClr val="tx1"/>
            </a:solidFill>
          </a:endParaRPr>
        </a:p>
      </dgm:t>
    </dgm:pt>
    <dgm:pt modelId="{B8835A3F-0E5E-441E-A4A3-A82615534344}" type="parTrans" cxnId="{3B00CB64-824D-4E4B-A4AC-0EEF11FE0C79}">
      <dgm:prSet/>
      <dgm:spPr/>
      <dgm:t>
        <a:bodyPr/>
        <a:lstStyle/>
        <a:p>
          <a:endParaRPr lang="en-US">
            <a:solidFill>
              <a:schemeClr val="tx1"/>
            </a:solidFill>
          </a:endParaRPr>
        </a:p>
      </dgm:t>
    </dgm:pt>
    <dgm:pt modelId="{1D057B28-D087-469F-844F-C0ADDA0A7747}" type="sibTrans" cxnId="{3B00CB64-824D-4E4B-A4AC-0EEF11FE0C79}">
      <dgm:prSet/>
      <dgm:spPr/>
      <dgm:t>
        <a:bodyPr/>
        <a:lstStyle/>
        <a:p>
          <a:endParaRPr lang="en-US">
            <a:solidFill>
              <a:schemeClr val="tx1"/>
            </a:solidFill>
          </a:endParaRPr>
        </a:p>
      </dgm:t>
    </dgm:pt>
    <dgm:pt modelId="{BAFCAF06-5F85-4E96-AAB4-821E089CFA60}">
      <dgm:prSet phldrT="[Text]"/>
      <dgm:spPr/>
      <dgm:t>
        <a:bodyPr/>
        <a:lstStyle/>
        <a:p>
          <a:r>
            <a:rPr lang="en-US" dirty="0" smtClean="0">
              <a:solidFill>
                <a:schemeClr val="tx1"/>
              </a:solidFill>
            </a:rPr>
            <a:t>Reach Goal</a:t>
          </a:r>
          <a:endParaRPr lang="en-US" dirty="0">
            <a:solidFill>
              <a:schemeClr val="tx1"/>
            </a:solidFill>
          </a:endParaRPr>
        </a:p>
      </dgm:t>
    </dgm:pt>
    <dgm:pt modelId="{021F8DFF-B459-409E-9B4E-71183240DB65}" type="parTrans" cxnId="{4A871993-51AE-474B-AEB5-B322B32362E1}">
      <dgm:prSet/>
      <dgm:spPr/>
      <dgm:t>
        <a:bodyPr/>
        <a:lstStyle/>
        <a:p>
          <a:endParaRPr lang="en-US">
            <a:solidFill>
              <a:schemeClr val="tx1"/>
            </a:solidFill>
          </a:endParaRPr>
        </a:p>
      </dgm:t>
    </dgm:pt>
    <dgm:pt modelId="{45C8666D-80EE-46C3-8E35-B8C4E110FF4F}" type="sibTrans" cxnId="{4A871993-51AE-474B-AEB5-B322B32362E1}">
      <dgm:prSet/>
      <dgm:spPr/>
      <dgm:t>
        <a:bodyPr/>
        <a:lstStyle/>
        <a:p>
          <a:endParaRPr lang="en-US">
            <a:solidFill>
              <a:schemeClr val="tx1"/>
            </a:solidFill>
          </a:endParaRPr>
        </a:p>
      </dgm:t>
    </dgm:pt>
    <dgm:pt modelId="{F3FE1CD2-9C18-4AF0-96AF-E386E2821F75}">
      <dgm:prSet phldrT="[Text]"/>
      <dgm:spPr/>
      <dgm:t>
        <a:bodyPr/>
        <a:lstStyle/>
        <a:p>
          <a:r>
            <a:rPr lang="en-US" dirty="0" smtClean="0">
              <a:solidFill>
                <a:schemeClr val="tx1"/>
              </a:solidFill>
            </a:rPr>
            <a:t>Develop new goal or Discontinue</a:t>
          </a:r>
        </a:p>
      </dgm:t>
    </dgm:pt>
    <dgm:pt modelId="{F25BE822-A5FE-4784-8B0D-60202C495384}" type="parTrans" cxnId="{37CB7617-BD69-4C26-A180-B6F60C95FF97}">
      <dgm:prSet/>
      <dgm:spPr/>
      <dgm:t>
        <a:bodyPr/>
        <a:lstStyle/>
        <a:p>
          <a:endParaRPr lang="en-US">
            <a:solidFill>
              <a:schemeClr val="tx1"/>
            </a:solidFill>
          </a:endParaRPr>
        </a:p>
      </dgm:t>
    </dgm:pt>
    <dgm:pt modelId="{870017CA-8F0B-4FAD-9E2D-2ED7F6BE0AAE}" type="sibTrans" cxnId="{37CB7617-BD69-4C26-A180-B6F60C95FF97}">
      <dgm:prSet/>
      <dgm:spPr/>
      <dgm:t>
        <a:bodyPr/>
        <a:lstStyle/>
        <a:p>
          <a:endParaRPr lang="en-US">
            <a:solidFill>
              <a:schemeClr val="tx1"/>
            </a:solidFill>
          </a:endParaRPr>
        </a:p>
      </dgm:t>
    </dgm:pt>
    <dgm:pt modelId="{7BD31319-E1DB-4107-98B0-5A435791884B}">
      <dgm:prSet phldrT="[Text]"/>
      <dgm:spPr/>
      <dgm:t>
        <a:bodyPr/>
        <a:lstStyle/>
        <a:p>
          <a:r>
            <a:rPr lang="en-US" dirty="0" smtClean="0">
              <a:solidFill>
                <a:schemeClr val="tx1"/>
              </a:solidFill>
            </a:rPr>
            <a:t>Intake</a:t>
          </a:r>
          <a:endParaRPr lang="en-US" dirty="0">
            <a:solidFill>
              <a:schemeClr val="tx1"/>
            </a:solidFill>
          </a:endParaRPr>
        </a:p>
      </dgm:t>
    </dgm:pt>
    <dgm:pt modelId="{28540836-B5D3-46D0-90B9-71031D6F3687}" type="parTrans" cxnId="{F7B97F2D-6DF4-4ADA-B1B3-2677B38F817F}">
      <dgm:prSet/>
      <dgm:spPr/>
      <dgm:t>
        <a:bodyPr/>
        <a:lstStyle/>
        <a:p>
          <a:endParaRPr lang="en-US"/>
        </a:p>
      </dgm:t>
    </dgm:pt>
    <dgm:pt modelId="{DCF89B59-E582-4030-8C74-244AA8B95530}" type="sibTrans" cxnId="{F7B97F2D-6DF4-4ADA-B1B3-2677B38F817F}">
      <dgm:prSet/>
      <dgm:spPr/>
      <dgm:t>
        <a:bodyPr/>
        <a:lstStyle/>
        <a:p>
          <a:endParaRPr lang="en-US"/>
        </a:p>
      </dgm:t>
    </dgm:pt>
    <dgm:pt modelId="{86CDD66E-A6DA-4261-AC78-94CD0C6E911E}" type="pres">
      <dgm:prSet presAssocID="{D48DCF80-7B7E-449C-80E0-C79DE371ADB5}" presName="Name0" presStyleCnt="0">
        <dgm:presLayoutVars>
          <dgm:dir/>
          <dgm:resizeHandles val="exact"/>
        </dgm:presLayoutVars>
      </dgm:prSet>
      <dgm:spPr/>
      <dgm:t>
        <a:bodyPr/>
        <a:lstStyle/>
        <a:p>
          <a:endParaRPr lang="en-US"/>
        </a:p>
      </dgm:t>
    </dgm:pt>
    <dgm:pt modelId="{9352ADD2-0BD6-46B2-8681-71A3F7265D6C}" type="pres">
      <dgm:prSet presAssocID="{D48DCF80-7B7E-449C-80E0-C79DE371ADB5}" presName="cycle" presStyleCnt="0"/>
      <dgm:spPr/>
    </dgm:pt>
    <dgm:pt modelId="{D87686BC-3E6C-471D-9ECC-42B0FDCFB547}" type="pres">
      <dgm:prSet presAssocID="{7BD31319-E1DB-4107-98B0-5A435791884B}" presName="nodeFirstNode" presStyleLbl="node1" presStyleIdx="0" presStyleCnt="6">
        <dgm:presLayoutVars>
          <dgm:bulletEnabled val="1"/>
        </dgm:presLayoutVars>
      </dgm:prSet>
      <dgm:spPr/>
      <dgm:t>
        <a:bodyPr/>
        <a:lstStyle/>
        <a:p>
          <a:endParaRPr lang="en-US"/>
        </a:p>
      </dgm:t>
    </dgm:pt>
    <dgm:pt modelId="{2BEFCF33-16C2-43C1-8BD6-3E322DCBCF5F}" type="pres">
      <dgm:prSet presAssocID="{DCF89B59-E582-4030-8C74-244AA8B95530}" presName="sibTransFirstNode" presStyleLbl="bgShp" presStyleIdx="0" presStyleCnt="1"/>
      <dgm:spPr/>
      <dgm:t>
        <a:bodyPr/>
        <a:lstStyle/>
        <a:p>
          <a:endParaRPr lang="en-US"/>
        </a:p>
      </dgm:t>
    </dgm:pt>
    <dgm:pt modelId="{8C795DC0-B692-42C6-85A3-5A773FE0245C}" type="pres">
      <dgm:prSet presAssocID="{94FC8B12-7515-4A3D-983E-60F05B54F668}" presName="nodeFollowingNodes" presStyleLbl="node1" presStyleIdx="1" presStyleCnt="6">
        <dgm:presLayoutVars>
          <dgm:bulletEnabled val="1"/>
        </dgm:presLayoutVars>
      </dgm:prSet>
      <dgm:spPr/>
      <dgm:t>
        <a:bodyPr/>
        <a:lstStyle/>
        <a:p>
          <a:endParaRPr lang="en-US"/>
        </a:p>
      </dgm:t>
    </dgm:pt>
    <dgm:pt modelId="{32C0F13F-4E09-4E9A-93EA-09D1EC0CB5A5}" type="pres">
      <dgm:prSet presAssocID="{D87C88C5-792C-483E-9D35-1A19699C5AAC}" presName="nodeFollowingNodes" presStyleLbl="node1" presStyleIdx="2" presStyleCnt="6">
        <dgm:presLayoutVars>
          <dgm:bulletEnabled val="1"/>
        </dgm:presLayoutVars>
      </dgm:prSet>
      <dgm:spPr/>
      <dgm:t>
        <a:bodyPr/>
        <a:lstStyle/>
        <a:p>
          <a:endParaRPr lang="en-US"/>
        </a:p>
      </dgm:t>
    </dgm:pt>
    <dgm:pt modelId="{68BFEF4B-AB57-416D-80E9-3FF0173F95E9}" type="pres">
      <dgm:prSet presAssocID="{B445F6A1-CD4B-4CA5-BB34-5DFF5592B4FA}" presName="nodeFollowingNodes" presStyleLbl="node1" presStyleIdx="3" presStyleCnt="6">
        <dgm:presLayoutVars>
          <dgm:bulletEnabled val="1"/>
        </dgm:presLayoutVars>
      </dgm:prSet>
      <dgm:spPr/>
      <dgm:t>
        <a:bodyPr/>
        <a:lstStyle/>
        <a:p>
          <a:endParaRPr lang="en-US"/>
        </a:p>
      </dgm:t>
    </dgm:pt>
    <dgm:pt modelId="{F749E3A1-A7DC-451C-B307-CE43363735B6}" type="pres">
      <dgm:prSet presAssocID="{BAFCAF06-5F85-4E96-AAB4-821E089CFA60}" presName="nodeFollowingNodes" presStyleLbl="node1" presStyleIdx="4" presStyleCnt="6">
        <dgm:presLayoutVars>
          <dgm:bulletEnabled val="1"/>
        </dgm:presLayoutVars>
      </dgm:prSet>
      <dgm:spPr/>
      <dgm:t>
        <a:bodyPr/>
        <a:lstStyle/>
        <a:p>
          <a:endParaRPr lang="en-US"/>
        </a:p>
      </dgm:t>
    </dgm:pt>
    <dgm:pt modelId="{876E3218-C6C9-4AEA-8996-05039C72DD78}" type="pres">
      <dgm:prSet presAssocID="{F3FE1CD2-9C18-4AF0-96AF-E386E2821F75}" presName="nodeFollowingNodes" presStyleLbl="node1" presStyleIdx="5" presStyleCnt="6">
        <dgm:presLayoutVars>
          <dgm:bulletEnabled val="1"/>
        </dgm:presLayoutVars>
      </dgm:prSet>
      <dgm:spPr/>
      <dgm:t>
        <a:bodyPr/>
        <a:lstStyle/>
        <a:p>
          <a:endParaRPr lang="en-US"/>
        </a:p>
      </dgm:t>
    </dgm:pt>
  </dgm:ptLst>
  <dgm:cxnLst>
    <dgm:cxn modelId="{D54740D8-0067-4E06-9DB9-53935C694942}" type="presOf" srcId="{DCF89B59-E582-4030-8C74-244AA8B95530}" destId="{2BEFCF33-16C2-43C1-8BD6-3E322DCBCF5F}" srcOrd="0" destOrd="0" presId="urn:microsoft.com/office/officeart/2005/8/layout/cycle3"/>
    <dgm:cxn modelId="{4A871993-51AE-474B-AEB5-B322B32362E1}" srcId="{D48DCF80-7B7E-449C-80E0-C79DE371ADB5}" destId="{BAFCAF06-5F85-4E96-AAB4-821E089CFA60}" srcOrd="4" destOrd="0" parTransId="{021F8DFF-B459-409E-9B4E-71183240DB65}" sibTransId="{45C8666D-80EE-46C3-8E35-B8C4E110FF4F}"/>
    <dgm:cxn modelId="{BFFA930D-346F-4D99-84D5-B8127C69A43D}" type="presOf" srcId="{94FC8B12-7515-4A3D-983E-60F05B54F668}" destId="{8C795DC0-B692-42C6-85A3-5A773FE0245C}" srcOrd="0" destOrd="0" presId="urn:microsoft.com/office/officeart/2005/8/layout/cycle3"/>
    <dgm:cxn modelId="{F7B97F2D-6DF4-4ADA-B1B3-2677B38F817F}" srcId="{D48DCF80-7B7E-449C-80E0-C79DE371ADB5}" destId="{7BD31319-E1DB-4107-98B0-5A435791884B}" srcOrd="0" destOrd="0" parTransId="{28540836-B5D3-46D0-90B9-71031D6F3687}" sibTransId="{DCF89B59-E582-4030-8C74-244AA8B95530}"/>
    <dgm:cxn modelId="{75A3012D-9CEE-4915-B890-DE96F69C79D7}" type="presOf" srcId="{B445F6A1-CD4B-4CA5-BB34-5DFF5592B4FA}" destId="{68BFEF4B-AB57-416D-80E9-3FF0173F95E9}" srcOrd="0" destOrd="0" presId="urn:microsoft.com/office/officeart/2005/8/layout/cycle3"/>
    <dgm:cxn modelId="{0F85E367-BB90-4AC7-A2EA-690A5D3330FA}" type="presOf" srcId="{F3FE1CD2-9C18-4AF0-96AF-E386E2821F75}" destId="{876E3218-C6C9-4AEA-8996-05039C72DD78}" srcOrd="0" destOrd="0" presId="urn:microsoft.com/office/officeart/2005/8/layout/cycle3"/>
    <dgm:cxn modelId="{A64D78CD-8C7E-47AE-AB15-FCF4E17EFF18}" srcId="{D48DCF80-7B7E-449C-80E0-C79DE371ADB5}" destId="{94FC8B12-7515-4A3D-983E-60F05B54F668}" srcOrd="1" destOrd="0" parTransId="{E0FFDC21-2057-401B-8BB7-C24DE910B29E}" sibTransId="{06F5DF3C-A970-4A92-A090-391664AC0A86}"/>
    <dgm:cxn modelId="{2026D8AC-02E5-416B-87EE-1A80422BEDE9}" type="presOf" srcId="{D87C88C5-792C-483E-9D35-1A19699C5AAC}" destId="{32C0F13F-4E09-4E9A-93EA-09D1EC0CB5A5}" srcOrd="0" destOrd="0" presId="urn:microsoft.com/office/officeart/2005/8/layout/cycle3"/>
    <dgm:cxn modelId="{A77A86EE-B15E-4474-B272-2DC1512882D0}" type="presOf" srcId="{D48DCF80-7B7E-449C-80E0-C79DE371ADB5}" destId="{86CDD66E-A6DA-4261-AC78-94CD0C6E911E}" srcOrd="0" destOrd="0" presId="urn:microsoft.com/office/officeart/2005/8/layout/cycle3"/>
    <dgm:cxn modelId="{37CB7617-BD69-4C26-A180-B6F60C95FF97}" srcId="{D48DCF80-7B7E-449C-80E0-C79DE371ADB5}" destId="{F3FE1CD2-9C18-4AF0-96AF-E386E2821F75}" srcOrd="5" destOrd="0" parTransId="{F25BE822-A5FE-4784-8B0D-60202C495384}" sibTransId="{870017CA-8F0B-4FAD-9E2D-2ED7F6BE0AAE}"/>
    <dgm:cxn modelId="{C363CCB8-EB3B-4DAE-B67D-99EB6AFB6FFC}" srcId="{D48DCF80-7B7E-449C-80E0-C79DE371ADB5}" destId="{D87C88C5-792C-483E-9D35-1A19699C5AAC}" srcOrd="2" destOrd="0" parTransId="{71CCC6E9-45DB-4CE1-8051-2758EC453C70}" sibTransId="{B0F2A97A-E7DA-4328-A3B1-1CAF6370F096}"/>
    <dgm:cxn modelId="{DBFE97A6-332F-427C-8F51-860884F4CF77}" type="presOf" srcId="{7BD31319-E1DB-4107-98B0-5A435791884B}" destId="{D87686BC-3E6C-471D-9ECC-42B0FDCFB547}" srcOrd="0" destOrd="0" presId="urn:microsoft.com/office/officeart/2005/8/layout/cycle3"/>
    <dgm:cxn modelId="{FED5AE3B-1301-43E0-AF53-75F85B3AAF69}" type="presOf" srcId="{BAFCAF06-5F85-4E96-AAB4-821E089CFA60}" destId="{F749E3A1-A7DC-451C-B307-CE43363735B6}" srcOrd="0" destOrd="0" presId="urn:microsoft.com/office/officeart/2005/8/layout/cycle3"/>
    <dgm:cxn modelId="{3B00CB64-824D-4E4B-A4AC-0EEF11FE0C79}" srcId="{D48DCF80-7B7E-449C-80E0-C79DE371ADB5}" destId="{B445F6A1-CD4B-4CA5-BB34-5DFF5592B4FA}" srcOrd="3" destOrd="0" parTransId="{B8835A3F-0E5E-441E-A4A3-A82615534344}" sibTransId="{1D057B28-D087-469F-844F-C0ADDA0A7747}"/>
    <dgm:cxn modelId="{8E88A5BA-AA01-4C38-9810-AA22A2F7657F}" type="presParOf" srcId="{86CDD66E-A6DA-4261-AC78-94CD0C6E911E}" destId="{9352ADD2-0BD6-46B2-8681-71A3F7265D6C}" srcOrd="0" destOrd="0" presId="urn:microsoft.com/office/officeart/2005/8/layout/cycle3"/>
    <dgm:cxn modelId="{538F7F37-35DB-4A2B-8D2F-74D757F01158}" type="presParOf" srcId="{9352ADD2-0BD6-46B2-8681-71A3F7265D6C}" destId="{D87686BC-3E6C-471D-9ECC-42B0FDCFB547}" srcOrd="0" destOrd="0" presId="urn:microsoft.com/office/officeart/2005/8/layout/cycle3"/>
    <dgm:cxn modelId="{7B9B24B9-42F2-4E76-8700-D5D9EBDDD7E1}" type="presParOf" srcId="{9352ADD2-0BD6-46B2-8681-71A3F7265D6C}" destId="{2BEFCF33-16C2-43C1-8BD6-3E322DCBCF5F}" srcOrd="1" destOrd="0" presId="urn:microsoft.com/office/officeart/2005/8/layout/cycle3"/>
    <dgm:cxn modelId="{4A292CB1-C73A-40E2-9D6A-64FDAE656FCC}" type="presParOf" srcId="{9352ADD2-0BD6-46B2-8681-71A3F7265D6C}" destId="{8C795DC0-B692-42C6-85A3-5A773FE0245C}" srcOrd="2" destOrd="0" presId="urn:microsoft.com/office/officeart/2005/8/layout/cycle3"/>
    <dgm:cxn modelId="{0A39C262-B0E8-46F1-85FA-7BB154415A88}" type="presParOf" srcId="{9352ADD2-0BD6-46B2-8681-71A3F7265D6C}" destId="{32C0F13F-4E09-4E9A-93EA-09D1EC0CB5A5}" srcOrd="3" destOrd="0" presId="urn:microsoft.com/office/officeart/2005/8/layout/cycle3"/>
    <dgm:cxn modelId="{EEE5794F-5631-47C7-8FD9-C623EBCA4319}" type="presParOf" srcId="{9352ADD2-0BD6-46B2-8681-71A3F7265D6C}" destId="{68BFEF4B-AB57-416D-80E9-3FF0173F95E9}" srcOrd="4" destOrd="0" presId="urn:microsoft.com/office/officeart/2005/8/layout/cycle3"/>
    <dgm:cxn modelId="{81AC2B4D-B554-4315-B8BD-4A75B62FF74E}" type="presParOf" srcId="{9352ADD2-0BD6-46B2-8681-71A3F7265D6C}" destId="{F749E3A1-A7DC-451C-B307-CE43363735B6}" srcOrd="5" destOrd="0" presId="urn:microsoft.com/office/officeart/2005/8/layout/cycle3"/>
    <dgm:cxn modelId="{69F70C70-E9D2-4621-8F68-B7587E998CF1}" type="presParOf" srcId="{9352ADD2-0BD6-46B2-8681-71A3F7265D6C}" destId="{876E3218-C6C9-4AEA-8996-05039C72DD78}" srcOrd="6" destOrd="0" presId="urn:microsoft.com/office/officeart/2005/8/layout/cycle3"/>
  </dgm:cxnLst>
  <dgm:bg>
    <a:solidFill>
      <a:schemeClr val="accent1">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20EA5F0D-C1DC-412F-A146-DDB3A74B588F}" type="datetimeFigureOut">
              <a:rPr lang="en-US"/>
              <a:t>9/12/2018</a:t>
            </a:fld>
            <a:endParaRP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8CDE508-72C8-4AB5-AA9C-1584D31690E0}" type="datetimeFigureOut">
              <a:rPr lang="en-US"/>
              <a:t>9/12/2018</a:t>
            </a:fld>
            <a:endParaRPr/>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a:p>
        </p:txBody>
      </p:sp>
      <p:sp>
        <p:nvSpPr>
          <p:cNvPr id="5" name="Notes Placeholder 4"/>
          <p:cNvSpPr>
            <a:spLocks noGrp="1"/>
          </p:cNvSpPr>
          <p:nvPr>
            <p:ph type="body" sz="quarter" idx="3"/>
          </p:nvPr>
        </p:nvSpPr>
        <p:spPr>
          <a:xfrm>
            <a:off x="705327" y="4480005"/>
            <a:ext cx="5642610" cy="3141821"/>
          </a:xfrm>
          <a:prstGeom prst="rect">
            <a:avLst/>
          </a:prstGeom>
        </p:spPr>
        <p:txBody>
          <a:bodyPr vert="horz" lIns="93497" tIns="46749" rIns="93497" bIns="4674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770299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removed the 12 seats and customized the interior. The wheelchair securement area is still intact which</a:t>
            </a:r>
            <a:r>
              <a:rPr lang="en-US" baseline="0" dirty="0" smtClean="0"/>
              <a:t> gives us the ability to hire a Mobile I.L. Specialist who uses a wheelchair. We do not provide transportation for our consumers, it allows us to meet consumers where they are. In order for a consumer to be eligible for services through the Mobile Unit, there must be barriers related to the persons disability that is keeping them from reaching our main CIL.</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87663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Overhead</a:t>
            </a:r>
            <a:r>
              <a:rPr lang="en-US" baseline="0" dirty="0" smtClean="0"/>
              <a:t> storage and an overhead auxiliary air conditioner &amp; heater. The auxiliary air/heat allows us to work with consumers whose bodies may not regulate temperature very well. We also installed a power inverter with 2 outlets which power our printer and allows us to recharge our laptops/mobile phones/wireless hotspot etc.</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87665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2 sources of internet. The 1</a:t>
            </a:r>
            <a:r>
              <a:rPr lang="en-US" baseline="30000" dirty="0" smtClean="0"/>
              <a:t>st</a:t>
            </a:r>
            <a:r>
              <a:rPr lang="en-US" dirty="0" smtClean="0"/>
              <a:t> is called Internet in Motion which consists of a router and modem.</a:t>
            </a:r>
            <a:r>
              <a:rPr lang="en-US" baseline="0" dirty="0" smtClean="0"/>
              <a:t> We also have a wireless hotspot through our cellular provider.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394403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our Mobile Independent Living Unit is a 2 person team made up of myself and 1 Mobile I.L. Specialist. We did just post a job opening for our 2</a:t>
            </a:r>
            <a:r>
              <a:rPr lang="en-US" baseline="30000" dirty="0" smtClean="0"/>
              <a:t>nd</a:t>
            </a:r>
            <a:r>
              <a:rPr lang="en-US" baseline="0" dirty="0" smtClean="0"/>
              <a:t> Mobile I.L. Specialist which will complete our team giving us 1 Mobile Unit manager and 2 Mobile Independent Living Specialists. Our day to day operations include conducting intakes, follow-up appointments with consumers so they can work on their Independent Living Plans and outreach days. Additionally, we attend resource fairs and other planned community events such as Project Homeless Connect and Denver Day of Dignity which offer on the spot services and resources for people experiencing homelessness.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293310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far as we know, we are the 1</a:t>
            </a:r>
            <a:r>
              <a:rPr lang="en-US" baseline="30000" dirty="0" smtClean="0"/>
              <a:t>st</a:t>
            </a:r>
            <a:r>
              <a:rPr lang="en-US" baseline="0" dirty="0" smtClean="0"/>
              <a:t> Center For Independent Living with a Mobile office, with that comes a steep learning curve. Don’t underestimate the value of your community partners and the power of nurturing those relationships. Early on, there were delays in taking possession of our Mobile Office. Fortunately our relationships with the individual county Arc offices, within our 7 county catchment area allowed us to use their conference rooms if necessary to conduct intakes and follow up appointments as those were locations that some of our early consumers could get to. </a:t>
            </a:r>
          </a:p>
          <a:p>
            <a:endParaRPr lang="en-US" baseline="0" dirty="0" smtClean="0"/>
          </a:p>
          <a:p>
            <a:r>
              <a:rPr lang="en-US" baseline="0" dirty="0" smtClean="0"/>
              <a:t>When it comes to powering equipment, there can be issues. The auxiliary ac/heat, internet in motion, and the power inverter only work when the engine is running. This is where the wireless hotspot really comes in handy since it has an internal battery. This allows us to shut the engine off even when we’re parked doing outreach unless we have to print, use the auxiliary ac/heat or recharge any of our battery powered equipment. </a:t>
            </a:r>
          </a:p>
          <a:p>
            <a:endParaRPr lang="en-US" baseline="0" dirty="0" smtClean="0"/>
          </a:p>
          <a:p>
            <a:r>
              <a:rPr lang="en-US" baseline="0" dirty="0" smtClean="0"/>
              <a:t>Be aware of your local parking ordinances when it comes to engine idling, some places will have ordinances that prohibit parked vehicles from idling for more than 30 minutes at a time.</a:t>
            </a:r>
          </a:p>
          <a:p>
            <a:endParaRPr lang="en-US" baseline="0" dirty="0" smtClean="0"/>
          </a:p>
          <a:p>
            <a:r>
              <a:rPr lang="en-US" baseline="0" dirty="0" smtClean="0"/>
              <a:t>We still have not been able to qualify for an ADA parking placard (because we don’t provide transportation for our consumers). This can be an issue for Outreach days or 1:1 appointments if the location you’re going to has limited parking. We travel with orange safety cones and if necessary we take up 2 non ADA parking spaces and use the orange cones to “reserve” space to make sure we can deploy our ramp. This has not kept us from serving our consumers yet, but it does require you to be very aware of what parking is available so you can plan accordingly, additionally, you should always have a good sense of what type of environment you’re driving into and be sure you have enough room to turn around and get back out. Not all Rural roads are maintained in the Winter months which may require finding alternate places </a:t>
            </a:r>
            <a:r>
              <a:rPr lang="en-US" baseline="0" smtClean="0"/>
              <a:t>to park/meet.</a:t>
            </a:r>
            <a:endParaRPr lang="en-US" baseline="0"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234866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Worked in a</a:t>
            </a:r>
            <a:r>
              <a:rPr lang="en-US" altLang="en-US" baseline="0" dirty="0" smtClean="0"/>
              <a:t> nursing home where there were children as young as 12.  He started to take them out on activities but was fired as a result</a:t>
            </a:r>
          </a:p>
          <a:p>
            <a:pPr eaLnBrk="1" hangingPunct="1"/>
            <a:endParaRPr lang="en-US" altLang="en-US" baseline="0" dirty="0" smtClean="0"/>
          </a:p>
          <a:p>
            <a:pPr eaLnBrk="1" hangingPunct="1"/>
            <a:r>
              <a:rPr lang="en-US" altLang="en-US" baseline="0" dirty="0" smtClean="0"/>
              <a:t>He along with an attorney, John Holland sued the nursing home to start moving people with disabilities out of the nursing home</a:t>
            </a:r>
          </a:p>
          <a:p>
            <a:pPr eaLnBrk="1" hangingPunct="1"/>
            <a:endParaRPr lang="en-US" altLang="en-US" baseline="0" dirty="0" smtClean="0"/>
          </a:p>
          <a:p>
            <a:pPr eaLnBrk="1" hangingPunct="1"/>
            <a:r>
              <a:rPr lang="en-US" altLang="en-US" baseline="0" dirty="0" smtClean="0"/>
              <a:t>He worked with City and County of Denver to set up assisted living apartments</a:t>
            </a:r>
          </a:p>
          <a:p>
            <a:pPr eaLnBrk="1" hangingPunct="1"/>
            <a:endParaRPr lang="en-US" altLang="en-US" dirty="0" smtClean="0"/>
          </a:p>
          <a:p>
            <a:pPr eaLnBrk="1" hangingPunct="1"/>
            <a:endParaRPr lang="en-US" altLang="en-US" dirty="0" smtClean="0"/>
          </a:p>
          <a:p>
            <a:pPr eaLnBrk="1" hangingPunct="1"/>
            <a:r>
              <a:rPr lang="en-US" altLang="en-US" dirty="0" smtClean="0"/>
              <a:t>42 years of advocating</a:t>
            </a:r>
            <a:r>
              <a:rPr lang="en-US" altLang="en-US" baseline="0" dirty="0" smtClean="0"/>
              <a:t> for rights of the disability community</a:t>
            </a: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9666" indent="-292179">
              <a:spcBef>
                <a:spcPct val="30000"/>
              </a:spcBef>
              <a:defRPr sz="1200">
                <a:solidFill>
                  <a:schemeClr val="tx1"/>
                </a:solidFill>
                <a:latin typeface="Calibri" panose="020F0502020204030204" pitchFamily="34" charset="0"/>
              </a:defRPr>
            </a:lvl2pPr>
            <a:lvl3pPr marL="1168718" indent="-233744">
              <a:spcBef>
                <a:spcPct val="30000"/>
              </a:spcBef>
              <a:defRPr sz="1200">
                <a:solidFill>
                  <a:schemeClr val="tx1"/>
                </a:solidFill>
                <a:latin typeface="Calibri" panose="020F0502020204030204" pitchFamily="34" charset="0"/>
              </a:defRPr>
            </a:lvl3pPr>
            <a:lvl4pPr marL="1636205" indent="-233744">
              <a:spcBef>
                <a:spcPct val="30000"/>
              </a:spcBef>
              <a:defRPr sz="1200">
                <a:solidFill>
                  <a:schemeClr val="tx1"/>
                </a:solidFill>
                <a:latin typeface="Calibri" panose="020F0502020204030204" pitchFamily="34" charset="0"/>
              </a:defRPr>
            </a:lvl4pPr>
            <a:lvl5pPr marL="2103692" indent="-233744">
              <a:spcBef>
                <a:spcPct val="30000"/>
              </a:spcBef>
              <a:defRPr sz="1200">
                <a:solidFill>
                  <a:schemeClr val="tx1"/>
                </a:solidFill>
                <a:latin typeface="Calibri" panose="020F0502020204030204" pitchFamily="34" charset="0"/>
              </a:defRPr>
            </a:lvl5pPr>
            <a:lvl6pPr marL="2571179" indent="-233744" eaLnBrk="0" fontAlgn="base" hangingPunct="0">
              <a:spcBef>
                <a:spcPct val="30000"/>
              </a:spcBef>
              <a:spcAft>
                <a:spcPct val="0"/>
              </a:spcAft>
              <a:defRPr sz="1200">
                <a:solidFill>
                  <a:schemeClr val="tx1"/>
                </a:solidFill>
                <a:latin typeface="Calibri" panose="020F0502020204030204" pitchFamily="34" charset="0"/>
              </a:defRPr>
            </a:lvl6pPr>
            <a:lvl7pPr marL="3038666" indent="-233744" eaLnBrk="0" fontAlgn="base" hangingPunct="0">
              <a:spcBef>
                <a:spcPct val="30000"/>
              </a:spcBef>
              <a:spcAft>
                <a:spcPct val="0"/>
              </a:spcAft>
              <a:defRPr sz="1200">
                <a:solidFill>
                  <a:schemeClr val="tx1"/>
                </a:solidFill>
                <a:latin typeface="Calibri" panose="020F0502020204030204" pitchFamily="34" charset="0"/>
              </a:defRPr>
            </a:lvl7pPr>
            <a:lvl8pPr marL="3506153" indent="-233744" eaLnBrk="0" fontAlgn="base" hangingPunct="0">
              <a:spcBef>
                <a:spcPct val="30000"/>
              </a:spcBef>
              <a:spcAft>
                <a:spcPct val="0"/>
              </a:spcAft>
              <a:defRPr sz="1200">
                <a:solidFill>
                  <a:schemeClr val="tx1"/>
                </a:solidFill>
                <a:latin typeface="Calibri" panose="020F0502020204030204" pitchFamily="34" charset="0"/>
              </a:defRPr>
            </a:lvl8pPr>
            <a:lvl9pPr marL="3973640" indent="-233744"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83345C8-DBF0-4C2D-89E0-E50542351038}" type="slidenum">
              <a:rPr lang="en-US" altLang="en-US" smtClean="0">
                <a:latin typeface="Arial" panose="020B0604020202020204" pitchFamily="34" charset="0"/>
                <a:cs typeface="Arial" panose="020B0604020202020204" pitchFamily="34" charset="0"/>
              </a:rPr>
              <a:pPr fontAlgn="base">
                <a:spcBef>
                  <a:spcPct val="0"/>
                </a:spcBef>
                <a:spcAft>
                  <a:spcPct val="0"/>
                </a:spcAft>
              </a:pPr>
              <a:t>3</a:t>
            </a:fld>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5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33738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Referrals</a:t>
            </a:r>
            <a:r>
              <a:rPr lang="en-US" baseline="0" dirty="0" smtClean="0"/>
              <a:t> – people with significant disabilities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25909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142096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are person driven.</a:t>
            </a:r>
          </a:p>
          <a:p>
            <a:endParaRPr lang="en-US" dirty="0" smtClean="0"/>
          </a:p>
          <a:p>
            <a:r>
              <a:rPr lang="en-US" altLang="en-US" dirty="0" smtClean="0">
                <a:solidFill>
                  <a:srgbClr val="002060"/>
                </a:solidFill>
              </a:rPr>
              <a:t>Once the person requesting help has become a consumer we get to work on setting goals.</a:t>
            </a:r>
          </a:p>
          <a:p>
            <a:r>
              <a:rPr lang="en-US" altLang="en-US" dirty="0" smtClean="0">
                <a:solidFill>
                  <a:srgbClr val="002060"/>
                </a:solidFill>
              </a:rPr>
              <a:t>A comprehensive plan can be developed between </a:t>
            </a:r>
            <a:r>
              <a:rPr lang="en-US" altLang="en-US" dirty="0" err="1" smtClean="0">
                <a:solidFill>
                  <a:srgbClr val="002060"/>
                </a:solidFill>
              </a:rPr>
              <a:t>I.L</a:t>
            </a:r>
            <a:r>
              <a:rPr lang="en-US" altLang="en-US" dirty="0" smtClean="0">
                <a:solidFill>
                  <a:srgbClr val="002060"/>
                </a:solidFill>
              </a:rPr>
              <a:t>. staff and consumer but it is not mandatory.</a:t>
            </a:r>
          </a:p>
          <a:p>
            <a:endParaRPr lang="en-US" dirty="0"/>
          </a:p>
        </p:txBody>
      </p:sp>
      <p:sp>
        <p:nvSpPr>
          <p:cNvPr id="4" name="Slide Number Placeholder 3"/>
          <p:cNvSpPr>
            <a:spLocks noGrp="1"/>
          </p:cNvSpPr>
          <p:nvPr>
            <p:ph type="sldNum" sz="quarter" idx="10"/>
          </p:nvPr>
        </p:nvSpPr>
        <p:spPr/>
        <p:txBody>
          <a:bodyPr/>
          <a:lstStyle/>
          <a:p>
            <a:pPr>
              <a:defRPr/>
            </a:pPr>
            <a:fld id="{0171ABA1-79C3-40A9-8315-871AA82250F0}" type="slidenum">
              <a:rPr lang="en-US" altLang="en-US" smtClean="0"/>
              <a:pPr>
                <a:defRPr/>
              </a:pPr>
              <a:t>7</a:t>
            </a:fld>
            <a:endParaRPr lang="en-US" altLang="en-US"/>
          </a:p>
        </p:txBody>
      </p:sp>
    </p:spTree>
    <p:extLst>
      <p:ext uri="{BB962C8B-B14F-4D97-AF65-F5344CB8AC3E}">
        <p14:creationId xmlns:p14="http://schemas.microsoft.com/office/powerpoint/2010/main" val="417218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17478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passenger bus, 12 seats and 1 wheelchair</a:t>
            </a:r>
            <a:r>
              <a:rPr lang="en-US" baseline="0" dirty="0" smtClean="0"/>
              <a:t> securement area.</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366998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 passenger bus, 12 seats and 1 wheelchair</a:t>
            </a:r>
            <a:r>
              <a:rPr lang="en-US" baseline="0" dirty="0" smtClean="0"/>
              <a:t> securement area.</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306220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9/12/2018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9/12/2018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treamtext.net/player?event=APRI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mary.olson@mso.um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usu.co1.qualtrics.com/jfe/form/SV_aVIblP7ycgkt9O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0782"/>
            <a:ext cx="10515600" cy="737002"/>
          </a:xfrm>
        </p:spPr>
        <p:txBody>
          <a:bodyPr/>
          <a:lstStyle/>
          <a:p>
            <a:r>
              <a:rPr lang="en-US" b="1" dirty="0" smtClean="0"/>
              <a:t>IL-NET Presents an IL Conversation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2674" y="59139"/>
            <a:ext cx="3369777" cy="2093511"/>
          </a:xfrm>
        </p:spPr>
      </p:pic>
      <p:sp>
        <p:nvSpPr>
          <p:cNvPr id="5" name="Rectangle 4"/>
          <p:cNvSpPr/>
          <p:nvPr/>
        </p:nvSpPr>
        <p:spPr>
          <a:xfrm>
            <a:off x="274864" y="1338943"/>
            <a:ext cx="10564586" cy="3477875"/>
          </a:xfrm>
          <a:prstGeom prst="rect">
            <a:avLst/>
          </a:prstGeom>
        </p:spPr>
        <p:txBody>
          <a:bodyPr wrap="square">
            <a:spAutoFit/>
          </a:bodyPr>
          <a:lstStyle/>
          <a:p>
            <a:r>
              <a:rPr lang="en-US" sz="2000" b="1" dirty="0"/>
              <a:t>Join today’s conversation:</a:t>
            </a:r>
          </a:p>
          <a:p>
            <a:r>
              <a:rPr lang="en-US" sz="2000" dirty="0"/>
              <a:t>*# to enter the queue to </a:t>
            </a:r>
            <a:r>
              <a:rPr lang="en-US" sz="2000" dirty="0" smtClean="0"/>
              <a:t>speak</a:t>
            </a:r>
          </a:p>
          <a:p>
            <a:endParaRPr lang="en-US" sz="2000" dirty="0"/>
          </a:p>
          <a:p>
            <a:r>
              <a:rPr lang="en-US" sz="2000" dirty="0"/>
              <a:t>Or Type your comment in the chat box on your lower right hand side of your screen</a:t>
            </a:r>
          </a:p>
          <a:p>
            <a:r>
              <a:rPr lang="en-US" sz="2000" dirty="0"/>
              <a:t>You can also click the </a:t>
            </a:r>
            <a:r>
              <a:rPr lang="en-US" sz="2000" dirty="0" smtClean="0"/>
              <a:t>person </a:t>
            </a:r>
            <a:r>
              <a:rPr lang="en-US" sz="2000" dirty="0"/>
              <a:t>with the right hand raised at the top of your screen to raise your hand to have your mic opened to speak if you aren’t using a phone</a:t>
            </a:r>
          </a:p>
          <a:p>
            <a:r>
              <a:rPr lang="en-US" sz="2000" dirty="0"/>
              <a:t>Captions will be provided in the webinar platform at the bottom of your screen. If you would prefer you can visit: </a:t>
            </a:r>
            <a:r>
              <a:rPr lang="en-US" sz="2000" u="sng" dirty="0">
                <a:hlinkClick r:id="rId3"/>
              </a:rPr>
              <a:t>https://www.streamtext.net/player?event=APRIL</a:t>
            </a:r>
            <a:r>
              <a:rPr lang="en-US" sz="2000" dirty="0"/>
              <a:t>  for full screen captions.</a:t>
            </a:r>
          </a:p>
          <a:p>
            <a:r>
              <a:rPr lang="en-US" sz="2000" dirty="0"/>
              <a:t>If you are having any trouble participating please email </a:t>
            </a:r>
            <a:r>
              <a:rPr lang="en-US" sz="2000" dirty="0">
                <a:hlinkClick r:id="rId4"/>
              </a:rPr>
              <a:t>mary.olson@mso.umt.edu</a:t>
            </a:r>
            <a:r>
              <a:rPr lang="en-US" sz="2000" dirty="0"/>
              <a:t> for immediate assistance</a:t>
            </a:r>
          </a:p>
          <a:p>
            <a:endParaRPr lang="en-US" sz="2000" dirty="0"/>
          </a:p>
        </p:txBody>
      </p:sp>
      <p:sp>
        <p:nvSpPr>
          <p:cNvPr id="6" name="Rectangle 5"/>
          <p:cNvSpPr/>
          <p:nvPr/>
        </p:nvSpPr>
        <p:spPr>
          <a:xfrm>
            <a:off x="274864" y="4816818"/>
            <a:ext cx="11552465" cy="1569660"/>
          </a:xfrm>
          <a:prstGeom prst="rect">
            <a:avLst/>
          </a:prstGeom>
        </p:spPr>
        <p:txBody>
          <a:bodyPr wrap="square">
            <a:spAutoFit/>
          </a:bodyPr>
          <a:lstStyle/>
          <a:p>
            <a:r>
              <a:rPr lang="en-US" sz="1400" dirty="0"/>
              <a:t>The IL-NET is a national training and technical assistance project for centers for independent living and statewide independent living councils. The IL-NET is operated by Independent Living Research Utilization (ILRU) in partnership with the National Council on Independent Living (NCIL), the Association of Programs for Rural Independent Living (APRIL), and Utah State University Center for Persons with Disabilities. </a:t>
            </a:r>
          </a:p>
          <a:p>
            <a:r>
              <a:rPr lang="en-US" sz="1400" dirty="0"/>
              <a:t>The IL-NET is supported by grant numbers 90ILTA0001 and 90ISTA0001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p>
          <a:p>
            <a:endParaRPr lang="en-US" sz="1200" dirty="0"/>
          </a:p>
        </p:txBody>
      </p:sp>
    </p:spTree>
    <p:extLst>
      <p:ext uri="{BB962C8B-B14F-4D97-AF65-F5344CB8AC3E}">
        <p14:creationId xmlns:p14="http://schemas.microsoft.com/office/powerpoint/2010/main" val="29202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711" y="338429"/>
            <a:ext cx="5853500" cy="1088136"/>
          </a:xfrm>
        </p:spPr>
        <p:txBody>
          <a:bodyPr/>
          <a:lstStyle/>
          <a:p>
            <a:r>
              <a:rPr lang="en-US" dirty="0" smtClean="0"/>
              <a:t>Obtaining your Mobile Unit</a:t>
            </a:r>
            <a:endParaRPr lang="en-US" dirty="0"/>
          </a:p>
        </p:txBody>
      </p:sp>
      <p:sp>
        <p:nvSpPr>
          <p:cNvPr id="3" name="Content Placeholder 2"/>
          <p:cNvSpPr>
            <a:spLocks noGrp="1"/>
          </p:cNvSpPr>
          <p:nvPr>
            <p:ph idx="1"/>
          </p:nvPr>
        </p:nvSpPr>
        <p:spPr>
          <a:xfrm>
            <a:off x="1230588" y="2587753"/>
            <a:ext cx="9509760" cy="1250718"/>
          </a:xfrm>
        </p:spPr>
        <p:txBody>
          <a:bodyPr/>
          <a:lstStyle/>
          <a:p>
            <a:r>
              <a:rPr lang="en-US" dirty="0" smtClean="0"/>
              <a:t>The grant proposal that Atlantis submitted aligned with the 2016 Colorado State Plan for Independent Living. Upon approval of our grant proposal, it was submitted to the Division of Vocational Rehabilitation and the Colorado State Independent Living Council.</a:t>
            </a:r>
            <a:endParaRPr lang="en-US" dirty="0"/>
          </a:p>
        </p:txBody>
      </p:sp>
    </p:spTree>
    <p:extLst>
      <p:ext uri="{BB962C8B-B14F-4D97-AF65-F5344CB8AC3E}">
        <p14:creationId xmlns:p14="http://schemas.microsoft.com/office/powerpoint/2010/main" val="37632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171" y="251208"/>
            <a:ext cx="7230794" cy="1537398"/>
          </a:xfrm>
        </p:spPr>
        <p:txBody>
          <a:bodyPr/>
          <a:lstStyle/>
          <a:p>
            <a:r>
              <a:rPr lang="en-US" dirty="0" smtClean="0"/>
              <a:t>        Spirit of Independence</a:t>
            </a:r>
            <a:br>
              <a:rPr lang="en-US" dirty="0" smtClean="0"/>
            </a:br>
            <a:r>
              <a:rPr lang="en-US" dirty="0" smtClean="0"/>
              <a:t/>
            </a:r>
            <a:br>
              <a:rPr lang="en-US" dirty="0" smtClean="0"/>
            </a:br>
            <a:r>
              <a:rPr lang="en-US" dirty="0" smtClean="0"/>
              <a:t>      Equal Access for Everyone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416175"/>
            <a:ext cx="3810000" cy="2857500"/>
          </a:xfrm>
        </p:spPr>
      </p:pic>
    </p:spTree>
    <p:extLst>
      <p:ext uri="{BB962C8B-B14F-4D97-AF65-F5344CB8AC3E}">
        <p14:creationId xmlns:p14="http://schemas.microsoft.com/office/powerpoint/2010/main" val="82111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90435"/>
            <a:ext cx="9509760" cy="2140299"/>
          </a:xfrm>
        </p:spPr>
        <p:txBody>
          <a:bodyPr>
            <a:normAutofit/>
          </a:bodyPr>
          <a:lstStyle/>
          <a:p>
            <a:r>
              <a:rPr lang="en-US" dirty="0" smtClean="0"/>
              <a:t>                    Spirit of Independence</a:t>
            </a:r>
            <a:br>
              <a:rPr lang="en-US" dirty="0" smtClean="0"/>
            </a:br>
            <a:r>
              <a:rPr lang="en-US" dirty="0"/>
              <a:t/>
            </a:r>
            <a:br>
              <a:rPr lang="en-US" dirty="0"/>
            </a:br>
            <a:r>
              <a:rPr lang="en-US" dirty="0" smtClean="0"/>
              <a:t>		Equal Access for Everyone    </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416175"/>
            <a:ext cx="3810000" cy="2857500"/>
          </a:xfrm>
        </p:spPr>
      </p:pic>
    </p:spTree>
    <p:extLst>
      <p:ext uri="{BB962C8B-B14F-4D97-AF65-F5344CB8AC3E}">
        <p14:creationId xmlns:p14="http://schemas.microsoft.com/office/powerpoint/2010/main" val="214972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1"/>
            <a:ext cx="9509760" cy="1711435"/>
          </a:xfrm>
        </p:spPr>
        <p:txBody>
          <a:bodyPr>
            <a:normAutofit/>
          </a:bodyPr>
          <a:lstStyle/>
          <a:p>
            <a:r>
              <a:rPr lang="en-US" dirty="0" smtClean="0"/>
              <a:t>		    Spirit of Independence</a:t>
            </a:r>
            <a:br>
              <a:rPr lang="en-US" dirty="0" smtClean="0"/>
            </a:br>
            <a:r>
              <a:rPr lang="en-US" dirty="0"/>
              <a:t/>
            </a:r>
            <a:br>
              <a:rPr lang="en-US" dirty="0"/>
            </a:br>
            <a:r>
              <a:rPr lang="en-US" dirty="0" smtClean="0"/>
              <a:t>		 Equal Access for Everyone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416175"/>
            <a:ext cx="3810000" cy="2857500"/>
          </a:xfrm>
        </p:spPr>
      </p:pic>
    </p:spTree>
    <p:extLst>
      <p:ext uri="{BB962C8B-B14F-4D97-AF65-F5344CB8AC3E}">
        <p14:creationId xmlns:p14="http://schemas.microsoft.com/office/powerpoint/2010/main" val="30516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20581"/>
            <a:ext cx="9509760" cy="2295594"/>
          </a:xfrm>
        </p:spPr>
        <p:txBody>
          <a:bodyPr>
            <a:normAutofit fontScale="90000"/>
          </a:bodyPr>
          <a:lstStyle/>
          <a:p>
            <a:r>
              <a:rPr lang="en-US" dirty="0" smtClean="0"/>
              <a:t>                  Spirit of Independence</a:t>
            </a:r>
            <a:br>
              <a:rPr lang="en-US" dirty="0" smtClean="0"/>
            </a:br>
            <a:r>
              <a:rPr lang="en-US" dirty="0" smtClean="0"/>
              <a:t/>
            </a:r>
            <a:br>
              <a:rPr lang="en-US" dirty="0" smtClean="0"/>
            </a:br>
            <a:r>
              <a:rPr lang="en-US" dirty="0" smtClean="0"/>
              <a:t>                    Equal Access for All</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2416175"/>
            <a:ext cx="3810000" cy="2857500"/>
          </a:xfrm>
        </p:spPr>
      </p:pic>
    </p:spTree>
    <p:extLst>
      <p:ext uri="{BB962C8B-B14F-4D97-AF65-F5344CB8AC3E}">
        <p14:creationId xmlns:p14="http://schemas.microsoft.com/office/powerpoint/2010/main" val="46123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Spirit of Independence </a:t>
            </a:r>
            <a:br>
              <a:rPr lang="en-US" dirty="0" smtClean="0"/>
            </a:br>
            <a:r>
              <a:rPr lang="en-US" dirty="0" smtClean="0"/>
              <a:t>             Equal Access for Everyone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7225" y="1673225"/>
            <a:ext cx="3257550" cy="4343400"/>
          </a:xfrm>
        </p:spPr>
      </p:pic>
    </p:spTree>
    <p:extLst>
      <p:ext uri="{BB962C8B-B14F-4D97-AF65-F5344CB8AC3E}">
        <p14:creationId xmlns:p14="http://schemas.microsoft.com/office/powerpoint/2010/main" val="4760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Spirit of Independence</a:t>
            </a:r>
            <a:br>
              <a:rPr lang="en-US" dirty="0" smtClean="0"/>
            </a:br>
            <a:r>
              <a:rPr lang="en-US" dirty="0" smtClean="0"/>
              <a:t>               Equal Access for Everyone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7225" y="1673225"/>
            <a:ext cx="3257550" cy="4343400"/>
          </a:xfrm>
        </p:spPr>
      </p:pic>
    </p:spTree>
    <p:extLst>
      <p:ext uri="{BB962C8B-B14F-4D97-AF65-F5344CB8AC3E}">
        <p14:creationId xmlns:p14="http://schemas.microsoft.com/office/powerpoint/2010/main" val="42067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80" y="311499"/>
            <a:ext cx="6289040" cy="1052989"/>
          </a:xfrm>
        </p:spPr>
        <p:txBody>
          <a:bodyPr>
            <a:normAutofit fontScale="90000"/>
          </a:bodyPr>
          <a:lstStyle/>
          <a:p>
            <a:r>
              <a:rPr lang="en-US" dirty="0" smtClean="0"/>
              <a:t>           Lessons Learned</a:t>
            </a:r>
            <a:br>
              <a:rPr lang="en-US" dirty="0" smtClean="0"/>
            </a:br>
            <a:r>
              <a:rPr lang="en-US" dirty="0" smtClean="0"/>
              <a:t>Rush hour in Como Colorado</a:t>
            </a:r>
            <a:br>
              <a:rPr lang="en-US" dirty="0" smtClean="0"/>
            </a:br>
            <a:r>
              <a:rPr lang="en-US" dirty="0" smtClean="0"/>
              <a:t>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45678" y="1364488"/>
            <a:ext cx="3257550" cy="4343400"/>
          </a:xfrm>
        </p:spPr>
      </p:pic>
    </p:spTree>
    <p:extLst>
      <p:ext uri="{BB962C8B-B14F-4D97-AF65-F5344CB8AC3E}">
        <p14:creationId xmlns:p14="http://schemas.microsoft.com/office/powerpoint/2010/main" val="278603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Don’t forget you can visit the IL Mobile Unit at the APRIL Conference in Denver Oct 5-8</a:t>
            </a:r>
            <a:r>
              <a:rPr lang="en-US" baseline="30000" dirty="0" smtClean="0"/>
              <a:t>th</a:t>
            </a:r>
            <a:r>
              <a:rPr lang="en-US" dirty="0" smtClean="0"/>
              <a:t>.</a:t>
            </a:r>
          </a:p>
          <a:p>
            <a:r>
              <a:rPr lang="en-US" sz="2800" dirty="0" smtClean="0"/>
              <a:t>Evaluation</a:t>
            </a:r>
            <a:r>
              <a:rPr lang="en-US" sz="2800" dirty="0"/>
              <a:t>: Please evaluate this </a:t>
            </a:r>
            <a:r>
              <a:rPr lang="en-US" sz="2800" dirty="0" smtClean="0"/>
              <a:t>training by </a:t>
            </a:r>
            <a:r>
              <a:rPr lang="en-US" sz="2800" dirty="0"/>
              <a:t>clicking here. </a:t>
            </a:r>
            <a:r>
              <a:rPr lang="en-US" sz="2800" dirty="0"/>
              <a:t/>
            </a:r>
            <a:br>
              <a:rPr lang="en-US" sz="2800" dirty="0"/>
            </a:br>
            <a:r>
              <a:rPr lang="en-US" sz="2800" u="sng" dirty="0">
                <a:hlinkClick r:id="rId2"/>
              </a:rPr>
              <a:t>https://usu.co1.qualtrics.com/jfe/form/SV_aVIblP7ycgkt9Ot</a:t>
            </a:r>
            <a:r>
              <a:rPr lang="en-US" sz="2800" dirty="0"/>
              <a:t> </a:t>
            </a:r>
            <a:endParaRPr lang="en-US" sz="2800" dirty="0" smtClean="0"/>
          </a:p>
          <a:p>
            <a:r>
              <a:rPr lang="en-US" sz="2800" dirty="0" smtClean="0"/>
              <a:t>Thank you again to Atlantis for running this valuable training for us! Don’t forget you can access the archives for this training and all trainings at the ILRU website and the </a:t>
            </a:r>
            <a:r>
              <a:rPr lang="en-US" sz="2800" smtClean="0"/>
              <a:t>APRIL website.</a:t>
            </a:r>
            <a:endParaRPr lang="en-US" sz="2800" dirty="0"/>
          </a:p>
        </p:txBody>
      </p:sp>
    </p:spTree>
    <p:extLst>
      <p:ext uri="{BB962C8B-B14F-4D97-AF65-F5344CB8AC3E}">
        <p14:creationId xmlns:p14="http://schemas.microsoft.com/office/powerpoint/2010/main" val="197579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787" y="1546822"/>
            <a:ext cx="3069038" cy="2737905"/>
          </a:xfrm>
          <a:prstGeom prst="rect">
            <a:avLst/>
          </a:prstGeom>
          <a:noFill/>
        </p:spPr>
      </p:pic>
      <p:sp>
        <p:nvSpPr>
          <p:cNvPr id="3074" name="Title 1"/>
          <p:cNvSpPr>
            <a:spLocks noGrp="1"/>
          </p:cNvSpPr>
          <p:nvPr>
            <p:ph type="ctrTitle"/>
          </p:nvPr>
        </p:nvSpPr>
        <p:spPr>
          <a:xfrm>
            <a:off x="2052611" y="495998"/>
            <a:ext cx="7545387" cy="926133"/>
          </a:xfrm>
        </p:spPr>
        <p:txBody>
          <a:bodyPr/>
          <a:lstStyle/>
          <a:p>
            <a:r>
              <a:rPr lang="en-US" altLang="en-US" sz="4400" b="1" dirty="0" smtClean="0">
                <a:solidFill>
                  <a:srgbClr val="FF0000"/>
                </a:solidFill>
                <a:latin typeface="Arial" panose="020B0604020202020204" pitchFamily="34" charset="0"/>
                <a:cs typeface="Arial" panose="020B0604020202020204" pitchFamily="34" charset="0"/>
              </a:rPr>
              <a:t>Atlantis Community, Inc.</a:t>
            </a:r>
          </a:p>
        </p:txBody>
      </p:sp>
      <p:sp>
        <p:nvSpPr>
          <p:cNvPr id="3075" name="Subtitle 2"/>
          <p:cNvSpPr>
            <a:spLocks noGrp="1"/>
          </p:cNvSpPr>
          <p:nvPr>
            <p:ph type="subTitle" idx="1"/>
          </p:nvPr>
        </p:nvSpPr>
        <p:spPr bwMode="auto">
          <a:xfrm>
            <a:off x="2431798" y="4613563"/>
            <a:ext cx="6471133" cy="1137833"/>
          </a:xfrm>
        </p:spPr>
        <p:txBody>
          <a:bodyPr wrap="square" numCol="1" anchor="t" anchorCtr="0" compatLnSpc="1">
            <a:prstTxWarp prst="textNoShape">
              <a:avLst/>
            </a:prstTxWarp>
            <a:normAutofit fontScale="92500" lnSpcReduction="10000"/>
          </a:bodyPr>
          <a:lstStyle/>
          <a:p>
            <a:r>
              <a:rPr lang="en-US" altLang="en-US" sz="2800" dirty="0">
                <a:latin typeface="Arial" panose="020B0604020202020204" pitchFamily="34" charset="0"/>
                <a:cs typeface="Arial" panose="020B0604020202020204" pitchFamily="34" charset="0"/>
              </a:rPr>
              <a:t>Your Life</a:t>
            </a:r>
          </a:p>
          <a:p>
            <a:r>
              <a:rPr lang="en-US" altLang="en-US" sz="2800" dirty="0">
                <a:latin typeface="Arial" panose="020B0604020202020204" pitchFamily="34" charset="0"/>
                <a:cs typeface="Arial" panose="020B0604020202020204" pitchFamily="34" charset="0"/>
              </a:rPr>
              <a:t>Your Independence</a:t>
            </a:r>
          </a:p>
          <a:p>
            <a:r>
              <a:rPr lang="en-US" altLang="en-US" sz="2800" dirty="0">
                <a:latin typeface="Arial" panose="020B0604020202020204" pitchFamily="34" charset="0"/>
                <a:cs typeface="Arial" panose="020B0604020202020204" pitchFamily="34" charset="0"/>
              </a:rPr>
              <a:t>Your Community</a:t>
            </a:r>
          </a:p>
        </p:txBody>
      </p:sp>
    </p:spTree>
    <p:extLst>
      <p:ext uri="{BB962C8B-B14F-4D97-AF65-F5344CB8AC3E}">
        <p14:creationId xmlns:p14="http://schemas.microsoft.com/office/powerpoint/2010/main" val="38149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898564" y="551296"/>
            <a:ext cx="8497887" cy="927100"/>
          </a:xfrm>
        </p:spPr>
        <p:txBody>
          <a:bodyPr/>
          <a:lstStyle/>
          <a:p>
            <a:r>
              <a:rPr lang="en-US" altLang="en-US" sz="4000" dirty="0">
                <a:solidFill>
                  <a:srgbClr val="FF0000"/>
                </a:solidFill>
                <a:latin typeface="Arial" panose="020B0604020202020204" pitchFamily="34" charset="0"/>
                <a:cs typeface="Arial" panose="020B0604020202020204" pitchFamily="34" charset="0"/>
              </a:rPr>
              <a:t>History of Atlantis Community Inc.</a:t>
            </a:r>
          </a:p>
        </p:txBody>
      </p:sp>
      <p:pic>
        <p:nvPicPr>
          <p:cNvPr id="8195" name="Picture Placeholder 8"/>
          <p:cNvPicPr preferRelativeResize="0">
            <a:picLocks noGrp="1"/>
          </p:cNvPicPr>
          <p:nvPr>
            <p:ph type="pic" idx="4294967295"/>
          </p:nvPr>
        </p:nvPicPr>
        <p:blipFill>
          <a:blip r:embed="rId3" cstate="print">
            <a:extLst>
              <a:ext uri="{28A0092B-C50C-407E-A947-70E740481C1C}">
                <a14:useLocalDpi xmlns:a14="http://schemas.microsoft.com/office/drawing/2010/main" val="0"/>
              </a:ext>
            </a:extLst>
          </a:blip>
          <a:srcRect t="12822" r="-961" b="28941"/>
          <a:stretch>
            <a:fillRect/>
          </a:stretch>
        </p:blipFill>
        <p:spPr bwMode="auto">
          <a:xfrm>
            <a:off x="1712422" y="2053243"/>
            <a:ext cx="3483033" cy="2940253"/>
          </a:xfrm>
        </p:spPr>
      </p:pic>
      <p:sp>
        <p:nvSpPr>
          <p:cNvPr id="8196" name="Text Placeholder 3"/>
          <p:cNvSpPr>
            <a:spLocks noGrp="1"/>
          </p:cNvSpPr>
          <p:nvPr>
            <p:ph type="body" sz="half" idx="4294967295"/>
          </p:nvPr>
        </p:nvSpPr>
        <p:spPr bwMode="auto">
          <a:xfrm>
            <a:off x="5605520" y="2053243"/>
            <a:ext cx="5040312" cy="4319588"/>
          </a:xfrm>
        </p:spPr>
        <p:txBody>
          <a:bodyPr wrap="square" numCol="1" anchor="t" anchorCtr="0" compatLnSpc="1">
            <a:prstTxWarp prst="textNoShape">
              <a:avLst/>
            </a:prstTxWarp>
            <a:normAutofit/>
          </a:bodyPr>
          <a:lstStyle/>
          <a:p>
            <a:pPr marL="285750" indent="-285750">
              <a:buFontTx/>
              <a:buChar char="•"/>
            </a:pPr>
            <a:r>
              <a:rPr lang="en-US" altLang="en-US" sz="3200" dirty="0">
                <a:latin typeface="Arial" panose="020B0604020202020204" pitchFamily="34" charset="0"/>
                <a:cs typeface="Arial" panose="020B0604020202020204" pitchFamily="34" charset="0"/>
              </a:rPr>
              <a:t>Founded by Wade Blank</a:t>
            </a:r>
          </a:p>
          <a:p>
            <a:endParaRPr lang="en-US" altLang="en-US" sz="3200" dirty="0">
              <a:latin typeface="Arial" panose="020B0604020202020204" pitchFamily="34" charset="0"/>
              <a:cs typeface="Arial" panose="020B0604020202020204" pitchFamily="34" charset="0"/>
            </a:endParaRPr>
          </a:p>
          <a:p>
            <a:pPr marL="285750" indent="-285750">
              <a:buFontTx/>
              <a:buChar char="•"/>
            </a:pPr>
            <a:r>
              <a:rPr lang="en-US" altLang="en-US" sz="3200" dirty="0">
                <a:latin typeface="Arial" panose="020B0604020202020204" pitchFamily="34" charset="0"/>
                <a:cs typeface="Arial" panose="020B0604020202020204" pitchFamily="34" charset="0"/>
              </a:rPr>
              <a:t> Established in 1975</a:t>
            </a:r>
          </a:p>
          <a:p>
            <a:endParaRPr lang="en-US" altLang="en-US" sz="3200" dirty="0">
              <a:latin typeface="Arial" panose="020B0604020202020204" pitchFamily="34" charset="0"/>
              <a:cs typeface="Arial" panose="020B0604020202020204" pitchFamily="34" charset="0"/>
            </a:endParaRPr>
          </a:p>
          <a:p>
            <a:pPr marL="285750" indent="-285750">
              <a:buFontTx/>
              <a:buChar char="•"/>
            </a:pPr>
            <a:r>
              <a:rPr lang="en-US" altLang="en-US" sz="3200" dirty="0">
                <a:latin typeface="Arial" panose="020B0604020202020204" pitchFamily="34" charset="0"/>
                <a:cs typeface="Arial" panose="020B0604020202020204" pitchFamily="34" charset="0"/>
              </a:rPr>
              <a:t>2</a:t>
            </a:r>
            <a:r>
              <a:rPr lang="en-US" altLang="en-US" sz="3200" baseline="30000" dirty="0">
                <a:latin typeface="Arial" panose="020B0604020202020204" pitchFamily="34" charset="0"/>
                <a:cs typeface="Arial" panose="020B0604020202020204" pitchFamily="34" charset="0"/>
              </a:rPr>
              <a:t>nd</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Center for Independent Living</a:t>
            </a:r>
            <a:endParaRPr lang="en-US" altLang="en-US" dirty="0" smtClean="0"/>
          </a:p>
        </p:txBody>
      </p:sp>
    </p:spTree>
    <p:extLst>
      <p:ext uri="{BB962C8B-B14F-4D97-AF65-F5344CB8AC3E}">
        <p14:creationId xmlns:p14="http://schemas.microsoft.com/office/powerpoint/2010/main" val="6086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lt;strong&gt;community&lt;/strong&gt;_cartoon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9347" y="895537"/>
            <a:ext cx="5172941" cy="34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1020834" y="4604068"/>
            <a:ext cx="97899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7030A0"/>
                </a:solidFill>
                <a:latin typeface="Arial" panose="020B0604020202020204" pitchFamily="34" charset="0"/>
                <a:cs typeface="Arial" panose="020B0604020202020204" pitchFamily="34" charset="0"/>
              </a:rPr>
              <a:t>Our mission is to advocate for all people with disabilities to be a meaningful part of an integrated community of their choice</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35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49680" y="289283"/>
            <a:ext cx="9509760" cy="849561"/>
          </a:xfrm>
        </p:spPr>
        <p:txBody>
          <a:bodyPr/>
          <a:lstStyle/>
          <a:p>
            <a:pPr algn="ctr"/>
            <a:r>
              <a:rPr lang="en-US" altLang="en-US" sz="4000" dirty="0">
                <a:solidFill>
                  <a:srgbClr val="FF0000"/>
                </a:solidFill>
                <a:latin typeface="Arial" panose="020B0604020202020204" pitchFamily="34" charset="0"/>
                <a:cs typeface="Arial" panose="020B0604020202020204" pitchFamily="34" charset="0"/>
              </a:rPr>
              <a:t>Who do We Serve</a:t>
            </a:r>
          </a:p>
        </p:txBody>
      </p:sp>
      <p:sp>
        <p:nvSpPr>
          <p:cNvPr id="14339" name="Content Placeholder 2"/>
          <p:cNvSpPr>
            <a:spLocks noGrp="1"/>
          </p:cNvSpPr>
          <p:nvPr>
            <p:ph idx="1"/>
          </p:nvPr>
        </p:nvSpPr>
        <p:spPr bwMode="auto">
          <a:xfrm>
            <a:off x="1105593" y="1288473"/>
            <a:ext cx="9169073" cy="5092855"/>
          </a:xfrm>
        </p:spPr>
        <p:txBody>
          <a:bodyPr wrap="square" numCol="1" anchor="t" anchorCtr="0" compatLnSpc="1">
            <a:prstTxWarp prst="textNoShape">
              <a:avLst/>
            </a:prstTxWarp>
            <a:normAutofit lnSpcReduction="10000"/>
          </a:bodyPr>
          <a:lstStyle/>
          <a:p>
            <a:r>
              <a:rPr lang="en-US" altLang="en-US" sz="3200" dirty="0" smtClean="0">
                <a:latin typeface="Arial" panose="020B0604020202020204" pitchFamily="34" charset="0"/>
                <a:cs typeface="Arial" panose="020B0604020202020204" pitchFamily="34" charset="0"/>
              </a:rPr>
              <a:t>People with Significant Disabilities</a:t>
            </a:r>
          </a:p>
          <a:p>
            <a:r>
              <a:rPr lang="en-US" altLang="en-US" sz="3200" dirty="0" smtClean="0">
                <a:latin typeface="Arial" panose="020B0604020202020204" pitchFamily="34" charset="0"/>
                <a:cs typeface="Arial" panose="020B0604020202020204" pitchFamily="34" charset="0"/>
              </a:rPr>
              <a:t>In 2017 </a:t>
            </a:r>
            <a:r>
              <a:rPr lang="en-US" altLang="en-US" sz="3200" dirty="0">
                <a:latin typeface="Arial" panose="020B0604020202020204" pitchFamily="34" charset="0"/>
                <a:cs typeface="Arial" panose="020B0604020202020204" pitchFamily="34" charset="0"/>
              </a:rPr>
              <a:t>we provided services to over </a:t>
            </a:r>
            <a:r>
              <a:rPr lang="en-US" altLang="en-US" sz="3200" dirty="0" smtClean="0">
                <a:latin typeface="Arial" panose="020B0604020202020204" pitchFamily="34" charset="0"/>
                <a:cs typeface="Arial" panose="020B0604020202020204" pitchFamily="34" charset="0"/>
              </a:rPr>
              <a:t>1300 people </a:t>
            </a:r>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There were over </a:t>
            </a:r>
            <a:r>
              <a:rPr lang="en-US" altLang="en-US" sz="3200" dirty="0" smtClean="0">
                <a:latin typeface="Arial" panose="020B0604020202020204" pitchFamily="34" charset="0"/>
                <a:cs typeface="Arial" panose="020B0604020202020204" pitchFamily="34" charset="0"/>
              </a:rPr>
              <a:t>2400 </a:t>
            </a:r>
            <a:r>
              <a:rPr lang="en-US" altLang="en-US" sz="3200" dirty="0">
                <a:latin typeface="Arial" panose="020B0604020202020204" pitchFamily="34" charset="0"/>
                <a:cs typeface="Arial" panose="020B0604020202020204" pitchFamily="34" charset="0"/>
              </a:rPr>
              <a:t>different services </a:t>
            </a:r>
            <a:r>
              <a:rPr lang="en-US" altLang="en-US" sz="3200" dirty="0" smtClean="0">
                <a:latin typeface="Arial" panose="020B0604020202020204" pitchFamily="34" charset="0"/>
                <a:cs typeface="Arial" panose="020B0604020202020204" pitchFamily="34" charset="0"/>
              </a:rPr>
              <a:t>provided</a:t>
            </a:r>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All </a:t>
            </a:r>
            <a:r>
              <a:rPr lang="en-US" altLang="en-US" sz="3200" dirty="0" smtClean="0">
                <a:latin typeface="Arial" panose="020B0604020202020204" pitchFamily="34" charset="0"/>
                <a:cs typeface="Arial" panose="020B0604020202020204" pitchFamily="34" charset="0"/>
              </a:rPr>
              <a:t>ages</a:t>
            </a:r>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Services are </a:t>
            </a:r>
            <a:r>
              <a:rPr lang="en-US" altLang="en-US" sz="3200" dirty="0" smtClean="0">
                <a:latin typeface="Arial" panose="020B0604020202020204" pitchFamily="34" charset="0"/>
                <a:cs typeface="Arial" panose="020B0604020202020204" pitchFamily="34" charset="0"/>
              </a:rPr>
              <a:t>free</a:t>
            </a:r>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Seven Counties: Adams, Arapahoe, Clear Creek, Douglas, Elbert, Jefferson</a:t>
            </a:r>
          </a:p>
          <a:p>
            <a:endParaRPr lang="en-US" altLang="en-US" sz="3200" dirty="0">
              <a:latin typeface="Arial" panose="020B0604020202020204" pitchFamily="34" charset="0"/>
              <a:cs typeface="Arial" panose="020B0604020202020204" pitchFamily="34" charset="0"/>
            </a:endParaRPr>
          </a:p>
          <a:p>
            <a:endParaRPr lang="en-US" altLang="en-US" dirty="0" smtClean="0"/>
          </a:p>
          <a:p>
            <a:endParaRPr lang="en-US" altLang="en-US" dirty="0" smtClean="0"/>
          </a:p>
        </p:txBody>
      </p:sp>
    </p:spTree>
    <p:extLst>
      <p:ext uri="{BB962C8B-B14F-4D97-AF65-F5344CB8AC3E}">
        <p14:creationId xmlns:p14="http://schemas.microsoft.com/office/powerpoint/2010/main" val="413778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857873"/>
          </a:xfrm>
        </p:spPr>
        <p:txBody>
          <a:bodyPr/>
          <a:lstStyle/>
          <a:p>
            <a:pPr algn="ctr"/>
            <a:r>
              <a:rPr lang="en-US" sz="4000" dirty="0">
                <a:solidFill>
                  <a:srgbClr val="FF0000"/>
                </a:solidFill>
                <a:latin typeface="Arial" panose="020B0604020202020204" pitchFamily="34" charset="0"/>
                <a:cs typeface="Arial" panose="020B0604020202020204" pitchFamily="34" charset="0"/>
              </a:rPr>
              <a:t>Independent Living Philosophy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62257"/>
              </p:ext>
            </p:extLst>
          </p:nvPr>
        </p:nvGraphicFramePr>
        <p:xfrm>
          <a:off x="2000089" y="1468859"/>
          <a:ext cx="8191822" cy="490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62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0000"/>
                </a:solidFill>
                <a:latin typeface="Arial" panose="020B0604020202020204" pitchFamily="34" charset="0"/>
                <a:cs typeface="Arial" panose="020B0604020202020204" pitchFamily="34" charset="0"/>
              </a:rPr>
              <a:t>IL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506033"/>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4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iginal file ‎ (SVG file, nominally 806 × 584 pixels, file size: 1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33" y="1844824"/>
            <a:ext cx="6296449" cy="4564926"/>
          </a:xfrm>
          <a:prstGeom prst="rect">
            <a:avLst/>
          </a:prstGeom>
        </p:spPr>
      </p:pic>
      <p:pic>
        <p:nvPicPr>
          <p:cNvPr id="9" name="Picture 8" descr="Vintage camping &lt;strong&gt;van&lt;/strong&gt; Cartoon Comic Funny - color variation 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3284984"/>
            <a:ext cx="2180309" cy="1159198"/>
          </a:xfrm>
          <a:prstGeom prst="rect">
            <a:avLst/>
          </a:prstGeom>
        </p:spPr>
      </p:pic>
      <p:sp>
        <p:nvSpPr>
          <p:cNvPr id="10" name="TextBox 9"/>
          <p:cNvSpPr txBox="1"/>
          <p:nvPr/>
        </p:nvSpPr>
        <p:spPr>
          <a:xfrm>
            <a:off x="2567608" y="692696"/>
            <a:ext cx="7272808" cy="707886"/>
          </a:xfrm>
          <a:prstGeom prst="rect">
            <a:avLst/>
          </a:prstGeom>
          <a:noFill/>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Mobile </a:t>
            </a:r>
            <a:r>
              <a:rPr lang="en-US" sz="4000" dirty="0" err="1">
                <a:solidFill>
                  <a:srgbClr val="FF0000"/>
                </a:solidFill>
                <a:latin typeface="Arial" panose="020B0604020202020204" pitchFamily="34" charset="0"/>
                <a:cs typeface="Arial" panose="020B0604020202020204" pitchFamily="34" charset="0"/>
              </a:rPr>
              <a:t>CIL</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55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905" y="408767"/>
            <a:ext cx="5813306" cy="1088136"/>
          </a:xfrm>
        </p:spPr>
        <p:txBody>
          <a:bodyPr/>
          <a:lstStyle/>
          <a:p>
            <a:r>
              <a:rPr lang="en-US" dirty="0" smtClean="0"/>
              <a:t>Obtaining your Mobile Unit</a:t>
            </a:r>
            <a:br>
              <a:rPr lang="en-US" dirty="0" smtClean="0"/>
            </a:br>
            <a:endParaRPr lang="en-US" dirty="0"/>
          </a:p>
        </p:txBody>
      </p:sp>
      <p:sp>
        <p:nvSpPr>
          <p:cNvPr id="3" name="Content Placeholder 2"/>
          <p:cNvSpPr>
            <a:spLocks noGrp="1"/>
          </p:cNvSpPr>
          <p:nvPr>
            <p:ph idx="1"/>
          </p:nvPr>
        </p:nvSpPr>
        <p:spPr/>
        <p:txBody>
          <a:bodyPr/>
          <a:lstStyle/>
          <a:p>
            <a:r>
              <a:rPr lang="en-US" dirty="0" smtClean="0"/>
              <a:t>In 2016, the other CIL in Denver relinquished it’s contract leaving the Atlantis Community as the sole CIL in Denver. The Administration for Community Living had a grant to establish CILs in American Samoa, Colorado, Guam, and Kentucky. Our Executive Director had the foresight to apply for a grant to create a Mobile CIL. The Mobile CIL will support the Atlantis Community with the delivery of our core services to underserved consumers who cannot access Atlantis’s physical location due to their disabilities. It also allows us to address barriers that exist when experiencing homelessness or living in a rural part of our 7 county catchment area.</a:t>
            </a:r>
            <a:endParaRPr lang="en-US" dirty="0"/>
          </a:p>
        </p:txBody>
      </p:sp>
    </p:spTree>
    <p:extLst>
      <p:ext uri="{BB962C8B-B14F-4D97-AF65-F5344CB8AC3E}">
        <p14:creationId xmlns:p14="http://schemas.microsoft.com/office/powerpoint/2010/main" val="842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1330</Words>
  <Application>Microsoft Office PowerPoint</Application>
  <PresentationFormat>Widescreen</PresentationFormat>
  <Paragraphs>101</Paragraphs>
  <Slides>18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Sheer Green 16x9</vt:lpstr>
      <vt:lpstr>IL-NET Presents an IL Conversation</vt:lpstr>
      <vt:lpstr>Atlantis Community, Inc.</vt:lpstr>
      <vt:lpstr>History of Atlantis Community Inc.</vt:lpstr>
      <vt:lpstr>PowerPoint Presentation</vt:lpstr>
      <vt:lpstr>Who do We Serve</vt:lpstr>
      <vt:lpstr>Independent Living Philosophy</vt:lpstr>
      <vt:lpstr>IL Process</vt:lpstr>
      <vt:lpstr>PowerPoint Presentation</vt:lpstr>
      <vt:lpstr>Obtaining your Mobile Unit </vt:lpstr>
      <vt:lpstr>Obtaining your Mobile Unit</vt:lpstr>
      <vt:lpstr>        Spirit of Independence        Equal Access for Everyone</vt:lpstr>
      <vt:lpstr>                    Spirit of Independence    Equal Access for Everyone     </vt:lpstr>
      <vt:lpstr>      Spirit of Independence     Equal Access for Everyone</vt:lpstr>
      <vt:lpstr>                  Spirit of Independence                      Equal Access for All  </vt:lpstr>
      <vt:lpstr>                Spirit of Independence               Equal Access for Everyone</vt:lpstr>
      <vt:lpstr>           Spirit of Independence                Equal Access for Everyone</vt:lpstr>
      <vt:lpstr>           Lessons Learned Rush hour in Como Colorado   </vt:lpstr>
      <vt:lpstr>Thank you!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2017-10-11T18:35:40Z</dcterms:created>
  <dcterms:modified xsi:type="dcterms:W3CDTF">2018-09-12T18:50:27Z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