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33" r:id="rId2"/>
    <p:sldId id="334" r:id="rId3"/>
    <p:sldId id="265" r:id="rId4"/>
    <p:sldId id="310" r:id="rId5"/>
    <p:sldId id="320" r:id="rId6"/>
    <p:sldId id="329" r:id="rId7"/>
    <p:sldId id="330" r:id="rId8"/>
    <p:sldId id="321" r:id="rId9"/>
    <p:sldId id="322" r:id="rId10"/>
    <p:sldId id="323" r:id="rId11"/>
    <p:sldId id="331" r:id="rId12"/>
    <p:sldId id="324" r:id="rId13"/>
    <p:sldId id="325" r:id="rId14"/>
    <p:sldId id="326" r:id="rId15"/>
    <p:sldId id="327" r:id="rId16"/>
    <p:sldId id="332" r:id="rId17"/>
    <p:sldId id="328"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71" d="100"/>
          <a:sy n="71" d="100"/>
        </p:scale>
        <p:origin x="444"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5/22/2018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5/22/2018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5/22/2018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5/22/2018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5/22/2018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5/22/2018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5/22/2018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5/22/2018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5/22/2018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5/22/2018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5/22/2018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5/22/2018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5/22/2018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ry.olson@mso.umt.edu" TargetMode="External"/><Relationship Id="rId2" Type="http://schemas.openxmlformats.org/officeDocument/2006/relationships/hyperlink" Target="https://www.streamtext.net/player?event=APRI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wicp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the conversation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Join today’s conversation:</a:t>
            </a:r>
          </a:p>
          <a:p>
            <a:r>
              <a:rPr lang="en-US" dirty="0"/>
              <a:t>*# to enter the queue to speak</a:t>
            </a:r>
          </a:p>
          <a:p>
            <a:r>
              <a:rPr lang="en-US" dirty="0"/>
              <a:t>Or Type your comment in the chat box on your lower right hand side of your </a:t>
            </a:r>
            <a:r>
              <a:rPr lang="en-US" dirty="0" smtClean="0"/>
              <a:t>screen</a:t>
            </a:r>
          </a:p>
          <a:p>
            <a:r>
              <a:rPr lang="en-US" dirty="0" smtClean="0"/>
              <a:t>You can also click the man with the right hand raised at the top of your screen to raise your hand to have your mic </a:t>
            </a:r>
            <a:r>
              <a:rPr lang="en-US" dirty="0" smtClean="0"/>
              <a:t>opened </a:t>
            </a:r>
            <a:r>
              <a:rPr lang="en-US" smtClean="0"/>
              <a:t>to speak</a:t>
            </a:r>
            <a:r>
              <a:rPr lang="en-US" smtClean="0"/>
              <a:t> </a:t>
            </a:r>
            <a:r>
              <a:rPr lang="en-US" dirty="0" smtClean="0"/>
              <a:t>if you aren’t using a phone</a:t>
            </a:r>
            <a:endParaRPr lang="en-US" dirty="0"/>
          </a:p>
          <a:p>
            <a:r>
              <a:rPr lang="en-US" dirty="0"/>
              <a:t>Captions will be provided in the webinar platform at the bottom of your screen. If you would prefer you can visit: </a:t>
            </a:r>
            <a:r>
              <a:rPr lang="en-US" u="sng" dirty="0">
                <a:hlinkClick r:id="rId2"/>
              </a:rPr>
              <a:t>https://</a:t>
            </a:r>
            <a:r>
              <a:rPr lang="en-US" u="sng" dirty="0" smtClean="0">
                <a:hlinkClick r:id="rId2"/>
              </a:rPr>
              <a:t>www.streamtext.net/player?event=APRIL</a:t>
            </a:r>
            <a:r>
              <a:rPr lang="en-US" dirty="0"/>
              <a:t>  for full screen captions.</a:t>
            </a:r>
          </a:p>
          <a:p>
            <a:r>
              <a:rPr lang="en-US" dirty="0"/>
              <a:t>If you are having any trouble participating please email </a:t>
            </a:r>
            <a:r>
              <a:rPr lang="en-US" dirty="0">
                <a:hlinkClick r:id="rId3"/>
              </a:rPr>
              <a:t>mary.olson@mso.umt.edu</a:t>
            </a:r>
            <a:r>
              <a:rPr lang="en-US" dirty="0"/>
              <a:t> for immediate assistance</a:t>
            </a:r>
          </a:p>
          <a:p>
            <a:endParaRPr lang="en-US" dirty="0"/>
          </a:p>
          <a:p>
            <a:endParaRPr lang="en-US" dirty="0"/>
          </a:p>
        </p:txBody>
      </p:sp>
    </p:spTree>
    <p:extLst>
      <p:ext uri="{BB962C8B-B14F-4D97-AF65-F5344CB8AC3E}">
        <p14:creationId xmlns:p14="http://schemas.microsoft.com/office/powerpoint/2010/main" val="102599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VI. Is your center ready to provide MHSUD Peer Support or other MHSUD Services?</a:t>
            </a:r>
            <a:endParaRPr lang="en-US" dirty="0"/>
          </a:p>
        </p:txBody>
      </p:sp>
      <p:sp>
        <p:nvSpPr>
          <p:cNvPr id="14" name="Content Placeholder 13"/>
          <p:cNvSpPr>
            <a:spLocks noGrp="1"/>
          </p:cNvSpPr>
          <p:nvPr>
            <p:ph idx="1"/>
          </p:nvPr>
        </p:nvSpPr>
        <p:spPr/>
        <p:txBody>
          <a:bodyPr>
            <a:normAutofit/>
          </a:bodyPr>
          <a:lstStyle/>
          <a:p>
            <a:r>
              <a:rPr lang="en-US" sz="2800" dirty="0" smtClean="0"/>
              <a:t>Self-assessment tools?</a:t>
            </a:r>
            <a:endParaRPr lang="en-US" sz="2800" dirty="0"/>
          </a:p>
          <a:p>
            <a:r>
              <a:rPr lang="en-US" sz="2800" dirty="0" smtClean="0"/>
              <a:t>What changes is your ILC willing to make?</a:t>
            </a:r>
          </a:p>
          <a:p>
            <a:r>
              <a:rPr lang="en-US" sz="2800" dirty="0" smtClean="0"/>
              <a:t>Role of Trauma</a:t>
            </a:r>
            <a:endParaRPr lang="en-US" sz="2800" dirty="0"/>
          </a:p>
          <a:p>
            <a:pPr marL="0" indent="0">
              <a:buNone/>
            </a:pPr>
            <a:endParaRPr lang="en-US" sz="2800" dirty="0" smtClean="0"/>
          </a:p>
        </p:txBody>
      </p:sp>
    </p:spTree>
    <p:extLst>
      <p:ext uri="{BB962C8B-B14F-4D97-AF65-F5344CB8AC3E}">
        <p14:creationId xmlns:p14="http://schemas.microsoft.com/office/powerpoint/2010/main" val="26566531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 Importance of </a:t>
            </a:r>
            <a:r>
              <a:rPr lang="en-US" dirty="0"/>
              <a:t>E</a:t>
            </a:r>
            <a:r>
              <a:rPr lang="en-US" dirty="0" smtClean="0"/>
              <a:t>xcellent Supervising</a:t>
            </a:r>
            <a:br>
              <a:rPr lang="en-US" dirty="0" smtClean="0"/>
            </a:br>
            <a:endParaRPr lang="en-US" dirty="0"/>
          </a:p>
        </p:txBody>
      </p:sp>
      <p:sp>
        <p:nvSpPr>
          <p:cNvPr id="3" name="Content Placeholder 2"/>
          <p:cNvSpPr>
            <a:spLocks noGrp="1"/>
          </p:cNvSpPr>
          <p:nvPr>
            <p:ph idx="1"/>
          </p:nvPr>
        </p:nvSpPr>
        <p:spPr/>
        <p:txBody>
          <a:bodyPr/>
          <a:lstStyle/>
          <a:p>
            <a:r>
              <a:rPr lang="en-US" dirty="0" smtClean="0"/>
              <a:t>Allows Peer Specialists to identify and grow their unique strengths</a:t>
            </a:r>
          </a:p>
          <a:p>
            <a:r>
              <a:rPr lang="en-US" dirty="0" smtClean="0"/>
              <a:t>Effectively address areas of importance</a:t>
            </a:r>
          </a:p>
          <a:p>
            <a:pPr lvl="1"/>
            <a:r>
              <a:rPr lang="en-US" dirty="0" smtClean="0"/>
              <a:t>Flourish in professional lives</a:t>
            </a:r>
          </a:p>
          <a:p>
            <a:pPr lvl="1"/>
            <a:r>
              <a:rPr lang="en-US" dirty="0" smtClean="0"/>
              <a:t>Address own biases about peers</a:t>
            </a:r>
          </a:p>
          <a:p>
            <a:pPr lvl="1"/>
            <a:r>
              <a:rPr lang="en-US" dirty="0" smtClean="0"/>
              <a:t>Symptoms treated similarly to other medical conditions</a:t>
            </a:r>
          </a:p>
          <a:p>
            <a:pPr lvl="1"/>
            <a:r>
              <a:rPr lang="en-US" dirty="0" smtClean="0"/>
              <a:t>Afford privacy and trust in their ability to manage their health issues</a:t>
            </a:r>
          </a:p>
          <a:p>
            <a:pPr lvl="1"/>
            <a:r>
              <a:rPr lang="en-US" dirty="0" smtClean="0"/>
              <a:t>Listen </a:t>
            </a:r>
            <a:r>
              <a:rPr lang="en-US" smtClean="0"/>
              <a:t>and Support</a:t>
            </a:r>
            <a:endParaRPr lang="en-US" dirty="0"/>
          </a:p>
        </p:txBody>
      </p:sp>
    </p:spTree>
    <p:extLst>
      <p:ext uri="{BB962C8B-B14F-4D97-AF65-F5344CB8AC3E}">
        <p14:creationId xmlns:p14="http://schemas.microsoft.com/office/powerpoint/2010/main" val="323851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VIII. Is ILC culture change necessary?</a:t>
            </a:r>
            <a:br>
              <a:rPr lang="en-US" dirty="0" smtClean="0"/>
            </a:br>
            <a:endParaRPr lang="en-US" dirty="0"/>
          </a:p>
        </p:txBody>
      </p:sp>
      <p:sp>
        <p:nvSpPr>
          <p:cNvPr id="14" name="Content Placeholder 13"/>
          <p:cNvSpPr>
            <a:spLocks noGrp="1"/>
          </p:cNvSpPr>
          <p:nvPr>
            <p:ph idx="1"/>
          </p:nvPr>
        </p:nvSpPr>
        <p:spPr/>
        <p:txBody>
          <a:bodyPr>
            <a:normAutofit/>
          </a:bodyPr>
          <a:lstStyle/>
          <a:p>
            <a:r>
              <a:rPr lang="en-US" sz="2800" dirty="0" smtClean="0"/>
              <a:t>Must be a safe, supportive and inclusive place for all staff</a:t>
            </a:r>
          </a:p>
          <a:p>
            <a:r>
              <a:rPr lang="en-US" sz="2800" dirty="0" smtClean="0"/>
              <a:t>What kind of language is used when discussing MHSUD?</a:t>
            </a:r>
          </a:p>
          <a:p>
            <a:r>
              <a:rPr lang="en-US" sz="2800" dirty="0" smtClean="0"/>
              <a:t>Chances of failure?</a:t>
            </a:r>
            <a:endParaRPr lang="en-US" sz="2800" dirty="0"/>
          </a:p>
          <a:p>
            <a:pPr marL="0" indent="0">
              <a:buNone/>
            </a:pPr>
            <a:endParaRPr lang="en-US" sz="2800" dirty="0" smtClean="0"/>
          </a:p>
        </p:txBody>
      </p:sp>
    </p:spTree>
    <p:extLst>
      <p:ext uri="{BB962C8B-B14F-4D97-AF65-F5344CB8AC3E}">
        <p14:creationId xmlns:p14="http://schemas.microsoft.com/office/powerpoint/2010/main" val="160487660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IX. Comprehensive Community Service</a:t>
            </a:r>
            <a:br>
              <a:rPr lang="en-US" dirty="0" smtClean="0"/>
            </a:br>
            <a:endParaRPr lang="en-US" dirty="0"/>
          </a:p>
        </p:txBody>
      </p:sp>
      <p:sp>
        <p:nvSpPr>
          <p:cNvPr id="14" name="Content Placeholder 13"/>
          <p:cNvSpPr>
            <a:spLocks noGrp="1"/>
          </p:cNvSpPr>
          <p:nvPr>
            <p:ph idx="1"/>
          </p:nvPr>
        </p:nvSpPr>
        <p:spPr/>
        <p:txBody>
          <a:bodyPr>
            <a:normAutofit/>
          </a:bodyPr>
          <a:lstStyle/>
          <a:p>
            <a:r>
              <a:rPr lang="en-US" sz="2800" dirty="0" smtClean="0"/>
              <a:t>Medicaid reimbursed skill training</a:t>
            </a:r>
          </a:p>
          <a:p>
            <a:r>
              <a:rPr lang="en-US" sz="2800" dirty="0" smtClean="0"/>
              <a:t>Outcomes tied to consumer driven service plan</a:t>
            </a:r>
          </a:p>
          <a:p>
            <a:r>
              <a:rPr lang="en-US" sz="2800" dirty="0" smtClean="0"/>
              <a:t>Not long-term care?</a:t>
            </a:r>
          </a:p>
          <a:p>
            <a:r>
              <a:rPr lang="en-US" sz="2800" dirty="0" smtClean="0"/>
              <a:t>Specific documentation needed</a:t>
            </a:r>
          </a:p>
          <a:p>
            <a:r>
              <a:rPr lang="en-US" sz="2800" dirty="0" smtClean="0"/>
              <a:t>Special training/ongoing clinical support required in Wisconsin</a:t>
            </a:r>
          </a:p>
          <a:p>
            <a:r>
              <a:rPr lang="en-US" sz="2800" dirty="0" smtClean="0"/>
              <a:t>Works best if use CPS- much better outcomes</a:t>
            </a:r>
          </a:p>
          <a:p>
            <a:pPr marL="0" indent="0">
              <a:buNone/>
            </a:pPr>
            <a:endParaRPr lang="en-US" sz="2800" dirty="0" smtClean="0"/>
          </a:p>
        </p:txBody>
      </p:sp>
    </p:spTree>
    <p:extLst>
      <p:ext uri="{BB962C8B-B14F-4D97-AF65-F5344CB8AC3E}">
        <p14:creationId xmlns:p14="http://schemas.microsoft.com/office/powerpoint/2010/main" val="51188671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X. How is MHSUD &amp; Homelessness dealt with at your ILC?</a:t>
            </a:r>
            <a:endParaRPr lang="en-US" dirty="0"/>
          </a:p>
        </p:txBody>
      </p:sp>
      <p:sp>
        <p:nvSpPr>
          <p:cNvPr id="14" name="Content Placeholder 13"/>
          <p:cNvSpPr>
            <a:spLocks noGrp="1"/>
          </p:cNvSpPr>
          <p:nvPr>
            <p:ph idx="1"/>
          </p:nvPr>
        </p:nvSpPr>
        <p:spPr/>
        <p:txBody>
          <a:bodyPr>
            <a:normAutofit/>
          </a:bodyPr>
          <a:lstStyle/>
          <a:p>
            <a:r>
              <a:rPr lang="en-US" sz="2800" dirty="0" smtClean="0"/>
              <a:t>Referred to places that “deal” with it?</a:t>
            </a:r>
          </a:p>
          <a:p>
            <a:r>
              <a:rPr lang="en-US" sz="2800" dirty="0" smtClean="0"/>
              <a:t>Assist people to find housing</a:t>
            </a:r>
          </a:p>
          <a:p>
            <a:r>
              <a:rPr lang="en-US" sz="2800" dirty="0" smtClean="0"/>
              <a:t>Barriers to permanent housing</a:t>
            </a:r>
          </a:p>
          <a:p>
            <a:r>
              <a:rPr lang="en-US" sz="2800" dirty="0" smtClean="0"/>
              <a:t>Familiar with specific issues of homeless population</a:t>
            </a:r>
          </a:p>
          <a:p>
            <a:r>
              <a:rPr lang="en-US" sz="2800" dirty="0" smtClean="0"/>
              <a:t>Lack of healthcare</a:t>
            </a:r>
          </a:p>
        </p:txBody>
      </p:sp>
    </p:spTree>
    <p:extLst>
      <p:ext uri="{BB962C8B-B14F-4D97-AF65-F5344CB8AC3E}">
        <p14:creationId xmlns:p14="http://schemas.microsoft.com/office/powerpoint/2010/main" val="3637073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XI. MHSUD Drop-in Centers</a:t>
            </a:r>
            <a:endParaRPr lang="en-US" dirty="0"/>
          </a:p>
        </p:txBody>
      </p:sp>
      <p:sp>
        <p:nvSpPr>
          <p:cNvPr id="14" name="Content Placeholder 13"/>
          <p:cNvSpPr>
            <a:spLocks noGrp="1"/>
          </p:cNvSpPr>
          <p:nvPr>
            <p:ph idx="1"/>
          </p:nvPr>
        </p:nvSpPr>
        <p:spPr/>
        <p:txBody>
          <a:bodyPr>
            <a:normAutofit/>
          </a:bodyPr>
          <a:lstStyle/>
          <a:p>
            <a:r>
              <a:rPr lang="en-US" sz="2800" dirty="0" smtClean="0"/>
              <a:t>Recovery Avenue (RAVE)</a:t>
            </a:r>
          </a:p>
          <a:p>
            <a:r>
              <a:rPr lang="en-US" sz="2800" dirty="0" smtClean="0"/>
              <a:t>All staff Peer Specialists</a:t>
            </a:r>
          </a:p>
          <a:p>
            <a:r>
              <a:rPr lang="en-US" sz="2800" dirty="0" smtClean="0"/>
              <a:t>Recovery and IL Philosophy based</a:t>
            </a:r>
          </a:p>
          <a:p>
            <a:r>
              <a:rPr lang="en-US" sz="2800" dirty="0" smtClean="0"/>
              <a:t>Consumer Advisory Committee</a:t>
            </a:r>
          </a:p>
          <a:p>
            <a:pPr lvl="1"/>
            <a:r>
              <a:rPr lang="en-US" sz="2400" dirty="0" smtClean="0"/>
              <a:t>Give direction to administration regarding RAVE</a:t>
            </a:r>
          </a:p>
        </p:txBody>
      </p:sp>
    </p:spTree>
    <p:extLst>
      <p:ext uri="{BB962C8B-B14F-4D97-AF65-F5344CB8AC3E}">
        <p14:creationId xmlns:p14="http://schemas.microsoft.com/office/powerpoint/2010/main" val="427119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Wisconsin Resources</a:t>
            </a:r>
            <a:endParaRPr lang="en-US" dirty="0"/>
          </a:p>
        </p:txBody>
      </p:sp>
      <p:sp>
        <p:nvSpPr>
          <p:cNvPr id="3" name="Content Placeholder 2"/>
          <p:cNvSpPr>
            <a:spLocks noGrp="1"/>
          </p:cNvSpPr>
          <p:nvPr>
            <p:ph idx="1"/>
          </p:nvPr>
        </p:nvSpPr>
        <p:spPr/>
        <p:txBody>
          <a:bodyPr>
            <a:normAutofit/>
          </a:bodyPr>
          <a:lstStyle/>
          <a:p>
            <a:r>
              <a:rPr lang="en-US" sz="2800" dirty="0" smtClean="0">
                <a:hlinkClick r:id="rId2"/>
              </a:rPr>
              <a:t>www.wicps.org</a:t>
            </a:r>
            <a:endParaRPr lang="en-US" sz="2800" dirty="0" smtClean="0"/>
          </a:p>
          <a:p>
            <a:r>
              <a:rPr lang="en-US" sz="2800" dirty="0" smtClean="0"/>
              <a:t>Wisconsin Certified Peer Specialist Code of Ethics</a:t>
            </a:r>
          </a:p>
          <a:p>
            <a:r>
              <a:rPr lang="en-US" sz="2800" dirty="0" smtClean="0"/>
              <a:t>Wisconsin Certified Peer Specialist Scope of Practice</a:t>
            </a:r>
          </a:p>
          <a:p>
            <a:r>
              <a:rPr lang="en-US" sz="2800" dirty="0" smtClean="0"/>
              <a:t>Wisconsin Certified Peer Specialist Core Competencies</a:t>
            </a:r>
          </a:p>
          <a:p>
            <a:r>
              <a:rPr lang="en-US" sz="2800" dirty="0" smtClean="0"/>
              <a:t>Employer Toolkit</a:t>
            </a:r>
          </a:p>
          <a:p>
            <a:r>
              <a:rPr lang="en-US" sz="2800" dirty="0" smtClean="0"/>
              <a:t>ILC Self Assessment</a:t>
            </a:r>
            <a:endParaRPr lang="en-US" sz="2800" dirty="0"/>
          </a:p>
        </p:txBody>
      </p:sp>
    </p:spTree>
    <p:extLst>
      <p:ext uri="{BB962C8B-B14F-4D97-AF65-F5344CB8AC3E}">
        <p14:creationId xmlns:p14="http://schemas.microsoft.com/office/powerpoint/2010/main" val="20727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Questions? Comments?</a:t>
            </a:r>
            <a:endParaRPr lang="en-US" sz="6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9801667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a:t>
            </a:r>
            <a:r>
              <a:rPr lang="en-US" smtClean="0"/>
              <a:t>with the IL- NET</a:t>
            </a:r>
            <a:endParaRPr lang="en-US"/>
          </a:p>
        </p:txBody>
      </p:sp>
      <p:sp>
        <p:nvSpPr>
          <p:cNvPr id="3" name="Content Placeholder 2"/>
          <p:cNvSpPr>
            <a:spLocks noGrp="1"/>
          </p:cNvSpPr>
          <p:nvPr>
            <p:ph idx="1"/>
          </p:nvPr>
        </p:nvSpPr>
        <p:spPr/>
        <p:txBody>
          <a:bodyPr>
            <a:normAutofit fontScale="92500"/>
          </a:bodyPr>
          <a:lstStyle/>
          <a:p>
            <a:r>
              <a:rPr lang="en-US" dirty="0"/>
              <a:t>The IL-NET is a national training and technical assistance project for centers for independent living and statewide independent living councils. The IL-NET is operated by Independent Living Research Utilization (ILRU) in partnership with the National Council on Independent Living (NCIL), the Association of Programs for Rural Independent Living (APRIL), and Utah State University Center for Persons with Disabilities. </a:t>
            </a:r>
          </a:p>
          <a:p>
            <a:r>
              <a:rPr lang="en-US" dirty="0"/>
              <a:t>The IL-NET is supported by grant numbers 90ILTA0001 and 90ISTA0001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r>
              <a:rPr lang="en-US" dirty="0" smtClean="0"/>
              <a:t>.</a:t>
            </a:r>
            <a:r>
              <a:rPr lang="en-US" dirty="0"/>
              <a:t> </a:t>
            </a:r>
          </a:p>
          <a:p>
            <a:endParaRPr lang="en-US" dirty="0"/>
          </a:p>
        </p:txBody>
      </p:sp>
    </p:spTree>
    <p:extLst>
      <p:ext uri="{BB962C8B-B14F-4D97-AF65-F5344CB8AC3E}">
        <p14:creationId xmlns:p14="http://schemas.microsoft.com/office/powerpoint/2010/main" val="101260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Serving People with MHSUD Disabilities</a:t>
            </a:r>
            <a:endParaRPr lang="en-US" dirty="0"/>
          </a:p>
        </p:txBody>
      </p:sp>
      <p:sp>
        <p:nvSpPr>
          <p:cNvPr id="4" name="Subtitle 3"/>
          <p:cNvSpPr>
            <a:spLocks noGrp="1"/>
          </p:cNvSpPr>
          <p:nvPr>
            <p:ph type="subTitle" idx="1"/>
          </p:nvPr>
        </p:nvSpPr>
        <p:spPr/>
        <p:txBody>
          <a:bodyPr/>
          <a:lstStyle/>
          <a:p>
            <a:r>
              <a:rPr lang="it-IT" dirty="0" smtClean="0"/>
              <a:t>Presented by:</a:t>
            </a:r>
          </a:p>
          <a:p>
            <a:r>
              <a:rPr lang="it-IT" dirty="0" smtClean="0"/>
              <a:t>Kathie Knoble-Iverson</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 Identify ILC’s motivation to better serve those with MHSUD</a:t>
            </a:r>
            <a:endParaRPr lang="en-US" dirty="0"/>
          </a:p>
        </p:txBody>
      </p:sp>
      <p:sp>
        <p:nvSpPr>
          <p:cNvPr id="14" name="Content Placeholder 13"/>
          <p:cNvSpPr>
            <a:spLocks noGrp="1"/>
          </p:cNvSpPr>
          <p:nvPr>
            <p:ph idx="1"/>
          </p:nvPr>
        </p:nvSpPr>
        <p:spPr/>
        <p:txBody>
          <a:bodyPr>
            <a:normAutofit/>
          </a:bodyPr>
          <a:lstStyle/>
          <a:p>
            <a:r>
              <a:rPr lang="en-US" sz="3200" dirty="0" smtClean="0"/>
              <a:t>Cross disability issue (</a:t>
            </a:r>
            <a:r>
              <a:rPr lang="en-US" sz="2400" dirty="0" smtClean="0"/>
              <a:t>What does your 704 reflect?)</a:t>
            </a:r>
            <a:endParaRPr lang="en-US" sz="2400" dirty="0"/>
          </a:p>
          <a:p>
            <a:r>
              <a:rPr lang="en-US" sz="3200" dirty="0" smtClean="0"/>
              <a:t>Fee For Service Opportunity</a:t>
            </a:r>
            <a:endParaRPr lang="en-US" sz="3200" dirty="0"/>
          </a:p>
          <a:p>
            <a:r>
              <a:rPr lang="en-US" sz="3200" dirty="0" smtClean="0"/>
              <a:t>It’s the right thing to do!</a:t>
            </a:r>
            <a:endParaRPr lang="en-US" sz="3200"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II. What does your ILC know about MHSUD Movement?</a:t>
            </a:r>
            <a:endParaRPr lang="en-US" dirty="0"/>
          </a:p>
        </p:txBody>
      </p:sp>
      <p:sp>
        <p:nvSpPr>
          <p:cNvPr id="14" name="Content Placeholder 13"/>
          <p:cNvSpPr>
            <a:spLocks noGrp="1"/>
          </p:cNvSpPr>
          <p:nvPr>
            <p:ph idx="1"/>
          </p:nvPr>
        </p:nvSpPr>
        <p:spPr/>
        <p:txBody>
          <a:bodyPr>
            <a:normAutofit/>
          </a:bodyPr>
          <a:lstStyle/>
          <a:p>
            <a:r>
              <a:rPr lang="en-US" sz="2800" dirty="0" smtClean="0"/>
              <a:t>Historical issues: institutionalization</a:t>
            </a:r>
            <a:endParaRPr lang="en-US" sz="2800" dirty="0"/>
          </a:p>
          <a:p>
            <a:r>
              <a:rPr lang="en-US" sz="2800" dirty="0" smtClean="0"/>
              <a:t>Lack of community based alternatives</a:t>
            </a:r>
            <a:endParaRPr lang="en-US" sz="2800" dirty="0"/>
          </a:p>
          <a:p>
            <a:r>
              <a:rPr lang="en-US" sz="2800" dirty="0" smtClean="0"/>
              <a:t>Recovery and IL Philosophy-very compatible</a:t>
            </a:r>
          </a:p>
          <a:p>
            <a:pPr lvl="1"/>
            <a:r>
              <a:rPr lang="en-US" sz="2400" dirty="0" smtClean="0"/>
              <a:t>Consumer driven</a:t>
            </a:r>
          </a:p>
          <a:p>
            <a:pPr lvl="1"/>
            <a:r>
              <a:rPr lang="en-US" sz="2400" dirty="0" smtClean="0"/>
              <a:t>Strength based</a:t>
            </a:r>
          </a:p>
          <a:p>
            <a:pPr lvl="1"/>
            <a:r>
              <a:rPr lang="en-US" sz="2400" dirty="0" smtClean="0"/>
              <a:t>Tell your story</a:t>
            </a:r>
          </a:p>
          <a:p>
            <a:pPr lvl="1"/>
            <a:r>
              <a:rPr lang="en-US" sz="2400" dirty="0" smtClean="0"/>
              <a:t>Develop your voice to self advocate</a:t>
            </a:r>
            <a:endParaRPr lang="en-US" sz="2400" dirty="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150775192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What does your ILC know about Recovery?</a:t>
            </a:r>
            <a:endParaRPr lang="en-US" dirty="0"/>
          </a:p>
        </p:txBody>
      </p:sp>
      <p:sp>
        <p:nvSpPr>
          <p:cNvPr id="3" name="Content Placeholder 2"/>
          <p:cNvSpPr>
            <a:spLocks noGrp="1"/>
          </p:cNvSpPr>
          <p:nvPr>
            <p:ph idx="1"/>
          </p:nvPr>
        </p:nvSpPr>
        <p:spPr>
          <a:xfrm>
            <a:off x="1293813" y="1904999"/>
            <a:ext cx="9362992" cy="4114801"/>
          </a:xfrm>
        </p:spPr>
        <p:txBody>
          <a:bodyPr>
            <a:normAutofit/>
          </a:bodyPr>
          <a:lstStyle/>
          <a:p>
            <a:r>
              <a:rPr lang="en-US" dirty="0" smtClean="0"/>
              <a:t>Elements of Recovery- vary widely</a:t>
            </a:r>
          </a:p>
          <a:p>
            <a:pPr lvl="1"/>
            <a:r>
              <a:rPr lang="en-US" dirty="0" smtClean="0"/>
              <a:t>SAMHSA’S definition:</a:t>
            </a:r>
            <a:r>
              <a:rPr lang="en-US" dirty="0"/>
              <a:t> </a:t>
            </a:r>
            <a:r>
              <a:rPr lang="en-US" dirty="0" smtClean="0"/>
              <a:t>A process of change through which individuals improve their health and wellness, live a self-directed life, and strive to reach their full potential.</a:t>
            </a:r>
          </a:p>
          <a:p>
            <a:pPr lvl="1"/>
            <a:r>
              <a:rPr lang="en-US" dirty="0" smtClean="0"/>
              <a:t>A unique and personal process of reestablishing and/or developing new meaning and purpose in ones life after a period of illness or decompensation.</a:t>
            </a:r>
            <a:endParaRPr lang="en-US" dirty="0"/>
          </a:p>
          <a:p>
            <a:pPr lvl="1"/>
            <a:r>
              <a:rPr lang="en-US" dirty="0" smtClean="0"/>
              <a:t>Not just an absence of illness but achieving health across a multitude of dimensions</a:t>
            </a:r>
          </a:p>
          <a:p>
            <a:pPr lvl="2"/>
            <a:r>
              <a:rPr lang="en-US" dirty="0" smtClean="0"/>
              <a:t>Reduction and/or control of symptoms</a:t>
            </a:r>
          </a:p>
          <a:p>
            <a:pPr lvl="2"/>
            <a:r>
              <a:rPr lang="en-US" dirty="0" smtClean="0"/>
              <a:t>Hope, responsibility, self direction, empowerment, spirituality</a:t>
            </a:r>
          </a:p>
          <a:p>
            <a:pPr lvl="2"/>
            <a:r>
              <a:rPr lang="en-US" dirty="0" smtClean="0"/>
              <a:t>Effective participation in daily life domains (Example: housing, education, employment)</a:t>
            </a:r>
          </a:p>
          <a:p>
            <a:pPr lvl="2"/>
            <a:r>
              <a:rPr lang="en-US" dirty="0" smtClean="0"/>
              <a:t>Physical health and well being </a:t>
            </a:r>
            <a:endParaRPr lang="en-US" dirty="0"/>
          </a:p>
        </p:txBody>
      </p:sp>
    </p:spTree>
    <p:extLst>
      <p:ext uri="{BB962C8B-B14F-4D97-AF65-F5344CB8AC3E}">
        <p14:creationId xmlns:p14="http://schemas.microsoft.com/office/powerpoint/2010/main" val="149748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What does your ILC know about Recovery? (continued)					</a:t>
            </a:r>
            <a:endParaRPr lang="en-US" dirty="0"/>
          </a:p>
        </p:txBody>
      </p:sp>
      <p:sp>
        <p:nvSpPr>
          <p:cNvPr id="3" name="Content Placeholder 2"/>
          <p:cNvSpPr>
            <a:spLocks noGrp="1"/>
          </p:cNvSpPr>
          <p:nvPr>
            <p:ph idx="1"/>
          </p:nvPr>
        </p:nvSpPr>
        <p:spPr/>
        <p:txBody>
          <a:bodyPr/>
          <a:lstStyle/>
          <a:p>
            <a:r>
              <a:rPr lang="en-US" dirty="0" smtClean="0"/>
              <a:t>Establishing and maintaining relationships, such as family, friends, peers, and co-workers</a:t>
            </a:r>
          </a:p>
          <a:p>
            <a:r>
              <a:rPr lang="en-US" dirty="0" smtClean="0"/>
              <a:t>Person centered and strength based</a:t>
            </a:r>
          </a:p>
          <a:p>
            <a:pPr marL="0" indent="0">
              <a:buNone/>
            </a:pPr>
            <a:endParaRPr lang="en-US" dirty="0"/>
          </a:p>
        </p:txBody>
      </p:sp>
    </p:spTree>
    <p:extLst>
      <p:ext uri="{BB962C8B-B14F-4D97-AF65-F5344CB8AC3E}">
        <p14:creationId xmlns:p14="http://schemas.microsoft.com/office/powerpoint/2010/main" val="57788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IV. How many of your ILC staff self-identify with MHSUD?</a:t>
            </a:r>
            <a:endParaRPr lang="en-US" dirty="0"/>
          </a:p>
        </p:txBody>
      </p:sp>
      <p:sp>
        <p:nvSpPr>
          <p:cNvPr id="14" name="Content Placeholder 13"/>
          <p:cNvSpPr>
            <a:spLocks noGrp="1"/>
          </p:cNvSpPr>
          <p:nvPr>
            <p:ph idx="1"/>
          </p:nvPr>
        </p:nvSpPr>
        <p:spPr/>
        <p:txBody>
          <a:bodyPr>
            <a:normAutofit/>
          </a:bodyPr>
          <a:lstStyle/>
          <a:p>
            <a:r>
              <a:rPr lang="en-US" sz="2800" dirty="0" smtClean="0"/>
              <a:t>Does your agency culture have an accepting and supportive environment?</a:t>
            </a:r>
            <a:endParaRPr lang="en-US" sz="2800" dirty="0"/>
          </a:p>
          <a:p>
            <a:r>
              <a:rPr lang="en-US" sz="2800" dirty="0" smtClean="0"/>
              <a:t>Are staff comfortable discussing mental health or substance use issues in general?</a:t>
            </a:r>
            <a:endParaRPr lang="en-US" sz="2800" dirty="0"/>
          </a:p>
          <a:p>
            <a:r>
              <a:rPr lang="en-US" sz="2800" dirty="0" smtClean="0"/>
              <a:t>If I asked, what would </a:t>
            </a:r>
            <a:r>
              <a:rPr lang="en-US" sz="2800" dirty="0"/>
              <a:t> </a:t>
            </a:r>
            <a:r>
              <a:rPr lang="en-US" sz="2800" dirty="0" smtClean="0"/>
              <a:t>your agency staff say</a:t>
            </a:r>
            <a:r>
              <a:rPr lang="en-US" sz="2800" dirty="0"/>
              <a:t> </a:t>
            </a:r>
            <a:r>
              <a:rPr lang="en-US" sz="2800" dirty="0" smtClean="0"/>
              <a:t>about openly discussing their own mental health or substance use issues?</a:t>
            </a:r>
          </a:p>
          <a:p>
            <a:pPr marL="0" indent="0">
              <a:buNone/>
            </a:pPr>
            <a:endParaRPr lang="en-US" sz="2800" dirty="0"/>
          </a:p>
        </p:txBody>
      </p:sp>
    </p:spTree>
    <p:extLst>
      <p:ext uri="{BB962C8B-B14F-4D97-AF65-F5344CB8AC3E}">
        <p14:creationId xmlns:p14="http://schemas.microsoft.com/office/powerpoint/2010/main" val="243822466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a:t>
            </a:r>
            <a:r>
              <a:rPr lang="en-US" dirty="0" smtClean="0"/>
              <a:t>. What does your ILC know about MHSUD Peer Support?</a:t>
            </a:r>
            <a:endParaRPr lang="en-US" dirty="0"/>
          </a:p>
        </p:txBody>
      </p:sp>
      <p:sp>
        <p:nvSpPr>
          <p:cNvPr id="14" name="Content Placeholder 13"/>
          <p:cNvSpPr>
            <a:spLocks noGrp="1"/>
          </p:cNvSpPr>
          <p:nvPr>
            <p:ph idx="1"/>
          </p:nvPr>
        </p:nvSpPr>
        <p:spPr/>
        <p:txBody>
          <a:bodyPr>
            <a:normAutofit/>
          </a:bodyPr>
          <a:lstStyle/>
          <a:p>
            <a:r>
              <a:rPr lang="en-US" sz="2800" dirty="0" smtClean="0"/>
              <a:t>Wisconsin’s efforts took time because included peers in development process</a:t>
            </a:r>
            <a:endParaRPr lang="en-US" sz="2800" dirty="0"/>
          </a:p>
          <a:p>
            <a:r>
              <a:rPr lang="en-US" sz="2800" dirty="0" smtClean="0"/>
              <a:t>Peer Support vs. Clinicians</a:t>
            </a:r>
            <a:endParaRPr lang="en-US" sz="2800" dirty="0"/>
          </a:p>
          <a:p>
            <a:r>
              <a:rPr lang="en-US" sz="2800" dirty="0" smtClean="0"/>
              <a:t>Peer Support Ethical Standards</a:t>
            </a:r>
          </a:p>
          <a:p>
            <a:r>
              <a:rPr lang="en-US" sz="2800" dirty="0" smtClean="0"/>
              <a:t>Peer Support Guidelines</a:t>
            </a:r>
          </a:p>
          <a:p>
            <a:r>
              <a:rPr lang="en-US" sz="2800" dirty="0" smtClean="0"/>
              <a:t>Peer Support Core Competencies </a:t>
            </a:r>
          </a:p>
          <a:p>
            <a:r>
              <a:rPr lang="en-US" sz="2800" dirty="0" smtClean="0"/>
              <a:t>How MH Peer Support fits with IL Peer Support</a:t>
            </a:r>
          </a:p>
          <a:p>
            <a:pPr marL="0" indent="0">
              <a:buNone/>
            </a:pPr>
            <a:endParaRPr lang="en-US" sz="2800" dirty="0"/>
          </a:p>
        </p:txBody>
      </p:sp>
    </p:spTree>
    <p:extLst>
      <p:ext uri="{BB962C8B-B14F-4D97-AF65-F5344CB8AC3E}">
        <p14:creationId xmlns:p14="http://schemas.microsoft.com/office/powerpoint/2010/main" val="278068313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226</TotalTime>
  <Words>754</Words>
  <Application>Microsoft Office PowerPoint</Application>
  <PresentationFormat>Custom</PresentationFormat>
  <Paragraphs>91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Digital Blue Tunnel 16x9</vt:lpstr>
      <vt:lpstr>Joining the conversation</vt:lpstr>
      <vt:lpstr>Partnership with the IL- NET</vt:lpstr>
      <vt:lpstr>Serving People with MHSUD Disabilities</vt:lpstr>
      <vt:lpstr>I. Identify ILC’s motivation to better serve those with MHSUD</vt:lpstr>
      <vt:lpstr>II. What does your ILC know about MHSUD Movement?</vt:lpstr>
      <vt:lpstr>III. What does your ILC know about Recovery?</vt:lpstr>
      <vt:lpstr>III. What does your ILC know about Recovery? (continued)     </vt:lpstr>
      <vt:lpstr>IV. How many of your ILC staff self-identify with MHSUD?</vt:lpstr>
      <vt:lpstr>V. What does your ILC know about MHSUD Peer Support?</vt:lpstr>
      <vt:lpstr>VI. Is your center ready to provide MHSUD Peer Support or other MHSUD Services?</vt:lpstr>
      <vt:lpstr>VII. Importance of Excellent Supervising </vt:lpstr>
      <vt:lpstr>VIII. Is ILC culture change necessary? </vt:lpstr>
      <vt:lpstr>IX. Comprehensive Community Service </vt:lpstr>
      <vt:lpstr>X. How is MHSUD &amp; Homelessness dealt with at your ILC?</vt:lpstr>
      <vt:lpstr>XI. MHSUD Drop-in Centers</vt:lpstr>
      <vt:lpstr>Wisconsin Resources</vt:lpstr>
      <vt:lpstr>Questions? Comments?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People with MHSUD Disabilities</dc:title>
  <dc:creator>Front Desk</dc:creator>
  <cp:lastModifiedBy>Mary Olson-Willard</cp:lastModifiedBy>
  <cp:revision>26</cp:revision>
  <cp:lastPrinted>2018-05-22T17:35:10Z</cp:lastPrinted>
  <dcterms:created xsi:type="dcterms:W3CDTF">2018-04-17T18:11:45Z</dcterms:created>
  <dcterms:modified xsi:type="dcterms:W3CDTF">2018-05-22T20:57:17Z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