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312" r:id="rId3"/>
    <p:sldId id="305" r:id="rId4"/>
    <p:sldId id="304" r:id="rId5"/>
    <p:sldId id="311" r:id="rId6"/>
    <p:sldId id="313" r:id="rId7"/>
    <p:sldId id="306" r:id="rId8"/>
    <p:sldId id="307" r:id="rId9"/>
    <p:sldId id="317" r:id="rId10"/>
    <p:sldId id="308" r:id="rId11"/>
    <p:sldId id="309" r:id="rId12"/>
    <p:sldId id="319" r:id="rId13"/>
    <p:sldId id="263" r:id="rId14"/>
    <p:sldId id="320" r:id="rId15"/>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eiman, Lillie" initials="GL" lastIdx="24" clrIdx="0">
    <p:extLst>
      <p:ext uri="{19B8F6BF-5375-455C-9EA6-DF929625EA0E}">
        <p15:presenceInfo xmlns:p15="http://schemas.microsoft.com/office/powerpoint/2012/main" userId="S-1-5-21-2090760695-1161300292-829235722-50504" providerId="AD"/>
      </p:ext>
    </p:extLst>
  </p:cmAuthor>
  <p:cmAuthor id="2" name="Ravesloot, Craig" initials="CHR" lastIdx="6" clrIdx="1">
    <p:extLst>
      <p:ext uri="{19B8F6BF-5375-455C-9EA6-DF929625EA0E}">
        <p15:presenceInfo xmlns:p15="http://schemas.microsoft.com/office/powerpoint/2012/main" userId="Ravesloot, Crai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433" autoAdjust="0"/>
    <p:restoredTop sz="92713" autoAdjust="0"/>
  </p:normalViewPr>
  <p:slideViewPr>
    <p:cSldViewPr snapToGrid="0">
      <p:cViewPr varScale="1">
        <p:scale>
          <a:sx n="68" d="100"/>
          <a:sy n="68" d="100"/>
        </p:scale>
        <p:origin x="90" y="12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1737"/>
          </a:xfrm>
          <a:prstGeom prst="rect">
            <a:avLst/>
          </a:prstGeom>
        </p:spPr>
        <p:txBody>
          <a:bodyPr vert="horz" lIns="93177" tIns="46589" rIns="93177" bIns="46589" rtlCol="0"/>
          <a:lstStyle>
            <a:lvl1pPr algn="r">
              <a:defRPr sz="1200"/>
            </a:lvl1pPr>
          </a:lstStyle>
          <a:p>
            <a:fld id="{480B0E39-8F33-4DFC-9EF9-E32EE92C568E}" type="datetimeFigureOut">
              <a:rPr lang="en-US" smtClean="0"/>
              <a:t>10/19/2017</a:t>
            </a:fld>
            <a:endParaRPr lang="en-US"/>
          </a:p>
        </p:txBody>
      </p:sp>
      <p:sp>
        <p:nvSpPr>
          <p:cNvPr id="4" name="Footer Placeholder 3"/>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122DB84B-9261-4B59-8107-C2750603B5AB}" type="slidenum">
              <a:rPr lang="en-US" smtClean="0"/>
              <a:t>‹#›</a:t>
            </a:fld>
            <a:endParaRPr lang="en-US"/>
          </a:p>
        </p:txBody>
      </p:sp>
    </p:spTree>
    <p:extLst>
      <p:ext uri="{BB962C8B-B14F-4D97-AF65-F5344CB8AC3E}">
        <p14:creationId xmlns:p14="http://schemas.microsoft.com/office/powerpoint/2010/main" val="6458013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1737"/>
          </a:xfrm>
          <a:prstGeom prst="rect">
            <a:avLst/>
          </a:prstGeom>
        </p:spPr>
        <p:txBody>
          <a:bodyPr vert="horz" lIns="93177" tIns="46589" rIns="93177" bIns="46589" rtlCol="0"/>
          <a:lstStyle>
            <a:lvl1pPr algn="r">
              <a:defRPr sz="1200"/>
            </a:lvl1pPr>
          </a:lstStyle>
          <a:p>
            <a:fld id="{B8B17EF4-A924-AF4D-B6D0-52D6570D7243}" type="datetimeFigureOut">
              <a:rPr lang="en-US" smtClean="0"/>
              <a:t>10/19/2017</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73755"/>
            <a:ext cx="7437120" cy="2760345"/>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C565AA10-AB1F-6B44-887A-15EEE36B0F04}" type="slidenum">
              <a:rPr lang="en-US" smtClean="0"/>
              <a:t>‹#›</a:t>
            </a:fld>
            <a:endParaRPr lang="en-US"/>
          </a:p>
        </p:txBody>
      </p:sp>
    </p:spTree>
    <p:extLst>
      <p:ext uri="{BB962C8B-B14F-4D97-AF65-F5344CB8AC3E}">
        <p14:creationId xmlns:p14="http://schemas.microsoft.com/office/powerpoint/2010/main" val="1891269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65AA10-AB1F-6B44-887A-15EEE36B0F04}" type="slidenum">
              <a:rPr lang="en-US" smtClean="0"/>
              <a:t>1</a:t>
            </a:fld>
            <a:endParaRPr lang="en-US"/>
          </a:p>
        </p:txBody>
      </p:sp>
    </p:spTree>
    <p:extLst>
      <p:ext uri="{BB962C8B-B14F-4D97-AF65-F5344CB8AC3E}">
        <p14:creationId xmlns:p14="http://schemas.microsoft.com/office/powerpoint/2010/main" val="2034510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65AA10-AB1F-6B44-887A-15EEE36B0F04}" type="slidenum">
              <a:rPr lang="en-US" smtClean="0"/>
              <a:t>4</a:t>
            </a:fld>
            <a:endParaRPr lang="en-US"/>
          </a:p>
        </p:txBody>
      </p:sp>
    </p:spTree>
    <p:extLst>
      <p:ext uri="{BB962C8B-B14F-4D97-AF65-F5344CB8AC3E}">
        <p14:creationId xmlns:p14="http://schemas.microsoft.com/office/powerpoint/2010/main" val="2041182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65AA10-AB1F-6B44-887A-15EEE36B0F04}" type="slidenum">
              <a:rPr lang="en-US" smtClean="0"/>
              <a:t>11</a:t>
            </a:fld>
            <a:endParaRPr lang="en-US"/>
          </a:p>
        </p:txBody>
      </p:sp>
    </p:spTree>
    <p:extLst>
      <p:ext uri="{BB962C8B-B14F-4D97-AF65-F5344CB8AC3E}">
        <p14:creationId xmlns:p14="http://schemas.microsoft.com/office/powerpoint/2010/main" val="1407285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27D2A63-E4C0-4122-B7D3-AA6BAAA02B0D}"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84D6BC-EAC8-445C-A9EA-834CA1500202}" type="slidenum">
              <a:rPr lang="en-US" smtClean="0"/>
              <a:t>‹#›</a:t>
            </a:fld>
            <a:endParaRPr lang="en-US"/>
          </a:p>
        </p:txBody>
      </p:sp>
    </p:spTree>
    <p:extLst>
      <p:ext uri="{BB962C8B-B14F-4D97-AF65-F5344CB8AC3E}">
        <p14:creationId xmlns:p14="http://schemas.microsoft.com/office/powerpoint/2010/main" val="766197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C9BF51-80A6-4486-B950-1B7E1F9EF188}"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594AC-EB56-4F91-92AD-11C93B13C6CA}" type="slidenum">
              <a:rPr lang="en-US" smtClean="0"/>
              <a:t>‹#›</a:t>
            </a:fld>
            <a:endParaRPr lang="en-US"/>
          </a:p>
        </p:txBody>
      </p:sp>
    </p:spTree>
    <p:extLst>
      <p:ext uri="{BB962C8B-B14F-4D97-AF65-F5344CB8AC3E}">
        <p14:creationId xmlns:p14="http://schemas.microsoft.com/office/powerpoint/2010/main" val="875754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C9BF51-80A6-4486-B950-1B7E1F9EF188}"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594AC-EB56-4F91-92AD-11C93B13C6CA}" type="slidenum">
              <a:rPr lang="en-US" smtClean="0"/>
              <a:t>‹#›</a:t>
            </a:fld>
            <a:endParaRPr lang="en-US"/>
          </a:p>
        </p:txBody>
      </p:sp>
    </p:spTree>
    <p:extLst>
      <p:ext uri="{BB962C8B-B14F-4D97-AF65-F5344CB8AC3E}">
        <p14:creationId xmlns:p14="http://schemas.microsoft.com/office/powerpoint/2010/main" val="288610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7D2A63-E4C0-4122-B7D3-AA6BAAA02B0D}"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84D6BC-EAC8-445C-A9EA-834CA1500202}" type="slidenum">
              <a:rPr lang="en-US" smtClean="0"/>
              <a:t>‹#›</a:t>
            </a:fld>
            <a:endParaRPr lang="en-US"/>
          </a:p>
        </p:txBody>
      </p:sp>
    </p:spTree>
    <p:extLst>
      <p:ext uri="{BB962C8B-B14F-4D97-AF65-F5344CB8AC3E}">
        <p14:creationId xmlns:p14="http://schemas.microsoft.com/office/powerpoint/2010/main" val="3915453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27D2A63-E4C0-4122-B7D3-AA6BAAA02B0D}"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84D6BC-EAC8-445C-A9EA-834CA1500202}" type="slidenum">
              <a:rPr lang="en-US" smtClean="0"/>
              <a:t>‹#›</a:t>
            </a:fld>
            <a:endParaRPr lang="en-US"/>
          </a:p>
        </p:txBody>
      </p:sp>
    </p:spTree>
    <p:extLst>
      <p:ext uri="{BB962C8B-B14F-4D97-AF65-F5344CB8AC3E}">
        <p14:creationId xmlns:p14="http://schemas.microsoft.com/office/powerpoint/2010/main" val="1456293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27D2A63-E4C0-4122-B7D3-AA6BAAA02B0D}" type="datetimeFigureOut">
              <a:rPr lang="en-US" smtClean="0"/>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84D6BC-EAC8-445C-A9EA-834CA1500202}" type="slidenum">
              <a:rPr lang="en-US" smtClean="0"/>
              <a:t>‹#›</a:t>
            </a:fld>
            <a:endParaRPr lang="en-US"/>
          </a:p>
        </p:txBody>
      </p:sp>
    </p:spTree>
    <p:extLst>
      <p:ext uri="{BB962C8B-B14F-4D97-AF65-F5344CB8AC3E}">
        <p14:creationId xmlns:p14="http://schemas.microsoft.com/office/powerpoint/2010/main" val="1879798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4C9BF51-80A6-4486-B950-1B7E1F9EF188}" type="datetimeFigureOut">
              <a:rPr lang="en-US" smtClean="0"/>
              <a:t>10/19/2017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1594AC-EB56-4F91-92AD-11C93B13C6CA}" type="slidenum">
              <a:rPr lang="en-US" smtClean="0"/>
              <a:t>‹#›</a:t>
            </a:fld>
            <a:endParaRPr lang="en-US"/>
          </a:p>
        </p:txBody>
      </p:sp>
    </p:spTree>
    <p:extLst>
      <p:ext uri="{BB962C8B-B14F-4D97-AF65-F5344CB8AC3E}">
        <p14:creationId xmlns:p14="http://schemas.microsoft.com/office/powerpoint/2010/main" val="344559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C9BF51-80A6-4486-B950-1B7E1F9EF188}" type="datetimeFigureOut">
              <a:rPr lang="en-US" smtClean="0"/>
              <a:t>10/19/2017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1594AC-EB56-4F91-92AD-11C93B13C6CA}" type="slidenum">
              <a:rPr lang="en-US" smtClean="0"/>
              <a:t>‹#›</a:t>
            </a:fld>
            <a:endParaRPr lang="en-US"/>
          </a:p>
        </p:txBody>
      </p:sp>
    </p:spTree>
    <p:extLst>
      <p:ext uri="{BB962C8B-B14F-4D97-AF65-F5344CB8AC3E}">
        <p14:creationId xmlns:p14="http://schemas.microsoft.com/office/powerpoint/2010/main" val="2208182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7D2A63-E4C0-4122-B7D3-AA6BAAA02B0D}" type="datetimeFigureOut">
              <a:rPr lang="en-US" smtClean="0"/>
              <a:t>10/19/2017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84D6BC-EAC8-445C-A9EA-834CA1500202}" type="slidenum">
              <a:rPr lang="en-US" smtClean="0"/>
              <a:t>‹#›</a:t>
            </a:fld>
            <a:endParaRPr lang="en-US"/>
          </a:p>
        </p:txBody>
      </p:sp>
    </p:spTree>
    <p:extLst>
      <p:ext uri="{BB962C8B-B14F-4D97-AF65-F5344CB8AC3E}">
        <p14:creationId xmlns:p14="http://schemas.microsoft.com/office/powerpoint/2010/main" val="3810849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4C9BF51-80A6-4486-B950-1B7E1F9EF188}" type="datetimeFigureOut">
              <a:rPr lang="en-US" smtClean="0"/>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1594AC-EB56-4F91-92AD-11C93B13C6CA}" type="slidenum">
              <a:rPr lang="en-US" smtClean="0"/>
              <a:t>‹#›</a:t>
            </a:fld>
            <a:endParaRPr lang="en-US"/>
          </a:p>
        </p:txBody>
      </p:sp>
    </p:spTree>
    <p:extLst>
      <p:ext uri="{BB962C8B-B14F-4D97-AF65-F5344CB8AC3E}">
        <p14:creationId xmlns:p14="http://schemas.microsoft.com/office/powerpoint/2010/main" val="2054915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4C9BF51-80A6-4486-B950-1B7E1F9EF188}" type="datetimeFigureOut">
              <a:rPr lang="en-US" smtClean="0"/>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1594AC-EB56-4F91-92AD-11C93B13C6CA}" type="slidenum">
              <a:rPr lang="en-US" smtClean="0"/>
              <a:t>‹#›</a:t>
            </a:fld>
            <a:endParaRPr lang="en-US"/>
          </a:p>
        </p:txBody>
      </p:sp>
    </p:spTree>
    <p:extLst>
      <p:ext uri="{BB962C8B-B14F-4D97-AF65-F5344CB8AC3E}">
        <p14:creationId xmlns:p14="http://schemas.microsoft.com/office/powerpoint/2010/main" val="4293026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7D2A63-E4C0-4122-B7D3-AA6BAAA02B0D}" type="datetimeFigureOut">
              <a:rPr lang="en-US" smtClean="0"/>
              <a:t>10/19/2017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84D6BC-EAC8-445C-A9EA-834CA1500202}" type="slidenum">
              <a:rPr lang="en-US" smtClean="0"/>
              <a:t>‹#›</a:t>
            </a:fld>
            <a:endParaRPr lang="en-US"/>
          </a:p>
        </p:txBody>
      </p:sp>
      <p:pic>
        <p:nvPicPr>
          <p:cNvPr id="10" name="Picture 9"/>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41996" y="5579831"/>
            <a:ext cx="1743075" cy="1114425"/>
          </a:xfrm>
          <a:prstGeom prst="rect">
            <a:avLst/>
          </a:prstGeom>
        </p:spPr>
      </p:pic>
      <p:pic>
        <p:nvPicPr>
          <p:cNvPr id="12" name="Picture 11"/>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619162" y="5448054"/>
            <a:ext cx="1392865" cy="1377977"/>
          </a:xfrm>
          <a:prstGeom prst="rect">
            <a:avLst/>
          </a:prstGeom>
        </p:spPr>
      </p:pic>
    </p:spTree>
    <p:extLst>
      <p:ext uri="{BB962C8B-B14F-4D97-AF65-F5344CB8AC3E}">
        <p14:creationId xmlns:p14="http://schemas.microsoft.com/office/powerpoint/2010/main" val="27128518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BC1DC04-D470-470D-9759-4EF28222448A}"/>
              </a:ext>
            </a:extLst>
          </p:cNvPr>
          <p:cNvSpPr txBox="1">
            <a:spLocks/>
          </p:cNvSpPr>
          <p:nvPr/>
        </p:nvSpPr>
        <p:spPr>
          <a:xfrm>
            <a:off x="838200" y="365125"/>
            <a:ext cx="10515600" cy="1325563"/>
          </a:xfrm>
          <a:prstGeom prst="rect">
            <a:avLst/>
          </a:prstGeom>
        </p:spPr>
        <p:txBody>
          <a:bodyPr vert="horz" lIns="91440" tIns="45720" rIns="91440" bIns="45720" rtlCol="0" anchor="b">
            <a:normAutofit fontScale="7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a:t>Home Alone or Out and About: Enhancing</a:t>
            </a:r>
          </a:p>
          <a:p>
            <a:r>
              <a:rPr lang="en-US" b="1" dirty="0"/>
              <a:t>Usability and Community Participation for All</a:t>
            </a:r>
          </a:p>
        </p:txBody>
      </p:sp>
      <p:sp>
        <p:nvSpPr>
          <p:cNvPr id="10" name="Content Placeholder 9">
            <a:extLst>
              <a:ext uri="{FF2B5EF4-FFF2-40B4-BE49-F238E27FC236}">
                <a16:creationId xmlns:a16="http://schemas.microsoft.com/office/drawing/2014/main" id="{28206579-C4AA-4494-9C95-A561FDF05AB8}"/>
              </a:ext>
            </a:extLst>
          </p:cNvPr>
          <p:cNvSpPr>
            <a:spLocks noGrp="1"/>
          </p:cNvSpPr>
          <p:nvPr>
            <p:ph idx="1"/>
          </p:nvPr>
        </p:nvSpPr>
        <p:spPr>
          <a:xfrm>
            <a:off x="838200" y="2135115"/>
            <a:ext cx="10515600" cy="2985526"/>
          </a:xfrm>
        </p:spPr>
        <p:txBody>
          <a:bodyPr/>
          <a:lstStyle/>
          <a:p>
            <a:pPr marL="0" indent="0" algn="ctr">
              <a:spcBef>
                <a:spcPts val="0"/>
              </a:spcBef>
              <a:spcAft>
                <a:spcPts val="1800"/>
              </a:spcAft>
              <a:buNone/>
            </a:pPr>
            <a:r>
              <a:rPr lang="en-US" b="1" dirty="0"/>
              <a:t>Lillie Greiman, University of Montana</a:t>
            </a:r>
          </a:p>
          <a:p>
            <a:pPr marL="0" indent="0" algn="ctr">
              <a:spcBef>
                <a:spcPts val="0"/>
              </a:spcBef>
              <a:spcAft>
                <a:spcPts val="1800"/>
              </a:spcAft>
              <a:buNone/>
            </a:pPr>
            <a:r>
              <a:rPr lang="en-US" b="1" dirty="0"/>
              <a:t>Hayley Burghart, University of Kansas</a:t>
            </a:r>
          </a:p>
          <a:p>
            <a:pPr marL="0" indent="0" algn="ctr">
              <a:spcBef>
                <a:spcPts val="0"/>
              </a:spcBef>
              <a:spcAft>
                <a:spcPts val="1800"/>
              </a:spcAft>
              <a:buNone/>
            </a:pPr>
            <a:r>
              <a:rPr lang="en-US" b="1" dirty="0"/>
              <a:t>Glen W. White, University of Kansas</a:t>
            </a:r>
          </a:p>
          <a:p>
            <a:pPr marL="0" indent="0" algn="ctr">
              <a:spcBef>
                <a:spcPts val="0"/>
              </a:spcBef>
              <a:spcAft>
                <a:spcPts val="1800"/>
              </a:spcAft>
              <a:buNone/>
            </a:pPr>
            <a:r>
              <a:rPr lang="en-US" b="1" dirty="0"/>
              <a:t>Craig </a:t>
            </a:r>
            <a:r>
              <a:rPr lang="en-US" b="1" dirty="0" err="1"/>
              <a:t>Ravesloot</a:t>
            </a:r>
            <a:r>
              <a:rPr lang="en-US" b="1" dirty="0"/>
              <a:t>, University of Montana</a:t>
            </a:r>
          </a:p>
          <a:p>
            <a:endParaRPr lang="en-US" dirty="0"/>
          </a:p>
        </p:txBody>
      </p:sp>
    </p:spTree>
    <p:extLst>
      <p:ext uri="{BB962C8B-B14F-4D97-AF65-F5344CB8AC3E}">
        <p14:creationId xmlns:p14="http://schemas.microsoft.com/office/powerpoint/2010/main" val="376390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839788" y="22608"/>
            <a:ext cx="10515600" cy="1325563"/>
          </a:xfrm>
        </p:spPr>
        <p:txBody>
          <a:bodyPr/>
          <a:lstStyle/>
          <a:p>
            <a:pPr algn="ctr"/>
            <a:r>
              <a:rPr lang="en-US" b="1" dirty="0"/>
              <a:t>Information Sharing	</a:t>
            </a:r>
          </a:p>
        </p:txBody>
      </p:sp>
      <p:sp>
        <p:nvSpPr>
          <p:cNvPr id="3" name="Content Placeholder 2"/>
          <p:cNvSpPr>
            <a:spLocks noGrp="1"/>
          </p:cNvSpPr>
          <p:nvPr>
            <p:ph sz="half" idx="2"/>
          </p:nvPr>
        </p:nvSpPr>
        <p:spPr>
          <a:xfrm>
            <a:off x="1511520" y="1345844"/>
            <a:ext cx="9172135" cy="4276682"/>
          </a:xfrm>
        </p:spPr>
        <p:txBody>
          <a:bodyPr>
            <a:normAutofit lnSpcReduction="10000"/>
          </a:bodyPr>
          <a:lstStyle/>
          <a:p>
            <a:r>
              <a:rPr lang="en-US" dirty="0"/>
              <a:t>Online </a:t>
            </a:r>
            <a:r>
              <a:rPr lang="en-US" b="1" dirty="0"/>
              <a:t>fact sheets </a:t>
            </a:r>
            <a:r>
              <a:rPr lang="en-US" dirty="0"/>
              <a:t>and resources, examples include:</a:t>
            </a:r>
          </a:p>
          <a:p>
            <a:pPr lvl="1"/>
            <a:r>
              <a:rPr lang="en-US" dirty="0"/>
              <a:t>What are your rights and when should you state them?</a:t>
            </a:r>
          </a:p>
          <a:p>
            <a:pPr lvl="1"/>
            <a:r>
              <a:rPr lang="en-US" dirty="0"/>
              <a:t>Negotiation skills: How to make a business more accessible</a:t>
            </a:r>
          </a:p>
          <a:p>
            <a:pPr lvl="1"/>
            <a:r>
              <a:rPr lang="en-US" dirty="0"/>
              <a:t>Cooking and eating well for health</a:t>
            </a:r>
          </a:p>
          <a:p>
            <a:pPr lvl="1"/>
            <a:r>
              <a:rPr lang="en-US" dirty="0"/>
              <a:t>Getting and paying for Assistive Technology in your state</a:t>
            </a:r>
          </a:p>
          <a:p>
            <a:pPr lvl="1"/>
            <a:r>
              <a:rPr lang="en-US" dirty="0"/>
              <a:t>Tips for online social networking</a:t>
            </a:r>
            <a:br>
              <a:rPr lang="en-US" dirty="0"/>
            </a:br>
            <a:endParaRPr lang="en-US" dirty="0"/>
          </a:p>
          <a:p>
            <a:r>
              <a:rPr lang="en-US" b="1" dirty="0"/>
              <a:t>Videos</a:t>
            </a:r>
            <a:r>
              <a:rPr lang="en-US" dirty="0"/>
              <a:t> of skills training: Goal setting and tracking progress</a:t>
            </a:r>
          </a:p>
          <a:p>
            <a:pPr lvl="1"/>
            <a:endParaRPr lang="en-US" dirty="0"/>
          </a:p>
          <a:p>
            <a:r>
              <a:rPr lang="en-US" dirty="0"/>
              <a:t>Print versions and alternate formats of all materials available by working with IL Specialist</a:t>
            </a:r>
          </a:p>
        </p:txBody>
      </p:sp>
    </p:spTree>
    <p:extLst>
      <p:ext uri="{BB962C8B-B14F-4D97-AF65-F5344CB8AC3E}">
        <p14:creationId xmlns:p14="http://schemas.microsoft.com/office/powerpoint/2010/main" val="710631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2779"/>
            <a:ext cx="10515600" cy="1325563"/>
          </a:xfrm>
        </p:spPr>
        <p:txBody>
          <a:bodyPr/>
          <a:lstStyle/>
          <a:p>
            <a:pPr algn="ctr"/>
            <a:r>
              <a:rPr lang="en-US" b="1" dirty="0"/>
              <a:t>Current development: Needs Assessment</a:t>
            </a:r>
          </a:p>
        </p:txBody>
      </p:sp>
      <p:sp>
        <p:nvSpPr>
          <p:cNvPr id="3" name="Content Placeholder 2"/>
          <p:cNvSpPr>
            <a:spLocks noGrp="1"/>
          </p:cNvSpPr>
          <p:nvPr>
            <p:ph idx="1"/>
          </p:nvPr>
        </p:nvSpPr>
        <p:spPr>
          <a:xfrm>
            <a:off x="1093695" y="1473597"/>
            <a:ext cx="10260105" cy="2085529"/>
          </a:xfrm>
        </p:spPr>
        <p:txBody>
          <a:bodyPr>
            <a:noAutofit/>
          </a:bodyPr>
          <a:lstStyle/>
          <a:p>
            <a:r>
              <a:rPr lang="en-US" sz="2400" dirty="0"/>
              <a:t>We think that </a:t>
            </a:r>
            <a:r>
              <a:rPr lang="en-US" sz="2400" b="1" dirty="0"/>
              <a:t>LIVING</a:t>
            </a:r>
            <a:r>
              <a:rPr lang="en-US" sz="2400" dirty="0"/>
              <a:t> in the community may be different from </a:t>
            </a:r>
            <a:r>
              <a:rPr lang="en-US" sz="2400" b="1" dirty="0"/>
              <a:t>PARTICIPATING</a:t>
            </a:r>
            <a:r>
              <a:rPr lang="en-US" sz="2400" dirty="0"/>
              <a:t> as an equal member of the community. </a:t>
            </a:r>
            <a:br>
              <a:rPr lang="en-US" sz="2400" dirty="0"/>
            </a:br>
            <a:endParaRPr lang="en-US" sz="2400" dirty="0"/>
          </a:p>
          <a:p>
            <a:r>
              <a:rPr lang="en-US" sz="2400" dirty="0"/>
              <a:t>Seeking the opinions of consumers </a:t>
            </a:r>
            <a:r>
              <a:rPr lang="en-US" sz="2400" i="1" dirty="0"/>
              <a:t>and </a:t>
            </a:r>
            <a:r>
              <a:rPr lang="en-US" sz="2400" dirty="0"/>
              <a:t>CIL staff on one </a:t>
            </a:r>
            <a:br>
              <a:rPr lang="en-US" sz="2400" dirty="0"/>
            </a:br>
            <a:r>
              <a:rPr lang="en-US" sz="2400" dirty="0"/>
              <a:t>essential question: </a:t>
            </a:r>
          </a:p>
        </p:txBody>
      </p:sp>
      <p:sp>
        <p:nvSpPr>
          <p:cNvPr id="4" name="TextBox 3">
            <a:extLst>
              <a:ext uri="{FF2B5EF4-FFF2-40B4-BE49-F238E27FC236}">
                <a16:creationId xmlns:a16="http://schemas.microsoft.com/office/drawing/2014/main" id="{3C0E3A0A-75AC-4002-9BD2-F6BC2DB86368}"/>
              </a:ext>
            </a:extLst>
          </p:cNvPr>
          <p:cNvSpPr txBox="1"/>
          <p:nvPr/>
        </p:nvSpPr>
        <p:spPr>
          <a:xfrm>
            <a:off x="4164037" y="3344949"/>
            <a:ext cx="5992837" cy="1384995"/>
          </a:xfrm>
          <a:prstGeom prst="rect">
            <a:avLst/>
          </a:prstGeom>
          <a:noFill/>
          <a:ln w="28575">
            <a:solidFill>
              <a:schemeClr val="tx1"/>
            </a:solidFill>
          </a:ln>
        </p:spPr>
        <p:txBody>
          <a:bodyPr wrap="square" rtlCol="0">
            <a:spAutoFit/>
          </a:bodyPr>
          <a:lstStyle/>
          <a:p>
            <a:pPr algn="ctr"/>
            <a:r>
              <a:rPr lang="en-US" sz="2800" dirty="0"/>
              <a:t>What skills and information do people need to be as active as they want to be in their community?</a:t>
            </a:r>
          </a:p>
        </p:txBody>
      </p:sp>
      <p:sp>
        <p:nvSpPr>
          <p:cNvPr id="5" name="TextBox 4">
            <a:extLst>
              <a:ext uri="{FF2B5EF4-FFF2-40B4-BE49-F238E27FC236}">
                <a16:creationId xmlns:a16="http://schemas.microsoft.com/office/drawing/2014/main" id="{FE87C738-893C-47AF-8739-D8757DAE438C}"/>
              </a:ext>
            </a:extLst>
          </p:cNvPr>
          <p:cNvSpPr txBox="1"/>
          <p:nvPr/>
        </p:nvSpPr>
        <p:spPr>
          <a:xfrm>
            <a:off x="2431366" y="5040160"/>
            <a:ext cx="7936523" cy="1477328"/>
          </a:xfrm>
          <a:prstGeom prst="rect">
            <a:avLst/>
          </a:prstGeom>
          <a:noFill/>
        </p:spPr>
        <p:txBody>
          <a:bodyPr wrap="square" rtlCol="0">
            <a:spAutoFit/>
          </a:bodyPr>
          <a:lstStyle/>
          <a:p>
            <a:r>
              <a:rPr lang="en-US" sz="2400" dirty="0"/>
              <a:t>*The Needs Assessment is available today, if you are interested in providing your opinion on this topic. You will also have the opportunity to enter a drawing for a $100 gift card. </a:t>
            </a:r>
          </a:p>
          <a:p>
            <a:endParaRPr lang="en-US" dirty="0"/>
          </a:p>
        </p:txBody>
      </p:sp>
    </p:spTree>
    <p:extLst>
      <p:ext uri="{BB962C8B-B14F-4D97-AF65-F5344CB8AC3E}">
        <p14:creationId xmlns:p14="http://schemas.microsoft.com/office/powerpoint/2010/main" val="3452761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9788" y="365125"/>
            <a:ext cx="10515600" cy="598261"/>
          </a:xfrm>
        </p:spPr>
        <p:txBody>
          <a:bodyPr>
            <a:normAutofit fontScale="90000"/>
          </a:bodyPr>
          <a:lstStyle/>
          <a:p>
            <a:pPr algn="ctr"/>
            <a:r>
              <a:rPr lang="en-US" dirty="0"/>
              <a:t>Questions and Discussion</a:t>
            </a:r>
          </a:p>
        </p:txBody>
      </p:sp>
      <p:sp>
        <p:nvSpPr>
          <p:cNvPr id="5" name="Text Placeholder 4"/>
          <p:cNvSpPr>
            <a:spLocks noGrp="1"/>
          </p:cNvSpPr>
          <p:nvPr>
            <p:ph type="body" idx="1"/>
          </p:nvPr>
        </p:nvSpPr>
        <p:spPr>
          <a:xfrm>
            <a:off x="839787" y="729685"/>
            <a:ext cx="5157787" cy="823912"/>
          </a:xfrm>
        </p:spPr>
        <p:txBody>
          <a:bodyPr/>
          <a:lstStyle/>
          <a:p>
            <a:r>
              <a:rPr lang="en-US" dirty="0"/>
              <a:t>Home Usability	</a:t>
            </a:r>
          </a:p>
        </p:txBody>
      </p:sp>
      <p:sp>
        <p:nvSpPr>
          <p:cNvPr id="6" name="Content Placeholder 5"/>
          <p:cNvSpPr>
            <a:spLocks noGrp="1"/>
          </p:cNvSpPr>
          <p:nvPr>
            <p:ph sz="half" idx="2"/>
          </p:nvPr>
        </p:nvSpPr>
        <p:spPr>
          <a:xfrm>
            <a:off x="839786" y="1561311"/>
            <a:ext cx="5157787" cy="4239759"/>
          </a:xfrm>
        </p:spPr>
        <p:txBody>
          <a:bodyPr>
            <a:normAutofit fontScale="92500" lnSpcReduction="10000"/>
          </a:bodyPr>
          <a:lstStyle/>
          <a:p>
            <a:r>
              <a:rPr lang="en-US" dirty="0"/>
              <a:t>What is a home usability problem that you’ve experienced?</a:t>
            </a:r>
          </a:p>
          <a:p>
            <a:r>
              <a:rPr lang="en-US" dirty="0"/>
              <a:t>What personal/community resources did you use to address your problem?</a:t>
            </a:r>
          </a:p>
          <a:p>
            <a:r>
              <a:rPr lang="en-US" dirty="0"/>
              <a:t>What kinds of creative solutions have you seen working with consumers in their homes?</a:t>
            </a:r>
          </a:p>
          <a:p>
            <a:r>
              <a:rPr lang="en-US" dirty="0"/>
              <a:t>What are the biggest barriers to addressing these needs and how can we address these barriers?</a:t>
            </a:r>
            <a:endParaRPr lang="en-US" sz="2400" dirty="0"/>
          </a:p>
          <a:p>
            <a:pPr marL="0" indent="0">
              <a:buNone/>
            </a:pPr>
            <a:endParaRPr lang="en-US" dirty="0"/>
          </a:p>
          <a:p>
            <a:endParaRPr lang="en-US" dirty="0"/>
          </a:p>
          <a:p>
            <a:endParaRPr lang="en-US" dirty="0"/>
          </a:p>
        </p:txBody>
      </p:sp>
      <p:sp>
        <p:nvSpPr>
          <p:cNvPr id="7" name="Text Placeholder 6"/>
          <p:cNvSpPr>
            <a:spLocks noGrp="1"/>
          </p:cNvSpPr>
          <p:nvPr>
            <p:ph type="body" sz="quarter" idx="3"/>
          </p:nvPr>
        </p:nvSpPr>
        <p:spPr>
          <a:xfrm>
            <a:off x="6172200" y="729685"/>
            <a:ext cx="5183188" cy="823912"/>
          </a:xfrm>
        </p:spPr>
        <p:txBody>
          <a:bodyPr/>
          <a:lstStyle/>
          <a:p>
            <a:r>
              <a:rPr lang="en-US" dirty="0"/>
              <a:t>Out and About</a:t>
            </a:r>
          </a:p>
        </p:txBody>
      </p:sp>
      <p:sp>
        <p:nvSpPr>
          <p:cNvPr id="8" name="Content Placeholder 7"/>
          <p:cNvSpPr>
            <a:spLocks noGrp="1"/>
          </p:cNvSpPr>
          <p:nvPr>
            <p:ph sz="quarter" idx="4"/>
          </p:nvPr>
        </p:nvSpPr>
        <p:spPr>
          <a:xfrm>
            <a:off x="6172200" y="1561311"/>
            <a:ext cx="5183188" cy="4239759"/>
          </a:xfrm>
        </p:spPr>
        <p:txBody>
          <a:bodyPr>
            <a:normAutofit fontScale="92500" lnSpcReduction="20000"/>
          </a:bodyPr>
          <a:lstStyle/>
          <a:p>
            <a:r>
              <a:rPr lang="en-US" dirty="0"/>
              <a:t>Did addressing this home usability problem help you get out into the community?</a:t>
            </a:r>
          </a:p>
          <a:p>
            <a:r>
              <a:rPr lang="en-US" dirty="0"/>
              <a:t>What other barriers did you encounter out in the community?</a:t>
            </a:r>
          </a:p>
          <a:p>
            <a:r>
              <a:rPr lang="en-US" dirty="0"/>
              <a:t>What resources are available and valuable in your community for overcoming these barriers?</a:t>
            </a:r>
          </a:p>
          <a:p>
            <a:r>
              <a:rPr lang="en-US" dirty="0"/>
              <a:t>What skills and information are essential to have the </a:t>
            </a:r>
            <a:r>
              <a:rPr lang="en-US" b="1" dirty="0"/>
              <a:t>freedom</a:t>
            </a:r>
            <a:r>
              <a:rPr lang="en-US" dirty="0"/>
              <a:t> and </a:t>
            </a:r>
            <a:r>
              <a:rPr lang="en-US" b="1" dirty="0"/>
              <a:t>choice</a:t>
            </a:r>
            <a:r>
              <a:rPr lang="en-US" dirty="0"/>
              <a:t> to be as active as you want in the community?</a:t>
            </a:r>
          </a:p>
          <a:p>
            <a:endParaRPr lang="en-US" dirty="0"/>
          </a:p>
          <a:p>
            <a:endParaRPr lang="en-US" dirty="0"/>
          </a:p>
        </p:txBody>
      </p:sp>
    </p:spTree>
    <p:extLst>
      <p:ext uri="{BB962C8B-B14F-4D97-AF65-F5344CB8AC3E}">
        <p14:creationId xmlns:p14="http://schemas.microsoft.com/office/powerpoint/2010/main" val="2624431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More discussion questions</a:t>
            </a:r>
            <a:endParaRPr lang="en-US" b="1" dirty="0"/>
          </a:p>
        </p:txBody>
      </p:sp>
      <p:sp>
        <p:nvSpPr>
          <p:cNvPr id="3" name="Content Placeholder 2"/>
          <p:cNvSpPr>
            <a:spLocks noGrp="1"/>
          </p:cNvSpPr>
          <p:nvPr>
            <p:ph sz="half" idx="1"/>
          </p:nvPr>
        </p:nvSpPr>
        <p:spPr>
          <a:xfrm>
            <a:off x="1204806" y="1549178"/>
            <a:ext cx="9782387" cy="4351338"/>
          </a:xfrm>
        </p:spPr>
        <p:txBody>
          <a:bodyPr>
            <a:normAutofit/>
          </a:bodyPr>
          <a:lstStyle/>
          <a:p>
            <a:r>
              <a:rPr lang="en-US" dirty="0"/>
              <a:t>When it comes to social networking, how can we engage youth and those transitioning from facilities?</a:t>
            </a:r>
          </a:p>
          <a:p>
            <a:pPr lvl="1"/>
            <a:r>
              <a:rPr lang="en-US" dirty="0"/>
              <a:t>For example, is social media a useful platform?</a:t>
            </a:r>
          </a:p>
          <a:p>
            <a:r>
              <a:rPr lang="en-US" dirty="0"/>
              <a:t>What barriers might those transitioning face that are different from those who have been living independently? </a:t>
            </a:r>
          </a:p>
        </p:txBody>
      </p:sp>
    </p:spTree>
    <p:extLst>
      <p:ext uri="{BB962C8B-B14F-4D97-AF65-F5344CB8AC3E}">
        <p14:creationId xmlns:p14="http://schemas.microsoft.com/office/powerpoint/2010/main" val="687639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2663F-C8FC-4EAA-8CE4-7C742474FE39}"/>
              </a:ext>
            </a:extLst>
          </p:cNvPr>
          <p:cNvSpPr>
            <a:spLocks noGrp="1"/>
          </p:cNvSpPr>
          <p:nvPr>
            <p:ph type="title"/>
          </p:nvPr>
        </p:nvSpPr>
        <p:spPr>
          <a:xfrm>
            <a:off x="697523" y="123409"/>
            <a:ext cx="10515600" cy="1325563"/>
          </a:xfrm>
        </p:spPr>
        <p:txBody>
          <a:bodyPr/>
          <a:lstStyle/>
          <a:p>
            <a:pPr algn="ctr"/>
            <a:r>
              <a:rPr lang="en-US" dirty="0"/>
              <a:t>Thanks for joining us! </a:t>
            </a:r>
          </a:p>
        </p:txBody>
      </p:sp>
      <p:sp>
        <p:nvSpPr>
          <p:cNvPr id="3" name="Content Placeholder 2">
            <a:extLst>
              <a:ext uri="{FF2B5EF4-FFF2-40B4-BE49-F238E27FC236}">
                <a16:creationId xmlns:a16="http://schemas.microsoft.com/office/drawing/2014/main" id="{CC4934D2-783A-4E52-AB82-F004B1F02490}"/>
              </a:ext>
            </a:extLst>
          </p:cNvPr>
          <p:cNvSpPr>
            <a:spLocks noGrp="1"/>
          </p:cNvSpPr>
          <p:nvPr>
            <p:ph sz="half" idx="1"/>
          </p:nvPr>
        </p:nvSpPr>
        <p:spPr>
          <a:xfrm>
            <a:off x="1161757" y="1448972"/>
            <a:ext cx="9656298" cy="3953022"/>
          </a:xfrm>
        </p:spPr>
        <p:txBody>
          <a:bodyPr>
            <a:normAutofit fontScale="85000" lnSpcReduction="20000"/>
          </a:bodyPr>
          <a:lstStyle/>
          <a:p>
            <a:r>
              <a:rPr lang="en-US" dirty="0"/>
              <a:t>If you want to continue this discussion, we will have a table at the Mentoring Mixer from 5:30 – 7:00 </a:t>
            </a:r>
          </a:p>
          <a:p>
            <a:endParaRPr lang="en-US" dirty="0"/>
          </a:p>
          <a:p>
            <a:r>
              <a:rPr lang="en-US" dirty="0"/>
              <a:t>We’ll continue to unpack these home usability barriers and discuss resources and solutions you have identified </a:t>
            </a:r>
          </a:p>
          <a:p>
            <a:endParaRPr lang="en-US" dirty="0"/>
          </a:p>
          <a:p>
            <a:r>
              <a:rPr lang="en-US" dirty="0"/>
              <a:t>Please take a few minutes to complete the brief survey about Home Usability and we are available if you need assistance. </a:t>
            </a:r>
          </a:p>
          <a:p>
            <a:endParaRPr lang="en-US" dirty="0"/>
          </a:p>
          <a:p>
            <a:r>
              <a:rPr lang="en-US" dirty="0"/>
              <a:t>If you’re interested in providing your opinion on Out and About, come pick up a survey and enter the drawing for $100!</a:t>
            </a:r>
          </a:p>
        </p:txBody>
      </p:sp>
    </p:spTree>
    <p:extLst>
      <p:ext uri="{BB962C8B-B14F-4D97-AF65-F5344CB8AC3E}">
        <p14:creationId xmlns:p14="http://schemas.microsoft.com/office/powerpoint/2010/main" val="2791757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28AC76F-2B27-4C7F-B7CC-326BF41FEC75}"/>
              </a:ext>
            </a:extLst>
          </p:cNvPr>
          <p:cNvSpPr>
            <a:spLocks noGrp="1"/>
          </p:cNvSpPr>
          <p:nvPr>
            <p:ph idx="1"/>
          </p:nvPr>
        </p:nvSpPr>
        <p:spPr>
          <a:xfrm>
            <a:off x="838200" y="2121047"/>
            <a:ext cx="10515600" cy="3393489"/>
          </a:xfrm>
        </p:spPr>
        <p:txBody>
          <a:bodyPr/>
          <a:lstStyle/>
          <a:p>
            <a:r>
              <a:rPr lang="en-US" dirty="0"/>
              <a:t>The RTC/PICL started in October 2016 and will continue until late September 2021 </a:t>
            </a:r>
          </a:p>
          <a:p>
            <a:r>
              <a:rPr lang="en-US" dirty="0"/>
              <a:t>This Center is a partnership between the University of Kansas and the University of Montana – Glen White and Craig </a:t>
            </a:r>
            <a:r>
              <a:rPr lang="en-US" dirty="0" err="1"/>
              <a:t>Ravesloot</a:t>
            </a:r>
            <a:r>
              <a:rPr lang="en-US" dirty="0"/>
              <a:t>: Co-directors</a:t>
            </a:r>
          </a:p>
          <a:p>
            <a:r>
              <a:rPr lang="en-US" dirty="0"/>
              <a:t>UM is primary on Home Base and secondary on Out and About</a:t>
            </a:r>
          </a:p>
          <a:p>
            <a:r>
              <a:rPr lang="en-US" dirty="0"/>
              <a:t>KU  is primary on Out and About and secondary on Home Base</a:t>
            </a:r>
          </a:p>
          <a:p>
            <a:endParaRPr lang="en-US" dirty="0"/>
          </a:p>
        </p:txBody>
      </p:sp>
      <p:sp>
        <p:nvSpPr>
          <p:cNvPr id="7" name="Title 6">
            <a:extLst>
              <a:ext uri="{FF2B5EF4-FFF2-40B4-BE49-F238E27FC236}">
                <a16:creationId xmlns:a16="http://schemas.microsoft.com/office/drawing/2014/main" id="{89763704-9034-4C31-9996-A6A63FEE2AB7}"/>
              </a:ext>
            </a:extLst>
          </p:cNvPr>
          <p:cNvSpPr>
            <a:spLocks noGrp="1"/>
          </p:cNvSpPr>
          <p:nvPr>
            <p:ph type="title"/>
          </p:nvPr>
        </p:nvSpPr>
        <p:spPr/>
        <p:txBody>
          <a:bodyPr/>
          <a:lstStyle/>
          <a:p>
            <a:pPr algn="ctr"/>
            <a:r>
              <a:rPr lang="en-US" b="1" dirty="0"/>
              <a:t>Research and Training Center on Promoting </a:t>
            </a:r>
            <a:br>
              <a:rPr lang="en-US" b="1" dirty="0"/>
            </a:br>
            <a:r>
              <a:rPr lang="en-US" b="1" dirty="0"/>
              <a:t>Interventions for Community Living</a:t>
            </a:r>
          </a:p>
        </p:txBody>
      </p:sp>
    </p:spTree>
    <p:extLst>
      <p:ext uri="{BB962C8B-B14F-4D97-AF65-F5344CB8AC3E}">
        <p14:creationId xmlns:p14="http://schemas.microsoft.com/office/powerpoint/2010/main" val="4205500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C8515F1-D449-4EDE-BB57-6B38059571EC}"/>
              </a:ext>
            </a:extLst>
          </p:cNvPr>
          <p:cNvSpPr>
            <a:spLocks noGrp="1"/>
          </p:cNvSpPr>
          <p:nvPr>
            <p:ph type="title"/>
          </p:nvPr>
        </p:nvSpPr>
        <p:spPr/>
        <p:txBody>
          <a:bodyPr/>
          <a:lstStyle/>
          <a:p>
            <a:pPr algn="ctr"/>
            <a:r>
              <a:rPr lang="en-US" b="1" dirty="0"/>
              <a:t>The Home Usability Program</a:t>
            </a:r>
            <a:endParaRPr lang="en-US" dirty="0"/>
          </a:p>
        </p:txBody>
      </p:sp>
      <p:pic>
        <p:nvPicPr>
          <p:cNvPr id="8" name="Content Placeholder 8">
            <a:extLst>
              <a:ext uri="{FF2B5EF4-FFF2-40B4-BE49-F238E27FC236}">
                <a16:creationId xmlns:a16="http://schemas.microsoft.com/office/drawing/2014/main" id="{C0AE50AE-E96A-41E6-B71B-DDF1AC2781E5}"/>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025326" y="1526979"/>
            <a:ext cx="3759283" cy="3507203"/>
          </a:xfrm>
          <a:prstGeom prst="rect">
            <a:avLst/>
          </a:prstGeom>
        </p:spPr>
      </p:pic>
      <p:sp>
        <p:nvSpPr>
          <p:cNvPr id="9" name="Rectangle 8">
            <a:extLst>
              <a:ext uri="{FF2B5EF4-FFF2-40B4-BE49-F238E27FC236}">
                <a16:creationId xmlns:a16="http://schemas.microsoft.com/office/drawing/2014/main" id="{24B62232-5F8E-41F5-8575-97D9BB8EB5A5}"/>
              </a:ext>
            </a:extLst>
          </p:cNvPr>
          <p:cNvSpPr/>
          <p:nvPr/>
        </p:nvSpPr>
        <p:spPr>
          <a:xfrm>
            <a:off x="1653680" y="1571747"/>
            <a:ext cx="6610350" cy="4303101"/>
          </a:xfrm>
          <a:prstGeom prst="rect">
            <a:avLst/>
          </a:prstGeom>
        </p:spPr>
        <p:txBody>
          <a:bodyPr wrap="square">
            <a:spAutoFit/>
          </a:bodyPr>
          <a:lstStyle/>
          <a:p>
            <a:pPr marL="285750" indent="-285750">
              <a:lnSpc>
                <a:spcPct val="110000"/>
              </a:lnSpc>
              <a:buFont typeface="Arial" panose="020B0604020202020204" pitchFamily="34" charset="0"/>
              <a:buChar char="•"/>
            </a:pPr>
            <a:r>
              <a:rPr lang="en-US" sz="2500" dirty="0"/>
              <a:t>People with disabilities learn to improve their home environment and thereby promote community participation </a:t>
            </a:r>
          </a:p>
          <a:p>
            <a:pPr marL="285750" indent="-285750">
              <a:lnSpc>
                <a:spcPct val="110000"/>
              </a:lnSpc>
              <a:buFont typeface="Arial" panose="020B0604020202020204" pitchFamily="34" charset="0"/>
              <a:buChar char="•"/>
            </a:pPr>
            <a:r>
              <a:rPr lang="en-US" sz="2500" dirty="0"/>
              <a:t>Empower consumers to evaluate their home environment and provide support to enhance their home’s usability</a:t>
            </a:r>
          </a:p>
          <a:p>
            <a:pPr marL="285750" indent="-285750">
              <a:lnSpc>
                <a:spcPct val="110000"/>
              </a:lnSpc>
              <a:buFont typeface="Arial" panose="020B0604020202020204" pitchFamily="34" charset="0"/>
              <a:buChar char="•"/>
            </a:pPr>
            <a:r>
              <a:rPr lang="en-US" sz="2500" dirty="0"/>
              <a:t>Consumers create a home environment that facilitates community participation.</a:t>
            </a:r>
          </a:p>
          <a:p>
            <a:pPr marL="285750" indent="-285750">
              <a:lnSpc>
                <a:spcPct val="110000"/>
              </a:lnSpc>
              <a:buFont typeface="Arial" panose="020B0604020202020204" pitchFamily="34" charset="0"/>
              <a:buChar char="•"/>
            </a:pPr>
            <a:r>
              <a:rPr lang="en-US" sz="2500" dirty="0"/>
              <a:t>Examine the effectiveness of the program for achieving these outcomes</a:t>
            </a:r>
          </a:p>
        </p:txBody>
      </p:sp>
    </p:spTree>
    <p:extLst>
      <p:ext uri="{BB962C8B-B14F-4D97-AF65-F5344CB8AC3E}">
        <p14:creationId xmlns:p14="http://schemas.microsoft.com/office/powerpoint/2010/main" val="1358971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3078"/>
            <a:ext cx="10515600" cy="1634004"/>
          </a:xfrm>
        </p:spPr>
        <p:txBody>
          <a:bodyPr>
            <a:normAutofit/>
          </a:bodyPr>
          <a:lstStyle/>
          <a:p>
            <a:pPr algn="ctr"/>
            <a:r>
              <a:rPr lang="en-US" b="1" dirty="0"/>
              <a:t>What is Home Usability?</a:t>
            </a:r>
          </a:p>
        </p:txBody>
      </p:sp>
      <p:sp>
        <p:nvSpPr>
          <p:cNvPr id="3" name="Content Placeholder 2"/>
          <p:cNvSpPr>
            <a:spLocks noGrp="1"/>
          </p:cNvSpPr>
          <p:nvPr>
            <p:ph idx="1"/>
          </p:nvPr>
        </p:nvSpPr>
        <p:spPr>
          <a:xfrm>
            <a:off x="1622612" y="1481190"/>
            <a:ext cx="9731188" cy="4486275"/>
          </a:xfrm>
        </p:spPr>
        <p:txBody>
          <a:bodyPr>
            <a:normAutofit/>
          </a:bodyPr>
          <a:lstStyle/>
          <a:p>
            <a:r>
              <a:rPr lang="en-US" dirty="0"/>
              <a:t>Our home environments </a:t>
            </a:r>
            <a:r>
              <a:rPr lang="en-US" b="1" dirty="0"/>
              <a:t>matter. </a:t>
            </a:r>
            <a:r>
              <a:rPr lang="en-US" dirty="0"/>
              <a:t>Our homes are where we prepare for our daily lives as well as places to rest and rejuvenate for future participation.</a:t>
            </a:r>
          </a:p>
          <a:p>
            <a:r>
              <a:rPr lang="en-US" dirty="0"/>
              <a:t>Individuals are best able to prepare themselves when they have a home that </a:t>
            </a:r>
            <a:r>
              <a:rPr lang="en-US" b="1" dirty="0"/>
              <a:t>fits their needs</a:t>
            </a:r>
            <a:r>
              <a:rPr lang="en-US" dirty="0"/>
              <a:t>.</a:t>
            </a:r>
          </a:p>
          <a:p>
            <a:r>
              <a:rPr lang="en-US" b="1" dirty="0"/>
              <a:t>Home usability </a:t>
            </a:r>
            <a:r>
              <a:rPr lang="en-US" dirty="0"/>
              <a:t>is about ensuring that people with disabilities are living in homes that meet their </a:t>
            </a:r>
            <a:r>
              <a:rPr lang="en-US" b="1" dirty="0"/>
              <a:t>needs</a:t>
            </a:r>
            <a:r>
              <a:rPr lang="en-US" dirty="0"/>
              <a:t>, </a:t>
            </a:r>
            <a:r>
              <a:rPr lang="en-US" b="1" dirty="0"/>
              <a:t>desires </a:t>
            </a:r>
            <a:r>
              <a:rPr lang="en-US" dirty="0"/>
              <a:t>and </a:t>
            </a:r>
            <a:r>
              <a:rPr lang="en-US" b="1" dirty="0"/>
              <a:t>abilities</a:t>
            </a:r>
            <a:r>
              <a:rPr lang="en-US" dirty="0"/>
              <a:t>.</a:t>
            </a:r>
          </a:p>
          <a:p>
            <a:r>
              <a:rPr lang="en-US" dirty="0"/>
              <a:t>A usable home is a home where you are </a:t>
            </a:r>
            <a:r>
              <a:rPr lang="en-US" b="1" dirty="0"/>
              <a:t>in control</a:t>
            </a:r>
            <a:r>
              <a:rPr lang="en-US" dirty="0"/>
              <a:t> and </a:t>
            </a:r>
            <a:r>
              <a:rPr lang="en-US" b="1" dirty="0"/>
              <a:t>have choice</a:t>
            </a:r>
            <a:r>
              <a:rPr lang="en-US" dirty="0"/>
              <a:t> concerning all aspects of your home environment.</a:t>
            </a:r>
          </a:p>
          <a:p>
            <a:pPr marL="0" indent="0">
              <a:buNone/>
            </a:pPr>
            <a:endParaRPr lang="en-US" dirty="0"/>
          </a:p>
        </p:txBody>
      </p:sp>
    </p:spTree>
    <p:extLst>
      <p:ext uri="{BB962C8B-B14F-4D97-AF65-F5344CB8AC3E}">
        <p14:creationId xmlns:p14="http://schemas.microsoft.com/office/powerpoint/2010/main" val="1144067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Usability and Accessibility</a:t>
            </a:r>
          </a:p>
        </p:txBody>
      </p:sp>
      <p:sp>
        <p:nvSpPr>
          <p:cNvPr id="3" name="Content Placeholder 2"/>
          <p:cNvSpPr>
            <a:spLocks noGrp="1"/>
          </p:cNvSpPr>
          <p:nvPr>
            <p:ph idx="1"/>
          </p:nvPr>
        </p:nvSpPr>
        <p:spPr>
          <a:xfrm>
            <a:off x="1510518" y="1578146"/>
            <a:ext cx="10015220" cy="4456893"/>
          </a:xfrm>
        </p:spPr>
        <p:txBody>
          <a:bodyPr>
            <a:normAutofit/>
          </a:bodyPr>
          <a:lstStyle/>
          <a:p>
            <a:r>
              <a:rPr lang="en-US" dirty="0"/>
              <a:t>Usability matters when people either cannot find accessible and affordable housing and must make do with the space they are in, or if accessibility regulations do not address their specific needs and abilities</a:t>
            </a:r>
          </a:p>
          <a:p>
            <a:r>
              <a:rPr lang="en-US" dirty="0"/>
              <a:t>Usability and Accessibility are two sides of the housing coin.</a:t>
            </a:r>
          </a:p>
          <a:p>
            <a:pPr lvl="1"/>
            <a:r>
              <a:rPr lang="en-US" b="1" dirty="0"/>
              <a:t>Accessibility</a:t>
            </a:r>
          </a:p>
          <a:p>
            <a:pPr lvl="2"/>
            <a:r>
              <a:rPr lang="en-US" dirty="0"/>
              <a:t>Towards universal access, improved access for everyone</a:t>
            </a:r>
          </a:p>
          <a:p>
            <a:pPr lvl="2"/>
            <a:r>
              <a:rPr lang="en-US" dirty="0"/>
              <a:t>Community focused: measurement, codes and standards</a:t>
            </a:r>
          </a:p>
          <a:p>
            <a:pPr lvl="1"/>
            <a:r>
              <a:rPr lang="en-US" b="1" dirty="0"/>
              <a:t>Usability</a:t>
            </a:r>
          </a:p>
          <a:p>
            <a:pPr lvl="2"/>
            <a:r>
              <a:rPr lang="en-US" dirty="0"/>
              <a:t>Working to improve current home environments</a:t>
            </a:r>
          </a:p>
          <a:p>
            <a:pPr lvl="2"/>
            <a:r>
              <a:rPr lang="en-US" dirty="0"/>
              <a:t>Individually focused: form, function and design</a:t>
            </a:r>
          </a:p>
          <a:p>
            <a:endParaRPr lang="en-US" dirty="0"/>
          </a:p>
        </p:txBody>
      </p:sp>
    </p:spTree>
    <p:extLst>
      <p:ext uri="{BB962C8B-B14F-4D97-AF65-F5344CB8AC3E}">
        <p14:creationId xmlns:p14="http://schemas.microsoft.com/office/powerpoint/2010/main" val="1292468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811" y="69850"/>
            <a:ext cx="11155837" cy="916920"/>
          </a:xfrm>
        </p:spPr>
        <p:txBody>
          <a:bodyPr/>
          <a:lstStyle/>
          <a:p>
            <a:pPr algn="ctr"/>
            <a:r>
              <a:rPr lang="en-US" b="1" dirty="0"/>
              <a:t>Examples</a:t>
            </a:r>
            <a:endParaRPr lang="en-US" dirty="0"/>
          </a:p>
        </p:txBody>
      </p:sp>
      <p:sp>
        <p:nvSpPr>
          <p:cNvPr id="3" name="Content Placeholder 2"/>
          <p:cNvSpPr>
            <a:spLocks noGrp="1"/>
          </p:cNvSpPr>
          <p:nvPr>
            <p:ph idx="1"/>
          </p:nvPr>
        </p:nvSpPr>
        <p:spPr>
          <a:xfrm>
            <a:off x="1280160" y="832026"/>
            <a:ext cx="9664505" cy="5263221"/>
          </a:xfrm>
        </p:spPr>
        <p:txBody>
          <a:bodyPr>
            <a:normAutofit/>
          </a:bodyPr>
          <a:lstStyle/>
          <a:p>
            <a:r>
              <a:rPr lang="en-US" sz="2400" dirty="0"/>
              <a:t>The consumer has difficulty </a:t>
            </a:r>
            <a:r>
              <a:rPr lang="en-US" sz="2400" b="1" dirty="0"/>
              <a:t>entering and exiting her bathtub</a:t>
            </a:r>
            <a:r>
              <a:rPr lang="en-US" sz="2400" dirty="0"/>
              <a:t> for bathing. </a:t>
            </a:r>
          </a:p>
          <a:p>
            <a:pPr lvl="1"/>
            <a:r>
              <a:rPr lang="en-US" sz="2200" b="1" i="1" dirty="0"/>
              <a:t>Solution</a:t>
            </a:r>
            <a:r>
              <a:rPr lang="en-US" sz="2200" i="1" dirty="0"/>
              <a:t> – </a:t>
            </a:r>
            <a:r>
              <a:rPr lang="en-US" sz="2200" dirty="0"/>
              <a:t>Grab bars and non slip bath mat. Paid for by grant funds and Medicaid Waiver</a:t>
            </a:r>
          </a:p>
          <a:p>
            <a:r>
              <a:rPr lang="en-US" sz="2400" dirty="0"/>
              <a:t>The consumer experiences frustrations with his ability to </a:t>
            </a:r>
            <a:r>
              <a:rPr lang="en-US" sz="2400" b="1" dirty="0"/>
              <a:t>control his home entrance</a:t>
            </a:r>
            <a:r>
              <a:rPr lang="en-US" sz="2400" dirty="0"/>
              <a:t>. </a:t>
            </a:r>
          </a:p>
          <a:p>
            <a:pPr lvl="1"/>
            <a:r>
              <a:rPr lang="en-US" sz="2200" b="1" i="1" dirty="0"/>
              <a:t>Solution </a:t>
            </a:r>
            <a:r>
              <a:rPr lang="en-US" sz="2200" dirty="0"/>
              <a:t>—the consumer identified the need for a SMART lock system so he can control who comes and goes from his apartment. This was then expanded to an </a:t>
            </a:r>
            <a:r>
              <a:rPr lang="en-US" sz="2200" dirty="0" err="1"/>
              <a:t>Insteon</a:t>
            </a:r>
            <a:r>
              <a:rPr lang="en-US" sz="2200" dirty="0"/>
              <a:t> HUB which allows him to control much more than his front door (i.e. lights and AC). Paid for by Medicaid Waiver</a:t>
            </a:r>
          </a:p>
          <a:p>
            <a:r>
              <a:rPr lang="en-US" sz="2400" dirty="0"/>
              <a:t>The consumer has difficulty</a:t>
            </a:r>
            <a:r>
              <a:rPr lang="en-US" sz="2400" b="1" dirty="0"/>
              <a:t> getting prepared for her day with her PCA </a:t>
            </a:r>
            <a:r>
              <a:rPr lang="en-US" sz="2400" dirty="0"/>
              <a:t>inside her home.</a:t>
            </a:r>
          </a:p>
          <a:p>
            <a:pPr lvl="1"/>
            <a:r>
              <a:rPr lang="en-US" sz="2200" dirty="0"/>
              <a:t> </a:t>
            </a:r>
            <a:r>
              <a:rPr lang="en-US" sz="2200" b="1" i="1" dirty="0"/>
              <a:t>Solution</a:t>
            </a:r>
            <a:r>
              <a:rPr lang="en-US" sz="2200" dirty="0"/>
              <a:t>—During a home visit, the consumer identifies that the bed she is has currently is too large, she would like to downsize to a twin to give her more space in her bedroom. Consumer is not on Medicaid waiver and has very limited resources to contribute. </a:t>
            </a:r>
          </a:p>
          <a:p>
            <a:endParaRPr lang="en-US" dirty="0"/>
          </a:p>
          <a:p>
            <a:endParaRPr lang="en-US" dirty="0"/>
          </a:p>
        </p:txBody>
      </p:sp>
    </p:spTree>
    <p:extLst>
      <p:ext uri="{BB962C8B-B14F-4D97-AF65-F5344CB8AC3E}">
        <p14:creationId xmlns:p14="http://schemas.microsoft.com/office/powerpoint/2010/main" val="1170664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28773" y="249971"/>
            <a:ext cx="10515600" cy="711564"/>
          </a:xfrm>
        </p:spPr>
        <p:txBody>
          <a:bodyPr>
            <a:normAutofit/>
          </a:bodyPr>
          <a:lstStyle/>
          <a:p>
            <a:pPr algn="ctr"/>
            <a:r>
              <a:rPr lang="en-US" sz="4000" b="1" dirty="0"/>
              <a:t>Community Resources for Home Usability</a:t>
            </a:r>
          </a:p>
        </p:txBody>
      </p:sp>
      <p:sp>
        <p:nvSpPr>
          <p:cNvPr id="8" name="Content Placeholder 7"/>
          <p:cNvSpPr>
            <a:spLocks noGrp="1"/>
          </p:cNvSpPr>
          <p:nvPr>
            <p:ph idx="1"/>
          </p:nvPr>
        </p:nvSpPr>
        <p:spPr>
          <a:xfrm>
            <a:off x="1887294" y="1114706"/>
            <a:ext cx="8398557" cy="5436197"/>
          </a:xfrm>
        </p:spPr>
        <p:txBody>
          <a:bodyPr>
            <a:normAutofit/>
          </a:bodyPr>
          <a:lstStyle/>
          <a:p>
            <a:r>
              <a:rPr lang="en-US" dirty="0"/>
              <a:t>Home modification/repair services</a:t>
            </a:r>
          </a:p>
          <a:p>
            <a:r>
              <a:rPr lang="en-US" dirty="0"/>
              <a:t>Funding programs/resources</a:t>
            </a:r>
          </a:p>
          <a:p>
            <a:pPr lvl="1"/>
            <a:r>
              <a:rPr lang="en-US" dirty="0"/>
              <a:t>Population specific (e.g. veterans, low income, older adults)</a:t>
            </a:r>
          </a:p>
          <a:p>
            <a:pPr lvl="1"/>
            <a:r>
              <a:rPr lang="en-US" dirty="0"/>
              <a:t>Need specific (e.g. ramp programs, home repair services)</a:t>
            </a:r>
          </a:p>
          <a:p>
            <a:r>
              <a:rPr lang="en-US" dirty="0"/>
              <a:t>Fair housing organizations</a:t>
            </a:r>
          </a:p>
          <a:p>
            <a:r>
              <a:rPr lang="en-US" dirty="0"/>
              <a:t>Physical/Occupational therapists</a:t>
            </a:r>
          </a:p>
          <a:p>
            <a:r>
              <a:rPr lang="en-US" dirty="0"/>
              <a:t>Property management companies</a:t>
            </a:r>
          </a:p>
          <a:p>
            <a:r>
              <a:rPr lang="en-US" dirty="0"/>
              <a:t>Cleaning services</a:t>
            </a:r>
          </a:p>
          <a:p>
            <a:r>
              <a:rPr lang="en-US" dirty="0"/>
              <a:t>City officials</a:t>
            </a:r>
          </a:p>
        </p:txBody>
      </p:sp>
    </p:spTree>
    <p:extLst>
      <p:ext uri="{BB962C8B-B14F-4D97-AF65-F5344CB8AC3E}">
        <p14:creationId xmlns:p14="http://schemas.microsoft.com/office/powerpoint/2010/main" val="1491512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7626" y="323081"/>
            <a:ext cx="10515600" cy="883552"/>
          </a:xfrm>
        </p:spPr>
        <p:txBody>
          <a:bodyPr>
            <a:normAutofit/>
          </a:bodyPr>
          <a:lstStyle/>
          <a:p>
            <a:pPr algn="ctr"/>
            <a:r>
              <a:rPr lang="en-US" sz="4000" b="1" dirty="0"/>
              <a:t>Out and About Program	</a:t>
            </a:r>
          </a:p>
        </p:txBody>
      </p:sp>
      <p:sp>
        <p:nvSpPr>
          <p:cNvPr id="5" name="Content Placeholder 4"/>
          <p:cNvSpPr>
            <a:spLocks noGrp="1"/>
          </p:cNvSpPr>
          <p:nvPr>
            <p:ph idx="1"/>
          </p:nvPr>
        </p:nvSpPr>
        <p:spPr>
          <a:xfrm>
            <a:off x="1559882" y="1206633"/>
            <a:ext cx="9091087" cy="5434404"/>
          </a:xfrm>
        </p:spPr>
        <p:txBody>
          <a:bodyPr>
            <a:normAutofit/>
          </a:bodyPr>
          <a:lstStyle/>
          <a:p>
            <a:r>
              <a:rPr lang="en-US" dirty="0"/>
              <a:t>Skills training and information sharing to help consumers address barriers to community participation. </a:t>
            </a:r>
          </a:p>
          <a:p>
            <a:r>
              <a:rPr lang="en-US" dirty="0"/>
              <a:t>Consumers face barriers that extend beyond their homes including:</a:t>
            </a:r>
          </a:p>
          <a:p>
            <a:pPr lvl="1"/>
            <a:r>
              <a:rPr lang="en-US" sz="2800" b="1" dirty="0"/>
              <a:t>Personal barriers </a:t>
            </a:r>
            <a:r>
              <a:rPr lang="en-US" sz="2800" dirty="0"/>
              <a:t>such as secondary health conditions</a:t>
            </a:r>
          </a:p>
          <a:p>
            <a:pPr lvl="2"/>
            <a:r>
              <a:rPr lang="en-US" sz="2400" dirty="0"/>
              <a:t>Pain, depression, fatigue, pressure sores, the list goes on</a:t>
            </a:r>
          </a:p>
          <a:p>
            <a:pPr lvl="1"/>
            <a:r>
              <a:rPr lang="en-US" sz="2800" b="1" dirty="0"/>
              <a:t>Environmental barriers </a:t>
            </a:r>
            <a:r>
              <a:rPr lang="en-US" sz="2800" dirty="0"/>
              <a:t>outside the home </a:t>
            </a:r>
          </a:p>
          <a:p>
            <a:pPr lvl="2"/>
            <a:r>
              <a:rPr lang="en-US" sz="2400" dirty="0"/>
              <a:t>Lack of transportation, inaccessible businesses, etc.</a:t>
            </a:r>
          </a:p>
          <a:p>
            <a:r>
              <a:rPr lang="en-US" dirty="0"/>
              <a:t>Working with CILs to incorporate trainings that provide consumers with the skills to eliminate these barriers to meet community participation goals. </a:t>
            </a:r>
          </a:p>
        </p:txBody>
      </p:sp>
    </p:spTree>
    <p:extLst>
      <p:ext uri="{BB962C8B-B14F-4D97-AF65-F5344CB8AC3E}">
        <p14:creationId xmlns:p14="http://schemas.microsoft.com/office/powerpoint/2010/main" val="2440916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4697"/>
          </a:xfrm>
        </p:spPr>
        <p:txBody>
          <a:bodyPr/>
          <a:lstStyle/>
          <a:p>
            <a:pPr algn="ctr"/>
            <a:r>
              <a:rPr lang="en-US" b="1" dirty="0"/>
              <a:t>Skills Training</a:t>
            </a:r>
          </a:p>
        </p:txBody>
      </p:sp>
      <p:sp>
        <p:nvSpPr>
          <p:cNvPr id="3" name="Content Placeholder 2"/>
          <p:cNvSpPr>
            <a:spLocks noGrp="1"/>
          </p:cNvSpPr>
          <p:nvPr>
            <p:ph idx="1"/>
          </p:nvPr>
        </p:nvSpPr>
        <p:spPr>
          <a:xfrm>
            <a:off x="890954" y="1209822"/>
            <a:ext cx="10410092" cy="5050301"/>
          </a:xfrm>
        </p:spPr>
        <p:txBody>
          <a:bodyPr>
            <a:normAutofit/>
          </a:bodyPr>
          <a:lstStyle/>
          <a:p>
            <a:r>
              <a:rPr lang="en-US" sz="2500" b="1" dirty="0"/>
              <a:t>Goal Setting: </a:t>
            </a:r>
            <a:r>
              <a:rPr lang="en-US" sz="2500" dirty="0"/>
              <a:t>Identifying what consumers want to do in their communities, what barriers they are facing, and how they will be able to achieve their goal.</a:t>
            </a:r>
          </a:p>
          <a:p>
            <a:r>
              <a:rPr lang="en-US" sz="2500" b="1" dirty="0"/>
              <a:t>Problem-solving: </a:t>
            </a:r>
            <a:r>
              <a:rPr lang="en-US" sz="2500" dirty="0"/>
              <a:t>Working with the ILS to set an </a:t>
            </a:r>
            <a:r>
              <a:rPr lang="en-US" sz="2500" b="1" dirty="0"/>
              <a:t>action plan </a:t>
            </a:r>
            <a:r>
              <a:rPr lang="en-US" sz="2500" dirty="0"/>
              <a:t>to address their needs. Connecting consumers with community resources and information and </a:t>
            </a:r>
            <a:r>
              <a:rPr lang="en-US" sz="2500" b="1" dirty="0"/>
              <a:t>empowering </a:t>
            </a:r>
            <a:r>
              <a:rPr lang="en-US" sz="2500" dirty="0"/>
              <a:t>them to be active in achieving their goals. </a:t>
            </a:r>
          </a:p>
          <a:p>
            <a:r>
              <a:rPr lang="en-US" sz="2500" b="1" dirty="0"/>
              <a:t>Advocacy: </a:t>
            </a:r>
            <a:r>
              <a:rPr lang="en-US" sz="2500" dirty="0"/>
              <a:t>Gaining the skills and knowledge about laws and rights, skills in public speaking and advocating for oneself and other’s interests. </a:t>
            </a:r>
          </a:p>
          <a:p>
            <a:r>
              <a:rPr lang="en-US" sz="2500" b="1" dirty="0"/>
              <a:t>Networking: </a:t>
            </a:r>
            <a:r>
              <a:rPr lang="en-US" sz="2500" dirty="0"/>
              <a:t>Connecting with people in the community, joining social or support groups. Working with peers to achieve goals can provide support and accountability.</a:t>
            </a:r>
            <a:endParaRPr lang="en-US" sz="2500" b="1" dirty="0"/>
          </a:p>
        </p:txBody>
      </p:sp>
    </p:spTree>
    <p:extLst>
      <p:ext uri="{BB962C8B-B14F-4D97-AF65-F5344CB8AC3E}">
        <p14:creationId xmlns:p14="http://schemas.microsoft.com/office/powerpoint/2010/main" val="39728266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11755</TotalTime>
  <Words>1133</Words>
  <Application>Microsoft Office PowerPoint</Application>
  <PresentationFormat>Widescreen</PresentationFormat>
  <Paragraphs>102</Paragraphs>
  <Slides>14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Research and Training Center on Promoting  Interventions for Community Living</vt:lpstr>
      <vt:lpstr>The Home Usability Program</vt:lpstr>
      <vt:lpstr>What is Home Usability?</vt:lpstr>
      <vt:lpstr>Usability and Accessibility</vt:lpstr>
      <vt:lpstr>Examples</vt:lpstr>
      <vt:lpstr>Community Resources for Home Usability</vt:lpstr>
      <vt:lpstr>Out and About Program </vt:lpstr>
      <vt:lpstr>Skills Training</vt:lpstr>
      <vt:lpstr>Information Sharing </vt:lpstr>
      <vt:lpstr>Current development: Needs Assessment</vt:lpstr>
      <vt:lpstr>Questions and Discussion</vt:lpstr>
      <vt:lpstr>More discussion questions</vt:lpstr>
      <vt:lpstr>Thanks for joining us!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 Base</dc:title>
  <dc:creator>Microsoft Office User</dc:creator>
  <cp:lastModifiedBy>Burghart, Hayley Ann</cp:lastModifiedBy>
  <cp:revision>175</cp:revision>
  <cp:lastPrinted>2017-06-01T20:20:10Z</cp:lastPrinted>
  <dcterms:created xsi:type="dcterms:W3CDTF">2017-01-23T18:42:04Z</dcterms:created>
  <dcterms:modified xsi:type="dcterms:W3CDTF">2017-10-19T16:34:10Z</dcterms:modified>
</cp:coreProperties>
</file>