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26" r:id="rId2"/>
    <p:sldId id="691" r:id="rId3"/>
    <p:sldId id="692" r:id="rId4"/>
    <p:sldId id="874" r:id="rId5"/>
    <p:sldId id="783" r:id="rId6"/>
    <p:sldId id="700" r:id="rId7"/>
    <p:sldId id="701" r:id="rId8"/>
    <p:sldId id="702" r:id="rId9"/>
    <p:sldId id="868" r:id="rId10"/>
    <p:sldId id="705" r:id="rId11"/>
    <p:sldId id="706" r:id="rId12"/>
    <p:sldId id="707" r:id="rId13"/>
    <p:sldId id="869" r:id="rId14"/>
    <p:sldId id="870" r:id="rId15"/>
    <p:sldId id="871" r:id="rId16"/>
    <p:sldId id="872" r:id="rId17"/>
    <p:sldId id="873" r:id="rId18"/>
    <p:sldId id="875" r:id="rId19"/>
    <p:sldId id="726" r:id="rId20"/>
    <p:sldId id="876" r:id="rId21"/>
    <p:sldId id="840" r:id="rId22"/>
    <p:sldId id="811" r:id="rId23"/>
    <p:sldId id="877" r:id="rId2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35" autoAdjust="0"/>
    <p:restoredTop sz="96450" autoAdjust="0"/>
  </p:normalViewPr>
  <p:slideViewPr>
    <p:cSldViewPr>
      <p:cViewPr varScale="1">
        <p:scale>
          <a:sx n="89" d="100"/>
          <a:sy n="89" d="100"/>
        </p:scale>
        <p:origin x="1886" y="72"/>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200" d="100"/>
        <a:sy n="200" d="100"/>
      </p:scale>
      <p:origin x="0" y="-4867"/>
    </p:cViewPr>
  </p:sorterViewPr>
  <p:notesViewPr>
    <p:cSldViewPr>
      <p:cViewPr varScale="1">
        <p:scale>
          <a:sx n="64" d="100"/>
          <a:sy n="64" d="100"/>
        </p:scale>
        <p:origin x="2568" y="6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10/2/2017</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9838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7867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63642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41632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80338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6610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1824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7699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60159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2808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8175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9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2835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2931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84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5033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60125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03733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3758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9522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255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pic>
        <p:nvPicPr>
          <p:cNvPr id="5" name="Picture 4" descr="ilru logo - red block letters ilru lowercase with blue eyebrow swoosh abo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IL-NET</a:t>
            </a:r>
            <a:r>
              <a:rPr lang="en-US" sz="800" b="1" dirty="0">
                <a:latin typeface="Arial" pitchFamily="34" charset="0"/>
                <a:cs typeface="+mn-cs"/>
              </a:rPr>
              <a: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aulamcelwee.ilru@gmail.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sz="2800" b="1" i="1" dirty="0"/>
              <a:t>Advocacy</a:t>
            </a:r>
            <a:r>
              <a:rPr lang="en-US" sz="2800" i="1" dirty="0"/>
              <a:t> </a:t>
            </a:r>
            <a:r>
              <a:rPr lang="en-US" sz="2800" dirty="0"/>
              <a:t>means pleading an individual's cause or speaking or writing in support of an individual. To the extent permitted by State law or the rules of the agency before which an individual is appearing, a non-lawyer may engage in advocacy on behalf of another individual.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4" name="Title 3"/>
          <p:cNvSpPr>
            <a:spLocks noGrp="1"/>
          </p:cNvSpPr>
          <p:nvPr>
            <p:ph type="title"/>
          </p:nvPr>
        </p:nvSpPr>
        <p:spPr/>
        <p:txBody>
          <a:bodyPr/>
          <a:lstStyle/>
          <a:p>
            <a:r>
              <a:rPr lang="en-US" dirty="0"/>
              <a:t>§ 1329.4 Definitions. </a:t>
            </a:r>
          </a:p>
        </p:txBody>
      </p:sp>
    </p:spTree>
    <p:extLst>
      <p:ext uri="{BB962C8B-B14F-4D97-AF65-F5344CB8AC3E}">
        <p14:creationId xmlns:p14="http://schemas.microsoft.com/office/powerpoint/2010/main" val="2387445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sz="2800" dirty="0"/>
              <a:t>Advocacy may—</a:t>
            </a:r>
            <a:endParaRPr lang="en-US" sz="2000" dirty="0"/>
          </a:p>
          <a:p>
            <a:pPr marL="1828800" lvl="3" indent="-457200">
              <a:buFont typeface="+mj-lt"/>
              <a:buAutoNum type="arabicPeriod"/>
            </a:pPr>
            <a:r>
              <a:rPr lang="en-US" sz="2600" dirty="0"/>
              <a:t>Involve representing an individual—</a:t>
            </a:r>
          </a:p>
          <a:p>
            <a:pPr marL="2343150" lvl="4" indent="-514350">
              <a:buFont typeface="+mj-lt"/>
              <a:buAutoNum type="romanLcPeriod"/>
            </a:pPr>
            <a:r>
              <a:rPr lang="en-US" sz="2400" dirty="0"/>
              <a:t>Before private entities or organizations, government agencies (whether State, local, or Federal), or in a court of law (whether State or Federal); </a:t>
            </a:r>
            <a:r>
              <a:rPr lang="en-US" sz="2400" dirty="0" smtClean="0"/>
              <a:t>or</a:t>
            </a:r>
          </a:p>
          <a:p>
            <a:pPr marL="2343150" lvl="4" indent="-514350">
              <a:buFont typeface="+mj-lt"/>
              <a:buAutoNum type="romanLcPeriod"/>
            </a:pPr>
            <a:r>
              <a:rPr lang="en-US" sz="2400" dirty="0"/>
              <a:t>In negotiations or mediation, in formal or informal administrative proceedings before government agencies (whether State, local, or Federal), or in legal proceedings in a court of law; and</a:t>
            </a:r>
          </a:p>
          <a:p>
            <a:pPr marL="2343150" lvl="4" indent="-514350">
              <a:buFont typeface="+mj-lt"/>
              <a:buAutoNum type="romanLcPeriod"/>
            </a:pPr>
            <a:endParaRPr lang="en-US" sz="2200"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p:txBody>
          <a:bodyPr/>
          <a:lstStyle/>
          <a:p>
            <a:r>
              <a:rPr lang="en-US" dirty="0"/>
              <a:t>§ 1329.4 Definitions. </a:t>
            </a:r>
            <a:r>
              <a:rPr lang="en-US" sz="2400" dirty="0" smtClean="0"/>
              <a:t>cont’d.</a:t>
            </a:r>
            <a:r>
              <a:rPr lang="en-US" dirty="0" smtClean="0"/>
              <a:t> </a:t>
            </a:r>
            <a:endParaRPr lang="en-US" dirty="0"/>
          </a:p>
        </p:txBody>
      </p:sp>
    </p:spTree>
    <p:extLst>
      <p:ext uri="{BB962C8B-B14F-4D97-AF65-F5344CB8AC3E}">
        <p14:creationId xmlns:p14="http://schemas.microsoft.com/office/powerpoint/2010/main" val="2080809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85950" lvl="3" indent="-514350">
              <a:buFont typeface="+mj-lt"/>
              <a:buAutoNum type="arabicPeriod" startAt="2"/>
            </a:pPr>
            <a:r>
              <a:rPr lang="en-US" sz="2600" dirty="0"/>
              <a:t>Be on behalf of</a:t>
            </a:r>
            <a:r>
              <a:rPr lang="en-US" sz="2600" dirty="0" smtClean="0"/>
              <a:t>—</a:t>
            </a:r>
            <a:endParaRPr lang="en-US" sz="2600" dirty="0"/>
          </a:p>
          <a:p>
            <a:pPr marL="2343150" lvl="4" indent="-514350">
              <a:buFont typeface="+mj-lt"/>
              <a:buAutoNum type="romanLcPeriod"/>
            </a:pPr>
            <a:r>
              <a:rPr lang="en-US" sz="2400" dirty="0"/>
              <a:t>A single individual, in which case it is individual advocacy</a:t>
            </a:r>
            <a:r>
              <a:rPr lang="en-US" sz="2400" dirty="0" smtClean="0"/>
              <a:t>;</a:t>
            </a:r>
            <a:endParaRPr lang="en-US" sz="2400" dirty="0"/>
          </a:p>
          <a:p>
            <a:pPr marL="2343150" lvl="4" indent="-514350">
              <a:buFont typeface="+mj-lt"/>
              <a:buAutoNum type="romanLcPeriod"/>
            </a:pPr>
            <a:r>
              <a:rPr lang="en-US" sz="2400" dirty="0"/>
              <a:t>A group or class of individuals, in which case it is </a:t>
            </a:r>
            <a:r>
              <a:rPr lang="en-US" sz="2400" i="1" dirty="0"/>
              <a:t>systems advocacy; </a:t>
            </a:r>
            <a:r>
              <a:rPr lang="en-US" sz="2400" dirty="0" smtClean="0"/>
              <a:t>or</a:t>
            </a:r>
            <a:endParaRPr lang="en-US" sz="2400" dirty="0"/>
          </a:p>
          <a:p>
            <a:pPr marL="2343150" lvl="4" indent="-514350">
              <a:buFont typeface="+mj-lt"/>
              <a:buAutoNum type="romanLcPeriod"/>
            </a:pPr>
            <a:r>
              <a:rPr lang="en-US" sz="2400" dirty="0"/>
              <a:t>Oneself, in which case it is </a:t>
            </a:r>
            <a:r>
              <a:rPr lang="en-US" sz="2400" i="1" dirty="0"/>
              <a:t>self advocacy</a:t>
            </a:r>
            <a:r>
              <a:rPr lang="en-US" sz="2400" i="1" dirty="0" smtClean="0"/>
              <a:t>.</a:t>
            </a:r>
          </a:p>
          <a:p>
            <a:pPr marL="290513" lvl="4" indent="0">
              <a:buNone/>
            </a:pPr>
            <a:endParaRPr lang="en-US" sz="2400" dirty="0"/>
          </a:p>
          <a:p>
            <a:pPr marL="0" indent="0">
              <a:buNone/>
            </a:pPr>
            <a:r>
              <a:rPr lang="en-US" dirty="0" smtClean="0">
                <a:solidFill>
                  <a:srgbClr val="002060"/>
                </a:solidFill>
              </a:rPr>
              <a:t>Any areas of advocacy where you’d like to see more training? How about lobbying? Political action?</a:t>
            </a:r>
            <a:endParaRPr lang="en-US" dirty="0">
              <a:solidFill>
                <a:srgbClr val="00206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
        <p:nvSpPr>
          <p:cNvPr id="4" name="Title 3"/>
          <p:cNvSpPr>
            <a:spLocks noGrp="1"/>
          </p:cNvSpPr>
          <p:nvPr>
            <p:ph type="title"/>
          </p:nvPr>
        </p:nvSpPr>
        <p:spPr/>
        <p:txBody>
          <a:bodyPr/>
          <a:lstStyle/>
          <a:p>
            <a:r>
              <a:rPr lang="en-US" dirty="0"/>
              <a:t>§ 1329.4 Definitions. </a:t>
            </a:r>
            <a:r>
              <a:rPr lang="en-US" sz="2400" dirty="0" smtClean="0"/>
              <a:t>cont’d. 2</a:t>
            </a:r>
            <a:endParaRPr lang="en-US" dirty="0"/>
          </a:p>
        </p:txBody>
      </p:sp>
    </p:spTree>
    <p:extLst>
      <p:ext uri="{BB962C8B-B14F-4D97-AF65-F5344CB8AC3E}">
        <p14:creationId xmlns:p14="http://schemas.microsoft.com/office/powerpoint/2010/main" val="1756071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i="1" dirty="0"/>
              <a:t>Peer relationships </a:t>
            </a:r>
            <a:r>
              <a:rPr lang="en-US" dirty="0"/>
              <a:t>mean relationships involving mutual support and assistance among individuals with significant disabilities who are actively pursuing IL goals.</a:t>
            </a:r>
          </a:p>
          <a:p>
            <a:pPr marL="228600" indent="0">
              <a:buNone/>
            </a:pPr>
            <a:r>
              <a:rPr lang="en-US" dirty="0"/>
              <a:t> </a:t>
            </a:r>
          </a:p>
          <a:p>
            <a:pPr marL="228600" indent="0">
              <a:buNone/>
            </a:pPr>
            <a:r>
              <a:rPr lang="en-US" b="1" i="1" dirty="0"/>
              <a:t>Peer role models </a:t>
            </a:r>
            <a:r>
              <a:rPr lang="en-US" dirty="0"/>
              <a:t>mean individuals with significant disabilities whose achievements can serve as a positive example for other individuals with significant disabilities.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
        <p:nvSpPr>
          <p:cNvPr id="4" name="Title 3"/>
          <p:cNvSpPr>
            <a:spLocks noGrp="1"/>
          </p:cNvSpPr>
          <p:nvPr>
            <p:ph type="title"/>
          </p:nvPr>
        </p:nvSpPr>
        <p:spPr/>
        <p:txBody>
          <a:bodyPr/>
          <a:lstStyle/>
          <a:p>
            <a:r>
              <a:rPr lang="en-US" dirty="0"/>
              <a:t>§ 1329.4 Definitions. </a:t>
            </a:r>
            <a:r>
              <a:rPr lang="en-US" sz="2400" dirty="0"/>
              <a:t>cont’d. </a:t>
            </a:r>
            <a:r>
              <a:rPr lang="en-US" sz="2400" dirty="0" smtClean="0"/>
              <a:t>3</a:t>
            </a:r>
            <a:endParaRPr lang="en-US" sz="2400" dirty="0"/>
          </a:p>
        </p:txBody>
      </p:sp>
    </p:spTree>
    <p:extLst>
      <p:ext uri="{BB962C8B-B14F-4D97-AF65-F5344CB8AC3E}">
        <p14:creationId xmlns:p14="http://schemas.microsoft.com/office/powerpoint/2010/main" val="603653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Peer counseling, including cross-disability peer counseling; (Many states restrict the word “counseling” to licensed practitioners, so Centers sometimes substitute “support” “mentor” etc.</a:t>
            </a:r>
          </a:p>
          <a:p>
            <a:pPr marL="0" indent="0">
              <a:buNone/>
            </a:pPr>
            <a:endParaRPr lang="en-US" dirty="0" smtClean="0">
              <a:solidFill>
                <a:srgbClr val="002060"/>
              </a:solidFill>
            </a:endParaRPr>
          </a:p>
          <a:p>
            <a:pPr marL="0" indent="0">
              <a:buNone/>
            </a:pPr>
            <a:r>
              <a:rPr lang="en-US" dirty="0" smtClean="0">
                <a:solidFill>
                  <a:srgbClr val="002060"/>
                </a:solidFill>
              </a:rPr>
              <a:t>Any areas around peer counseling where training and/or technical assistance are needed?</a:t>
            </a:r>
            <a:endParaRPr lang="en-US" dirty="0">
              <a:solidFill>
                <a:srgbClr val="002060"/>
              </a:solidFill>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
        <p:nvSpPr>
          <p:cNvPr id="4" name="Title 3"/>
          <p:cNvSpPr>
            <a:spLocks noGrp="1"/>
          </p:cNvSpPr>
          <p:nvPr>
            <p:ph type="title"/>
          </p:nvPr>
        </p:nvSpPr>
        <p:spPr/>
        <p:txBody>
          <a:bodyPr/>
          <a:lstStyle/>
          <a:p>
            <a:r>
              <a:rPr lang="en-US" dirty="0" smtClean="0"/>
              <a:t>Peer Counseling is a core service</a:t>
            </a:r>
            <a:endParaRPr lang="en-US" dirty="0"/>
          </a:p>
        </p:txBody>
      </p:sp>
    </p:spTree>
    <p:extLst>
      <p:ext uri="{BB962C8B-B14F-4D97-AF65-F5344CB8AC3E}">
        <p14:creationId xmlns:p14="http://schemas.microsoft.com/office/powerpoint/2010/main" val="4050013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Are there areas around this core service where you would like training and technical assistance?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
        <p:nvSpPr>
          <p:cNvPr id="4" name="Title 3"/>
          <p:cNvSpPr>
            <a:spLocks noGrp="1"/>
          </p:cNvSpPr>
          <p:nvPr>
            <p:ph type="title"/>
          </p:nvPr>
        </p:nvSpPr>
        <p:spPr/>
        <p:txBody>
          <a:bodyPr/>
          <a:lstStyle/>
          <a:p>
            <a:r>
              <a:rPr lang="en-US" dirty="0" smtClean="0"/>
              <a:t>Independent Living Skills Training</a:t>
            </a:r>
            <a:endParaRPr lang="en-US" dirty="0"/>
          </a:p>
        </p:txBody>
      </p:sp>
    </p:spTree>
    <p:extLst>
      <p:ext uri="{BB962C8B-B14F-4D97-AF65-F5344CB8AC3E}">
        <p14:creationId xmlns:p14="http://schemas.microsoft.com/office/powerpoint/2010/main" val="3441799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Are there areas around this core service where you want training or technical assistance?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
        <p:nvSpPr>
          <p:cNvPr id="4" name="Title 3"/>
          <p:cNvSpPr>
            <a:spLocks noGrp="1"/>
          </p:cNvSpPr>
          <p:nvPr>
            <p:ph type="title"/>
          </p:nvPr>
        </p:nvSpPr>
        <p:spPr/>
        <p:txBody>
          <a:bodyPr/>
          <a:lstStyle/>
          <a:p>
            <a:r>
              <a:rPr lang="en-US" dirty="0" smtClean="0"/>
              <a:t>Information and Referral</a:t>
            </a:r>
            <a:endParaRPr lang="en-US" dirty="0"/>
          </a:p>
        </p:txBody>
      </p:sp>
    </p:spTree>
    <p:extLst>
      <p:ext uri="{BB962C8B-B14F-4D97-AF65-F5344CB8AC3E}">
        <p14:creationId xmlns:p14="http://schemas.microsoft.com/office/powerpoint/2010/main" val="316046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your on-going needs around transition from institutions to the community?</a:t>
            </a:r>
          </a:p>
          <a:p>
            <a:r>
              <a:rPr lang="en-US" dirty="0" smtClean="0"/>
              <a:t>What are your on-going needs around assisting people with significant disabilities to avoid institutional placement?</a:t>
            </a:r>
          </a:p>
          <a:p>
            <a:r>
              <a:rPr lang="en-US" dirty="0" smtClean="0"/>
              <a:t>How about post-secondary transition for young people up to age 24.</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
        <p:nvSpPr>
          <p:cNvPr id="4" name="Title 3"/>
          <p:cNvSpPr>
            <a:spLocks noGrp="1"/>
          </p:cNvSpPr>
          <p:nvPr>
            <p:ph type="title"/>
          </p:nvPr>
        </p:nvSpPr>
        <p:spPr/>
        <p:txBody>
          <a:bodyPr/>
          <a:lstStyle/>
          <a:p>
            <a:r>
              <a:rPr lang="en-US" dirty="0" smtClean="0"/>
              <a:t>We have had quite a bit of training addressing the new core service areas.</a:t>
            </a:r>
            <a:endParaRPr lang="en-US" dirty="0"/>
          </a:p>
        </p:txBody>
      </p:sp>
    </p:spTree>
    <p:extLst>
      <p:ext uri="{BB962C8B-B14F-4D97-AF65-F5344CB8AC3E}">
        <p14:creationId xmlns:p14="http://schemas.microsoft.com/office/powerpoint/2010/main" val="1923050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Electronic vs paper</a:t>
            </a:r>
          </a:p>
          <a:p>
            <a:r>
              <a:rPr lang="en-US" dirty="0" smtClean="0"/>
              <a:t>Independent Living Plan vs waiver</a:t>
            </a:r>
          </a:p>
          <a:p>
            <a:r>
              <a:rPr lang="en-US" dirty="0" smtClean="0"/>
              <a:t>Eligibility</a:t>
            </a:r>
          </a:p>
          <a:p>
            <a:r>
              <a:rPr lang="en-US" dirty="0" smtClean="0"/>
              <a:t>Other areas of record keeping for services?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
        <p:nvSpPr>
          <p:cNvPr id="4" name="Title 3"/>
          <p:cNvSpPr>
            <a:spLocks noGrp="1"/>
          </p:cNvSpPr>
          <p:nvPr>
            <p:ph type="title"/>
          </p:nvPr>
        </p:nvSpPr>
        <p:spPr/>
        <p:txBody>
          <a:bodyPr/>
          <a:lstStyle/>
          <a:p>
            <a:r>
              <a:rPr lang="en-US" dirty="0" smtClean="0"/>
              <a:t>Consumer Service Records	</a:t>
            </a:r>
            <a:endParaRPr lang="en-US" dirty="0"/>
          </a:p>
        </p:txBody>
      </p:sp>
    </p:spTree>
    <p:extLst>
      <p:ext uri="{BB962C8B-B14F-4D97-AF65-F5344CB8AC3E}">
        <p14:creationId xmlns:p14="http://schemas.microsoft.com/office/powerpoint/2010/main" val="1430533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buNone/>
            </a:pPr>
            <a:r>
              <a:rPr lang="en-US" b="1" dirty="0" smtClean="0">
                <a:solidFill>
                  <a:schemeClr val="accent2"/>
                </a:solidFill>
              </a:rPr>
              <a:t>How are you doing in the area of diversity? Of serving unserved or underserved groups or populations in your state?</a:t>
            </a:r>
            <a:endParaRPr lang="en-US" dirty="0">
              <a:solidFill>
                <a:schemeClr val="accent2"/>
              </a:solidFill>
            </a:endParaRPr>
          </a:p>
          <a:p>
            <a:pPr marL="0" indent="0">
              <a:buNone/>
            </a:pPr>
            <a:endParaRPr lang="en-US" dirty="0" smtClean="0"/>
          </a:p>
          <a:p>
            <a:pPr marL="228600" indent="0">
              <a:buNone/>
            </a:pPr>
            <a:r>
              <a:rPr lang="en-US" b="1" i="1" dirty="0"/>
              <a:t>Unserved and underserved groups or populations </a:t>
            </a:r>
            <a:r>
              <a:rPr lang="en-US" dirty="0"/>
              <a:t>include populations such as individuals from racial and ethnic minority backgrounds, disadvantaged individuals, individuals with limited English proficiency, and individuals from underserved geographic areas (rural or urban).</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
        <p:nvSpPr>
          <p:cNvPr id="4" name="Title 3"/>
          <p:cNvSpPr>
            <a:spLocks noGrp="1"/>
          </p:cNvSpPr>
          <p:nvPr>
            <p:ph type="title"/>
          </p:nvPr>
        </p:nvSpPr>
        <p:spPr/>
        <p:txBody>
          <a:bodyPr/>
          <a:lstStyle/>
          <a:p>
            <a:r>
              <a:rPr lang="en-US" dirty="0"/>
              <a:t>§ 1329.4 </a:t>
            </a:r>
            <a:r>
              <a:rPr lang="en-US" dirty="0" smtClean="0"/>
              <a:t>Definitions</a:t>
            </a:r>
            <a:endParaRPr lang="en-US" sz="2400" dirty="0"/>
          </a:p>
        </p:txBody>
      </p:sp>
    </p:spTree>
    <p:extLst>
      <p:ext uri="{BB962C8B-B14F-4D97-AF65-F5344CB8AC3E}">
        <p14:creationId xmlns:p14="http://schemas.microsoft.com/office/powerpoint/2010/main" val="3640916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33867" y="1295400"/>
            <a:ext cx="9144000" cy="1058781"/>
          </a:xfrm>
        </p:spPr>
        <p:txBody>
          <a:bodyPr>
            <a:noAutofit/>
          </a:bodyPr>
          <a:lstStyle/>
          <a:p>
            <a:pPr algn="ct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APRIL Conference</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457200" y="2362200"/>
            <a:ext cx="8229600" cy="2228850"/>
          </a:xfrm>
        </p:spPr>
        <p:txBody>
          <a:bodyPr>
            <a:noAutofit/>
          </a:bodyPr>
          <a:lstStyle/>
          <a:p>
            <a:r>
              <a:rPr lang="en-US" altLang="en-US" sz="2800" dirty="0" smtClean="0">
                <a:solidFill>
                  <a:srgbClr val="333399"/>
                </a:solidFill>
                <a:latin typeface="Arial Rounded MT Bold" panose="020F0704030504030204"/>
                <a:ea typeface="ＭＳ Ｐゴシック" pitchFamily="34" charset="-128"/>
                <a:cs typeface="Arial" charset="0"/>
              </a:rPr>
              <a:t>Listening session: </a:t>
            </a:r>
          </a:p>
          <a:p>
            <a:r>
              <a:rPr lang="en-US" altLang="en-US" sz="2800" dirty="0" smtClean="0">
                <a:solidFill>
                  <a:srgbClr val="333399"/>
                </a:solidFill>
                <a:latin typeface="Arial Rounded MT Bold" panose="020F0704030504030204"/>
                <a:ea typeface="ＭＳ Ｐゴシック" pitchFamily="34" charset="-128"/>
                <a:cs typeface="Arial" charset="0"/>
              </a:rPr>
              <a:t>What Technical Assistance do you want/need?</a:t>
            </a:r>
          </a:p>
          <a:p>
            <a:endParaRPr lang="en-US" altLang="en-US" sz="1200" dirty="0" smtClean="0">
              <a:solidFill>
                <a:srgbClr val="333399"/>
              </a:solidFill>
              <a:latin typeface="Arial Rounded MT Bold" panose="020F0704030504030204"/>
              <a:ea typeface="ＭＳ Ｐゴシック" pitchFamily="34" charset="-128"/>
              <a:cs typeface="Arial" charset="0"/>
            </a:endParaRPr>
          </a:p>
          <a:p>
            <a:r>
              <a:rPr lang="en-US" altLang="en-US" sz="2800" dirty="0" smtClean="0">
                <a:solidFill>
                  <a:srgbClr val="333399"/>
                </a:solidFill>
                <a:latin typeface="Arial Rounded MT Bold" panose="020F0704030504030204"/>
                <a:ea typeface="ＭＳ Ｐゴシック" pitchFamily="34" charset="-128"/>
                <a:cs typeface="Arial" charset="0"/>
              </a:rPr>
              <a:t>October 21, 2017</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smtClean="0">
                <a:solidFill>
                  <a:srgbClr val="333399"/>
                </a:solidFill>
                <a:latin typeface="Arial Rounded MT Bold" panose="020F0704030504030204"/>
                <a:ea typeface="ＭＳ Ｐゴシック" pitchFamily="34" charset="-128"/>
                <a:cs typeface="Arial" charset="0"/>
              </a:rPr>
              <a:t>Facilitators:</a:t>
            </a:r>
            <a:endParaRPr lang="en-US" altLang="en-US" sz="2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Paula McElwee</a:t>
            </a:r>
            <a:endParaRPr lang="en-US" sz="2800" dirty="0"/>
          </a:p>
          <a:p>
            <a:r>
              <a:rPr lang="en-US" sz="2800" dirty="0">
                <a:solidFill>
                  <a:srgbClr val="333399"/>
                </a:solidFill>
                <a:latin typeface="+mj-lt"/>
              </a:rPr>
              <a:t>Mary Olson-Willard</a:t>
            </a:r>
          </a:p>
          <a:p>
            <a:pPr eaLnBrk="1" hangingPunct="1"/>
            <a:endParaRPr lang="en-US" altLang="en-US" sz="2800" dirty="0" smtClean="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Anything related to board recruitment? Working with governor on appointments to SILC? Training? Orientation?</a:t>
            </a:r>
          </a:p>
          <a:p>
            <a:r>
              <a:rPr lang="en-US" dirty="0" smtClean="0"/>
              <a:t>Staff orientation and training?</a:t>
            </a:r>
          </a:p>
          <a:p>
            <a:r>
              <a:rPr lang="en-US" dirty="0" smtClean="0"/>
              <a:t>Property acquisition, inventory, etc.</a:t>
            </a:r>
          </a:p>
          <a:p>
            <a:r>
              <a:rPr lang="en-US" dirty="0" smtClean="0"/>
              <a:t>Record keeping? Retention?</a:t>
            </a:r>
          </a:p>
          <a:p>
            <a:r>
              <a:rPr lang="en-US" dirty="0" smtClean="0"/>
              <a:t>Audits?</a:t>
            </a:r>
          </a:p>
          <a:p>
            <a:r>
              <a:rPr lang="en-US" dirty="0" smtClean="0"/>
              <a:t>Ethics?</a:t>
            </a:r>
          </a:p>
          <a:p>
            <a:r>
              <a:rPr lang="en-US" dirty="0" smtClean="0"/>
              <a:t>Meeting management?</a:t>
            </a:r>
          </a:p>
          <a:p>
            <a:r>
              <a:rPr lang="en-US" dirty="0" smtClean="0"/>
              <a:t>Leadership development?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
        <p:nvSpPr>
          <p:cNvPr id="4" name="Title 3"/>
          <p:cNvSpPr>
            <a:spLocks noGrp="1"/>
          </p:cNvSpPr>
          <p:nvPr>
            <p:ph type="title"/>
          </p:nvPr>
        </p:nvSpPr>
        <p:spPr>
          <a:xfrm>
            <a:off x="228600" y="274638"/>
            <a:ext cx="7924800" cy="792162"/>
          </a:xfrm>
        </p:spPr>
        <p:txBody>
          <a:bodyPr/>
          <a:lstStyle/>
          <a:p>
            <a:r>
              <a:rPr lang="en-US" dirty="0" smtClean="0"/>
              <a:t>What about administrative or organization topics?</a:t>
            </a:r>
            <a:endParaRPr lang="en-US" dirty="0"/>
          </a:p>
        </p:txBody>
      </p:sp>
    </p:spTree>
    <p:extLst>
      <p:ext uri="{BB962C8B-B14F-4D97-AF65-F5344CB8AC3E}">
        <p14:creationId xmlns:p14="http://schemas.microsoft.com/office/powerpoint/2010/main" val="3069265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ACL plans to resume compliance activities</a:t>
            </a:r>
            <a:endParaRPr lang="en-US" dirty="0"/>
          </a:p>
        </p:txBody>
      </p:sp>
      <p:sp>
        <p:nvSpPr>
          <p:cNvPr id="68611" name="Content Placeholder 2"/>
          <p:cNvSpPr>
            <a:spLocks noGrp="1"/>
          </p:cNvSpPr>
          <p:nvPr>
            <p:ph idx="1"/>
          </p:nvPr>
        </p:nvSpPr>
        <p:spPr>
          <a:xfrm>
            <a:off x="381000" y="1143000"/>
            <a:ext cx="8382000" cy="4876800"/>
          </a:xfrm>
        </p:spPr>
        <p:txBody>
          <a:bodyPr/>
          <a:lstStyle/>
          <a:p>
            <a:pPr eaLnBrk="1" hangingPunct="1">
              <a:buClr>
                <a:srgbClr val="333399"/>
              </a:buClr>
              <a:buFont typeface="Tahoma" pitchFamily="34" charset="0"/>
              <a:buChar char="•"/>
            </a:pPr>
            <a:r>
              <a:rPr lang="en-US" altLang="en-US" dirty="0" smtClean="0">
                <a:solidFill>
                  <a:srgbClr val="000000"/>
                </a:solidFill>
                <a:ea typeface="ＭＳ Ｐゴシック" pitchFamily="34" charset="-128"/>
              </a:rPr>
              <a:t>How to prepare?</a:t>
            </a:r>
          </a:p>
          <a:p>
            <a:pPr eaLnBrk="1" hangingPunct="1">
              <a:buClr>
                <a:srgbClr val="333399"/>
              </a:buClr>
              <a:buFont typeface="Tahoma" pitchFamily="34" charset="0"/>
              <a:buChar char="•"/>
            </a:pPr>
            <a:r>
              <a:rPr lang="en-US" altLang="en-US" dirty="0" smtClean="0">
                <a:solidFill>
                  <a:srgbClr val="000000"/>
                </a:solidFill>
                <a:ea typeface="ＭＳ Ｐゴシック" pitchFamily="34" charset="-128"/>
              </a:rPr>
              <a:t>Volunteering to be reviewed?</a:t>
            </a:r>
          </a:p>
          <a:p>
            <a:pPr eaLnBrk="1" hangingPunct="1">
              <a:buClr>
                <a:srgbClr val="333399"/>
              </a:buClr>
              <a:buFont typeface="Tahoma" pitchFamily="34" charset="0"/>
              <a:buChar char="•"/>
            </a:pPr>
            <a:r>
              <a:rPr lang="en-US" altLang="en-US" dirty="0" smtClean="0">
                <a:solidFill>
                  <a:srgbClr val="000000"/>
                </a:solidFill>
                <a:ea typeface="ＭＳ Ｐゴシック" pitchFamily="34" charset="-128"/>
              </a:rPr>
              <a:t>Corrective action when needed?</a:t>
            </a:r>
          </a:p>
          <a:p>
            <a:pPr eaLnBrk="1" hangingPunct="1">
              <a:buClr>
                <a:srgbClr val="333399"/>
              </a:buClr>
              <a:buFontTx/>
              <a:buNone/>
            </a:pPr>
            <a:endParaRPr lang="en-US" altLang="en-US" dirty="0" smtClean="0">
              <a:solidFill>
                <a:srgbClr val="000000"/>
              </a:solidFill>
              <a:ea typeface="ＭＳ Ｐゴシック" pitchFamily="34" charset="-128"/>
            </a:endParaRPr>
          </a:p>
          <a:p>
            <a:pPr>
              <a:buFontTx/>
              <a:buChar char="•"/>
            </a:pPr>
            <a:endParaRPr lang="en-US" altLang="en-US" dirty="0" smtClean="0">
              <a:ea typeface="ＭＳ Ｐゴシック" pitchFamily="34" charset="-128"/>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21</a:t>
            </a:fld>
            <a:endParaRPr lang="en-US" dirty="0"/>
          </a:p>
        </p:txBody>
      </p:sp>
    </p:spTree>
    <p:extLst>
      <p:ext uri="{BB962C8B-B14F-4D97-AF65-F5344CB8AC3E}">
        <p14:creationId xmlns:p14="http://schemas.microsoft.com/office/powerpoint/2010/main" val="338248778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on-going technical assistance, contact:</a:t>
            </a:r>
            <a:endParaRPr lang="en-US" dirty="0"/>
          </a:p>
        </p:txBody>
      </p:sp>
      <p:sp>
        <p:nvSpPr>
          <p:cNvPr id="3" name="Content Placeholder 2"/>
          <p:cNvSpPr>
            <a:spLocks noGrp="1"/>
          </p:cNvSpPr>
          <p:nvPr>
            <p:ph idx="1"/>
          </p:nvPr>
        </p:nvSpPr>
        <p:spPr>
          <a:xfrm>
            <a:off x="381000" y="1143000"/>
            <a:ext cx="8305800" cy="4876800"/>
          </a:xfrm>
        </p:spPr>
        <p:txBody>
          <a:bodyPr/>
          <a:lstStyle/>
          <a:p>
            <a:pPr marL="0" indent="0">
              <a:buNone/>
            </a:pPr>
            <a:r>
              <a:rPr lang="en-US" b="1" dirty="0" smtClean="0"/>
              <a:t>Paula McElwee</a:t>
            </a:r>
          </a:p>
          <a:p>
            <a:pPr marL="0" indent="0">
              <a:buNone/>
            </a:pPr>
            <a:r>
              <a:rPr lang="en-US" dirty="0" smtClean="0">
                <a:hlinkClick r:id="rId3"/>
              </a:rPr>
              <a:t>paulamcelwee.ilru@gmail.com</a:t>
            </a:r>
            <a:endParaRPr lang="en-US" dirty="0" smtClean="0"/>
          </a:p>
          <a:p>
            <a:pPr marL="0" indent="0">
              <a:buNone/>
            </a:pPr>
            <a:r>
              <a:rPr lang="en-US" dirty="0" smtClean="0"/>
              <a:t>559-250-3082</a:t>
            </a:r>
          </a:p>
          <a:p>
            <a:pPr marL="0" lvl="1" indent="0">
              <a:buNone/>
            </a:pPr>
            <a:r>
              <a:rPr lang="en-US" sz="2400" dirty="0" smtClean="0">
                <a:solidFill>
                  <a:schemeClr val="tx2"/>
                </a:solidFill>
              </a:rPr>
              <a:t> </a:t>
            </a:r>
            <a:endParaRPr lang="en-US"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Tree>
    <p:extLst>
      <p:ext uri="{BB962C8B-B14F-4D97-AF65-F5344CB8AC3E}">
        <p14:creationId xmlns:p14="http://schemas.microsoft.com/office/powerpoint/2010/main" val="1470534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smtClean="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smtClean="0">
                <a:ea typeface="ＭＳ Ｐゴシック" pitchFamily="34" charset="-128"/>
              </a:rPr>
              <a:t>	</a:t>
            </a:r>
            <a:r>
              <a:rPr lang="en-US" altLang="en-US" sz="2400" dirty="0" smtClean="0">
                <a:ea typeface="ＭＳ Ｐゴシック" pitchFamily="34" charset="-128"/>
              </a:rPr>
              <a:t>Support for development of this training was provided by the Department of Health and Human Services, Administration for Community Living under grant numbers </a:t>
            </a:r>
            <a:r>
              <a:rPr lang="en-US" sz="2400" dirty="0"/>
              <a:t>90ILTA0001 and 90ISTA0</a:t>
            </a:r>
            <a:r>
              <a:rPr lang="en-US" altLang="en-US" sz="2400" dirty="0" smtClean="0">
                <a:ea typeface="ＭＳ Ｐゴシック" pitchFamily="34" charset="-128"/>
              </a:rPr>
              <a:t>. </a:t>
            </a:r>
            <a:r>
              <a:rPr lang="en-US" altLang="en-US" sz="2400" dirty="0" smtClean="0">
                <a:ea typeface="ＭＳ Ｐゴシック" pitchFamily="34" charset="-128"/>
              </a:rPr>
              <a:t>No official endorsement of the Department of Health and Human Services should be inferred. Permission is granted for duplication of any portion of this PowerPoint presentation, providing that the following credit is given to the project: </a:t>
            </a:r>
            <a:r>
              <a:rPr lang="en-US" altLang="en-US" sz="2400" b="1" dirty="0" smtClean="0">
                <a:ea typeface="ＭＳ Ｐゴシック" pitchFamily="34" charset="-128"/>
              </a:rPr>
              <a:t>Developed as part of the IL-NET, an ILRU/NCIL/APRIL National Training and Technical Assistance project.</a:t>
            </a:r>
            <a:endParaRPr lang="en-US" altLang="en-US" sz="2400" dirty="0" smtClean="0">
              <a:ea typeface="ＭＳ Ｐゴシック" pitchFamily="34" charset="-128"/>
            </a:endParaRPr>
          </a:p>
          <a:p>
            <a:pPr>
              <a:buFont typeface="Tahoma" pitchFamily="34" charset="0"/>
              <a:buNone/>
            </a:pPr>
            <a:endParaRPr lang="en-US" altLang="en-US" sz="2000" dirty="0" smtClean="0">
              <a:ea typeface="ＭＳ Ｐゴシック" pitchFamily="34" charset="-128"/>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Tree>
    <p:extLst>
      <p:ext uri="{BB962C8B-B14F-4D97-AF65-F5344CB8AC3E}">
        <p14:creationId xmlns:p14="http://schemas.microsoft.com/office/powerpoint/2010/main" val="41226896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lstStyle/>
          <a:p>
            <a:pPr lvl="0"/>
            <a:r>
              <a:rPr lang="en-US" dirty="0" smtClean="0"/>
              <a:t>We are going to talk together about areas of need or support from technical assistance.</a:t>
            </a:r>
          </a:p>
          <a:p>
            <a:pPr lvl="0"/>
            <a:r>
              <a:rPr lang="en-US" dirty="0" smtClean="0"/>
              <a:t>Because ILRU works with our partners – NCIL and APRIL and Utah State University – to provide technical assistance, we need to hear from you.</a:t>
            </a:r>
          </a:p>
          <a:p>
            <a:pPr lvl="0"/>
            <a:r>
              <a:rPr lang="en-US" dirty="0" smtClean="0"/>
              <a:t>What technical assistance does your CIL or SILC or state network want to see in this coming year?</a:t>
            </a:r>
          </a:p>
          <a:p>
            <a:pPr marL="0" lvl="0" indent="0">
              <a:buNone/>
            </a:pPr>
            <a:r>
              <a:rPr lang="en-US" dirty="0" smtClean="0"/>
              <a:t>OR</a:t>
            </a:r>
            <a:endParaRPr lang="en-US" dirty="0"/>
          </a:p>
          <a:p>
            <a:pPr lvl="0"/>
            <a:r>
              <a:rPr lang="en-US" dirty="0" smtClean="0"/>
              <a:t>What assistance do you feel others in your state, region or network might benefit from?</a:t>
            </a:r>
          </a:p>
          <a:p>
            <a:pPr lvl="0"/>
            <a:r>
              <a:rPr lang="en-US" dirty="0" smtClean="0"/>
              <a:t>While we have many resources on our website, fresh new training will be provided, too.</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A little about our purpose in this session...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5486400"/>
          </a:xfrm>
        </p:spPr>
        <p:txBody>
          <a:bodyPr/>
          <a:lstStyle/>
          <a:p>
            <a:pPr lvl="0"/>
            <a:r>
              <a:rPr lang="en-US" dirty="0"/>
              <a:t>It is not our purpose to provide you with technical assistance </a:t>
            </a:r>
            <a:r>
              <a:rPr lang="en-US" dirty="0" smtClean="0"/>
              <a:t>today. </a:t>
            </a:r>
            <a:r>
              <a:rPr lang="en-US" dirty="0"/>
              <a:t>We can have that conversation individually or in future training. We do need to flush out as many good ideas as we can about what training you want to see</a:t>
            </a:r>
            <a:r>
              <a:rPr lang="en-US" dirty="0" smtClean="0"/>
              <a:t>. So brainstorm, keep throwing out ideas without stopping to give or get answers.</a:t>
            </a:r>
            <a:endParaRPr lang="en-US" dirty="0"/>
          </a:p>
          <a:p>
            <a:pPr lvl="0"/>
            <a:r>
              <a:rPr lang="en-US" dirty="0"/>
              <a:t>We will mention a few areas that seem to be “hot buttons” to get us started</a:t>
            </a:r>
            <a:r>
              <a:rPr lang="en-US" dirty="0" smtClean="0"/>
              <a:t>.</a:t>
            </a:r>
          </a:p>
          <a:p>
            <a:pPr lvl="0"/>
            <a:r>
              <a:rPr lang="en-US" dirty="0" smtClean="0"/>
              <a:t>Feel free to piggy-back or expand on anything you want to see. We have great notetakers and they will keep up.</a:t>
            </a:r>
            <a:endParaRPr lang="en-US" dirty="0"/>
          </a:p>
          <a:p>
            <a:pPr lvl="0"/>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
        <p:nvSpPr>
          <p:cNvPr id="4" name="Title 3"/>
          <p:cNvSpPr>
            <a:spLocks noGrp="1"/>
          </p:cNvSpPr>
          <p:nvPr>
            <p:ph type="title"/>
          </p:nvPr>
        </p:nvSpPr>
        <p:spPr>
          <a:xfrm>
            <a:off x="228600" y="76200"/>
            <a:ext cx="7696200" cy="792162"/>
          </a:xfrm>
        </p:spPr>
        <p:txBody>
          <a:bodyPr/>
          <a:lstStyle/>
          <a:p>
            <a:r>
              <a:rPr lang="en-US" dirty="0" smtClean="0"/>
              <a:t>Let’s get started</a:t>
            </a:r>
            <a:endParaRPr lang="en-US" dirty="0"/>
          </a:p>
        </p:txBody>
      </p:sp>
    </p:spTree>
    <p:extLst>
      <p:ext uri="{BB962C8B-B14F-4D97-AF65-F5344CB8AC3E}">
        <p14:creationId xmlns:p14="http://schemas.microsoft.com/office/powerpoint/2010/main" val="4056827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534400" cy="5181600"/>
          </a:xfrm>
        </p:spPr>
        <p:txBody>
          <a:bodyPr/>
          <a:lstStyle/>
          <a:p>
            <a:r>
              <a:rPr lang="en-US" dirty="0" smtClean="0"/>
              <a:t>Consumer control</a:t>
            </a:r>
          </a:p>
          <a:p>
            <a:pPr>
              <a:spcBef>
                <a:spcPts val="0"/>
              </a:spcBef>
            </a:pPr>
            <a:r>
              <a:rPr lang="en-US" dirty="0" smtClean="0"/>
              <a:t>Peer support</a:t>
            </a:r>
          </a:p>
          <a:p>
            <a:pPr>
              <a:spcBef>
                <a:spcPts val="0"/>
              </a:spcBef>
            </a:pPr>
            <a:r>
              <a:rPr lang="en-US" dirty="0" smtClean="0"/>
              <a:t>Self-help and self-determination</a:t>
            </a:r>
          </a:p>
          <a:p>
            <a:pPr>
              <a:spcBef>
                <a:spcPts val="0"/>
              </a:spcBef>
            </a:pPr>
            <a:r>
              <a:rPr lang="en-US" dirty="0"/>
              <a:t>E</a:t>
            </a:r>
            <a:r>
              <a:rPr lang="en-US" dirty="0" smtClean="0"/>
              <a:t>qual access</a:t>
            </a:r>
          </a:p>
          <a:p>
            <a:pPr>
              <a:spcBef>
                <a:spcPts val="0"/>
              </a:spcBef>
            </a:pPr>
            <a:r>
              <a:rPr lang="en-US" dirty="0" smtClean="0"/>
              <a:t>Individual </a:t>
            </a:r>
            <a:r>
              <a:rPr lang="en-US" dirty="0"/>
              <a:t>and system </a:t>
            </a:r>
            <a:r>
              <a:rPr lang="en-US" dirty="0" smtClean="0"/>
              <a:t>advocacy</a:t>
            </a:r>
          </a:p>
          <a:p>
            <a:pPr>
              <a:spcBef>
                <a:spcPts val="0"/>
              </a:spcBef>
            </a:pPr>
            <a:r>
              <a:rPr lang="en-US" dirty="0" smtClean="0"/>
              <a:t>Maximizing </a:t>
            </a:r>
            <a:r>
              <a:rPr lang="en-US" dirty="0"/>
              <a:t>leadership, empowerment, independence, and productivity of individuals with </a:t>
            </a:r>
            <a:r>
              <a:rPr lang="en-US" dirty="0" smtClean="0"/>
              <a:t>disabilities</a:t>
            </a:r>
          </a:p>
          <a:p>
            <a:pPr>
              <a:spcBef>
                <a:spcPts val="0"/>
              </a:spcBef>
            </a:pPr>
            <a:r>
              <a:rPr lang="en-US" dirty="0" smtClean="0"/>
              <a:t>Promoting integration </a:t>
            </a:r>
            <a:r>
              <a:rPr lang="en-US" dirty="0"/>
              <a:t>and full inclusion of individuals with disabilities into the mainstream of American </a:t>
            </a:r>
            <a:r>
              <a:rPr lang="en-US" dirty="0" smtClean="0"/>
              <a:t>society...by funding the statewide IL network and centers.</a:t>
            </a:r>
          </a:p>
          <a:p>
            <a:pPr marL="0" indent="0">
              <a:spcBef>
                <a:spcPts val="0"/>
              </a:spcBef>
              <a:buNone/>
            </a:pPr>
            <a:r>
              <a:rPr lang="en-US" b="1" dirty="0">
                <a:solidFill>
                  <a:schemeClr val="accent2"/>
                </a:solidFill>
              </a:rPr>
              <a:t>A</a:t>
            </a:r>
            <a:r>
              <a:rPr lang="en-US" b="1" dirty="0" smtClean="0">
                <a:solidFill>
                  <a:schemeClr val="accent2"/>
                </a:solidFill>
              </a:rPr>
              <a:t>ny of these where you want training or TA? Be specific about what you want to know.</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dirty="0"/>
          </a:p>
        </p:txBody>
      </p:sp>
      <p:sp>
        <p:nvSpPr>
          <p:cNvPr id="4" name="Title 3"/>
          <p:cNvSpPr>
            <a:spLocks noGrp="1"/>
          </p:cNvSpPr>
          <p:nvPr>
            <p:ph type="title"/>
          </p:nvPr>
        </p:nvSpPr>
        <p:spPr>
          <a:xfrm>
            <a:off x="228600" y="228600"/>
            <a:ext cx="8458200" cy="792162"/>
          </a:xfrm>
        </p:spPr>
        <p:txBody>
          <a:bodyPr/>
          <a:lstStyle/>
          <a:p>
            <a:r>
              <a:rPr lang="en-US" dirty="0" smtClean="0"/>
              <a:t>IL Philosophy areas</a:t>
            </a:r>
            <a:endParaRPr lang="en-US" dirty="0"/>
          </a:p>
        </p:txBody>
      </p:sp>
    </p:spTree>
    <p:extLst>
      <p:ext uri="{BB962C8B-B14F-4D97-AF65-F5344CB8AC3E}">
        <p14:creationId xmlns:p14="http://schemas.microsoft.com/office/powerpoint/2010/main" val="524116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Aft>
                <a:spcPts val="1200"/>
              </a:spcAft>
              <a:buNone/>
            </a:pPr>
            <a:r>
              <a:rPr lang="en-US" sz="2800" dirty="0"/>
              <a:t>O</a:t>
            </a:r>
            <a:r>
              <a:rPr lang="en-US" sz="2800" dirty="0" smtClean="0"/>
              <a:t>ther </a:t>
            </a:r>
            <a:r>
              <a:rPr lang="en-US" sz="2800" dirty="0"/>
              <a:t>regulations apply to all activities under this part. These include but are not limited to</a:t>
            </a:r>
            <a:r>
              <a:rPr lang="en-US" sz="2800" dirty="0" smtClean="0"/>
              <a:t>:</a:t>
            </a:r>
            <a:r>
              <a:rPr lang="en-US" sz="2800" dirty="0"/>
              <a:t> </a:t>
            </a:r>
            <a:endParaRPr lang="en-US" sz="2400" dirty="0"/>
          </a:p>
          <a:p>
            <a:pPr marL="1371600" lvl="2" indent="-457200">
              <a:spcAft>
                <a:spcPts val="1200"/>
              </a:spcAft>
              <a:buFont typeface="+mj-lt"/>
              <a:buAutoNum type="alphaLcParenR"/>
            </a:pPr>
            <a:r>
              <a:rPr lang="en-US" dirty="0" smtClean="0"/>
              <a:t>45 </a:t>
            </a:r>
            <a:r>
              <a:rPr lang="en-US" dirty="0"/>
              <a:t>CFR part 16—Procedures of the Departmental Grant Appeals </a:t>
            </a:r>
            <a:r>
              <a:rPr lang="en-US" dirty="0" smtClean="0"/>
              <a:t>Board.</a:t>
            </a:r>
            <a:endParaRPr lang="en-US" dirty="0"/>
          </a:p>
          <a:p>
            <a:pPr marL="1371600" lvl="2" indent="-457200">
              <a:spcAft>
                <a:spcPts val="1200"/>
              </a:spcAft>
              <a:buFont typeface="+mj-lt"/>
              <a:buAutoNum type="alphaLcParenR"/>
            </a:pPr>
            <a:r>
              <a:rPr lang="en-US" dirty="0" smtClean="0"/>
              <a:t>45 </a:t>
            </a:r>
            <a:r>
              <a:rPr lang="en-US" dirty="0"/>
              <a:t>CFR part 46—Protection of Human Subjects</a:t>
            </a:r>
            <a:r>
              <a:rPr lang="en-US" dirty="0" smtClean="0"/>
              <a:t>.</a:t>
            </a:r>
            <a:endParaRPr lang="en-US" sz="2400" dirty="0"/>
          </a:p>
          <a:p>
            <a:pPr marL="1371600" lvl="2" indent="-457200">
              <a:spcAft>
                <a:spcPts val="1200"/>
              </a:spcAft>
              <a:buFont typeface="+mj-lt"/>
              <a:buAutoNum type="alphaLcParenR"/>
            </a:pPr>
            <a:r>
              <a:rPr lang="en-US" b="1" dirty="0" smtClean="0"/>
              <a:t>45 </a:t>
            </a:r>
            <a:r>
              <a:rPr lang="en-US" b="1" dirty="0"/>
              <a:t>CFR part 75—Uniform Administrative Requirements, Cost Principles, and Audit Requirements for HHS Awards</a:t>
            </a:r>
            <a:r>
              <a:rPr lang="en-US" b="1" dirty="0" smtClean="0"/>
              <a:t>.  </a:t>
            </a:r>
            <a:endParaRPr lang="en-US" b="1"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
        <p:nvSpPr>
          <p:cNvPr id="4" name="Title 3"/>
          <p:cNvSpPr>
            <a:spLocks noGrp="1"/>
          </p:cNvSpPr>
          <p:nvPr>
            <p:ph type="title"/>
          </p:nvPr>
        </p:nvSpPr>
        <p:spPr/>
        <p:txBody>
          <a:bodyPr/>
          <a:lstStyle/>
          <a:p>
            <a:r>
              <a:rPr lang="en-US" dirty="0"/>
              <a:t>§ 1329.3 Applicability of other regulations.</a:t>
            </a:r>
          </a:p>
        </p:txBody>
      </p:sp>
    </p:spTree>
    <p:extLst>
      <p:ext uri="{BB962C8B-B14F-4D97-AF65-F5344CB8AC3E}">
        <p14:creationId xmlns:p14="http://schemas.microsoft.com/office/powerpoint/2010/main" val="1308782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371600" lvl="2" indent="-457200">
              <a:buFont typeface="+mj-lt"/>
              <a:buAutoNum type="alphaLcParenR" startAt="4"/>
            </a:pPr>
            <a:r>
              <a:rPr lang="en-US" dirty="0"/>
              <a:t>45 CFR part 80—Nondiscrimination under Programs Receiving Federal Assistance through the Department of Health and Human Services—Effectuation of title VI of the Civil Rights Act of </a:t>
            </a:r>
            <a:r>
              <a:rPr lang="en-US" dirty="0" smtClean="0"/>
              <a:t>1964.</a:t>
            </a:r>
          </a:p>
          <a:p>
            <a:pPr marL="1371600" lvl="2" indent="-457200">
              <a:buFont typeface="+mj-lt"/>
              <a:buAutoNum type="alphaLcParenR" startAt="4"/>
            </a:pPr>
            <a:r>
              <a:rPr lang="en-US" dirty="0" smtClean="0"/>
              <a:t>45 </a:t>
            </a:r>
            <a:r>
              <a:rPr lang="en-US" dirty="0"/>
              <a:t>CFR part 81—Practice and Procedure for Hearings under Part 80 of this </a:t>
            </a:r>
            <a:r>
              <a:rPr lang="en-US" dirty="0" smtClean="0"/>
              <a:t>Title.</a:t>
            </a:r>
          </a:p>
          <a:p>
            <a:pPr marL="1371600" lvl="2" indent="-457200">
              <a:buFont typeface="+mj-lt"/>
              <a:buAutoNum type="alphaLcParenR" startAt="4"/>
            </a:pPr>
            <a:r>
              <a:rPr lang="en-US" dirty="0" smtClean="0"/>
              <a:t>45 </a:t>
            </a:r>
            <a:r>
              <a:rPr lang="en-US" dirty="0"/>
              <a:t>CFR part 84—Nondiscrimination on the Basis of Handicap in Programs Activities Receiving Federal Financial </a:t>
            </a:r>
            <a:r>
              <a:rPr lang="en-US" dirty="0" smtClean="0"/>
              <a:t>Assistance</a:t>
            </a:r>
          </a:p>
          <a:p>
            <a:pPr marL="1371600" lvl="2" indent="-457200">
              <a:buFont typeface="+mj-lt"/>
              <a:buAutoNum type="alphaLcParenR" startAt="4"/>
            </a:pPr>
            <a:r>
              <a:rPr lang="en-US" dirty="0"/>
              <a:t>45 CFR part 86—Nondiscrimination on the Basis of Sex in Education Programs or Activities Receiving Federal Financial Assistance.</a:t>
            </a:r>
          </a:p>
          <a:p>
            <a:pPr marL="1371600" lvl="2" indent="-457200">
              <a:buFont typeface="+mj-lt"/>
              <a:buAutoNum type="alphaLcParenR" startAt="4"/>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dirty="0"/>
          </a:p>
        </p:txBody>
      </p:sp>
      <p:sp>
        <p:nvSpPr>
          <p:cNvPr id="4" name="Title 3"/>
          <p:cNvSpPr>
            <a:spLocks noGrp="1"/>
          </p:cNvSpPr>
          <p:nvPr>
            <p:ph type="title"/>
          </p:nvPr>
        </p:nvSpPr>
        <p:spPr/>
        <p:txBody>
          <a:bodyPr/>
          <a:lstStyle/>
          <a:p>
            <a:r>
              <a:rPr lang="en-US" dirty="0"/>
              <a:t>§ 1329.3 Applicability of other regulations</a:t>
            </a:r>
            <a:r>
              <a:rPr lang="en-US" dirty="0" smtClean="0"/>
              <a:t>. </a:t>
            </a:r>
            <a:r>
              <a:rPr lang="en-US" sz="2400" dirty="0" smtClean="0"/>
              <a:t>cont’d.</a:t>
            </a:r>
            <a:endParaRPr lang="en-US" dirty="0"/>
          </a:p>
        </p:txBody>
      </p:sp>
    </p:spTree>
    <p:extLst>
      <p:ext uri="{BB962C8B-B14F-4D97-AF65-F5344CB8AC3E}">
        <p14:creationId xmlns:p14="http://schemas.microsoft.com/office/powerpoint/2010/main" val="1065418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371600" lvl="2" indent="-457200">
              <a:spcAft>
                <a:spcPts val="1200"/>
              </a:spcAft>
              <a:buFont typeface="+mj-lt"/>
              <a:buAutoNum type="alphaLcParenR" startAt="8"/>
            </a:pPr>
            <a:r>
              <a:rPr lang="en-US" dirty="0"/>
              <a:t>45 CFR part 91—Nondiscrimination on the Basis of Age in Programs or Activities Receiving Federal Financial Assistance from </a:t>
            </a:r>
            <a:r>
              <a:rPr lang="en-US" dirty="0" smtClean="0"/>
              <a:t>HHS.</a:t>
            </a:r>
          </a:p>
          <a:p>
            <a:pPr marL="1371600" lvl="2" indent="-457200">
              <a:spcAft>
                <a:spcPts val="1200"/>
              </a:spcAft>
              <a:buFont typeface="+mj-lt"/>
              <a:buAutoNum type="alphaLcParenR" startAt="8"/>
            </a:pPr>
            <a:r>
              <a:rPr lang="en-US" b="1" dirty="0" smtClean="0"/>
              <a:t>45 </a:t>
            </a:r>
            <a:r>
              <a:rPr lang="en-US" b="1" dirty="0"/>
              <a:t>CFR part 93—New Restrictions on </a:t>
            </a:r>
            <a:r>
              <a:rPr lang="en-US" b="1" dirty="0" smtClean="0"/>
              <a:t>Lobbying.</a:t>
            </a:r>
          </a:p>
          <a:p>
            <a:pPr marL="1371600" lvl="2" indent="-457200">
              <a:spcAft>
                <a:spcPts val="1200"/>
              </a:spcAft>
              <a:buFont typeface="+mj-lt"/>
              <a:buAutoNum type="alphaLcParenR" startAt="8"/>
            </a:pPr>
            <a:r>
              <a:rPr lang="en-US" dirty="0" smtClean="0"/>
              <a:t>2 </a:t>
            </a:r>
            <a:r>
              <a:rPr lang="en-US" dirty="0"/>
              <a:t>CFR part 376—</a:t>
            </a:r>
            <a:r>
              <a:rPr lang="en-US" dirty="0" err="1"/>
              <a:t>Nonprocurement</a:t>
            </a:r>
            <a:r>
              <a:rPr lang="en-US" dirty="0"/>
              <a:t> Debarment and </a:t>
            </a:r>
            <a:r>
              <a:rPr lang="en-US" dirty="0" smtClean="0"/>
              <a:t>Suspension.</a:t>
            </a:r>
          </a:p>
          <a:p>
            <a:pPr marL="1371600" lvl="2" indent="-457200">
              <a:spcAft>
                <a:spcPts val="1200"/>
              </a:spcAft>
              <a:buFont typeface="+mj-lt"/>
              <a:buAutoNum type="alphaLcParenR" startAt="8"/>
            </a:pPr>
            <a:r>
              <a:rPr lang="en-US" dirty="0" smtClean="0"/>
              <a:t>2 </a:t>
            </a:r>
            <a:r>
              <a:rPr lang="en-US" dirty="0"/>
              <a:t>CFR part 382—Requirements for Drug-Free </a:t>
            </a:r>
            <a:r>
              <a:rPr lang="en-US" dirty="0" smtClean="0"/>
              <a:t>Workplace.</a:t>
            </a: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a:t>§ 1329.3 Applicability of other regulations. </a:t>
            </a:r>
            <a:r>
              <a:rPr lang="en-US" sz="2400" dirty="0" smtClean="0"/>
              <a:t>cont’d. 2</a:t>
            </a:r>
            <a:endParaRPr lang="en-US" sz="2400" dirty="0"/>
          </a:p>
        </p:txBody>
      </p:sp>
    </p:spTree>
    <p:extLst>
      <p:ext uri="{BB962C8B-B14F-4D97-AF65-F5344CB8AC3E}">
        <p14:creationId xmlns:p14="http://schemas.microsoft.com/office/powerpoint/2010/main" val="119486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5029200"/>
          </a:xfrm>
        </p:spPr>
        <p:txBody>
          <a:bodyPr/>
          <a:lstStyle/>
          <a:p>
            <a:r>
              <a:rPr lang="en-US" dirty="0" smtClean="0"/>
              <a:t>Uniform Administrative Requirements. Are there any financial areas where you feel TA is still needed?</a:t>
            </a:r>
          </a:p>
          <a:p>
            <a:endParaRPr lang="en-US" dirty="0"/>
          </a:p>
          <a:p>
            <a:r>
              <a:rPr lang="en-US" dirty="0" smtClean="0"/>
              <a:t>Lobbying. These are new regulations. Any need there?</a:t>
            </a:r>
          </a:p>
          <a:p>
            <a:endParaRPr lang="en-US" dirty="0"/>
          </a:p>
          <a:p>
            <a:r>
              <a:rPr lang="en-US" dirty="0" smtClean="0"/>
              <a:t>Any of the other regulations you’d like us to address?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4" name="Title 3"/>
          <p:cNvSpPr>
            <a:spLocks noGrp="1"/>
          </p:cNvSpPr>
          <p:nvPr>
            <p:ph type="title"/>
          </p:nvPr>
        </p:nvSpPr>
        <p:spPr/>
        <p:txBody>
          <a:bodyPr/>
          <a:lstStyle/>
          <a:p>
            <a:r>
              <a:rPr lang="en-US" dirty="0" smtClean="0"/>
              <a:t>In the past we addressed only the two highlighted</a:t>
            </a:r>
            <a:endParaRPr lang="en-US" dirty="0"/>
          </a:p>
        </p:txBody>
      </p:sp>
    </p:spTree>
    <p:extLst>
      <p:ext uri="{BB962C8B-B14F-4D97-AF65-F5344CB8AC3E}">
        <p14:creationId xmlns:p14="http://schemas.microsoft.com/office/powerpoint/2010/main" val="99508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10926</TotalTime>
  <Words>1095</Words>
  <Application>Microsoft Office PowerPoint</Application>
  <PresentationFormat>On-screen Show (4:3)</PresentationFormat>
  <Paragraphs>134</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Arial Rounded MT Bold</vt:lpstr>
      <vt:lpstr>Tahoma</vt:lpstr>
      <vt:lpstr>Default Design</vt:lpstr>
      <vt:lpstr>Independent Living Research Utilization</vt:lpstr>
      <vt:lpstr>APRIL Conference</vt:lpstr>
      <vt:lpstr>A little about our purpose in this session...</vt:lpstr>
      <vt:lpstr>Let’s get started</vt:lpstr>
      <vt:lpstr>IL Philosophy areas</vt:lpstr>
      <vt:lpstr>§ 1329.3 Applicability of other regulations.</vt:lpstr>
      <vt:lpstr>§ 1329.3 Applicability of other regulations. cont’d.</vt:lpstr>
      <vt:lpstr>§ 1329.3 Applicability of other regulations. cont’d. 2</vt:lpstr>
      <vt:lpstr>In the past we addressed only the two highlighted</vt:lpstr>
      <vt:lpstr>§ 1329.4 Definitions. </vt:lpstr>
      <vt:lpstr>§ 1329.4 Definitions. cont’d. </vt:lpstr>
      <vt:lpstr>§ 1329.4 Definitions. cont’d. 2</vt:lpstr>
      <vt:lpstr>§ 1329.4 Definitions. cont’d. 3</vt:lpstr>
      <vt:lpstr>Peer Counseling is a core service</vt:lpstr>
      <vt:lpstr>Independent Living Skills Training</vt:lpstr>
      <vt:lpstr>Information and Referral</vt:lpstr>
      <vt:lpstr>We have had quite a bit of training addressing the new core service areas.</vt:lpstr>
      <vt:lpstr>Consumer Service Records </vt:lpstr>
      <vt:lpstr>§ 1329.4 Definitions</vt:lpstr>
      <vt:lpstr>What about administrative or organization topics?</vt:lpstr>
      <vt:lpstr>ACL plans to resume compliance activities</vt:lpstr>
      <vt:lpstr>For on-going technical assistance, contact:</vt:lpstr>
      <vt:lpstr>IL-NET (CIL-NET and SILC-NET)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Carol Eubanks</cp:lastModifiedBy>
  <cp:revision>462</cp:revision>
  <cp:lastPrinted>2015-06-16T14:43:43Z</cp:lastPrinted>
  <dcterms:created xsi:type="dcterms:W3CDTF">2011-01-05T14:17:40Z</dcterms:created>
  <dcterms:modified xsi:type="dcterms:W3CDTF">2017-10-02T20:28:36Z</dcterms:modified>
</cp:coreProperties>
</file>