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59" autoAdjust="0"/>
    <p:restoredTop sz="94694"/>
  </p:normalViewPr>
  <p:slideViewPr>
    <p:cSldViewPr snapToGrid="0">
      <p:cViewPr varScale="1">
        <p:scale>
          <a:sx n="95" d="100"/>
          <a:sy n="95" d="100"/>
        </p:scale>
        <p:origin x="19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138BC-CD4F-4537-B88A-B6073BBD44A5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192EF-3D87-4CED-888C-479845B91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CILWW calling it peer partnership</a:t>
            </a:r>
            <a:r>
              <a:rPr lang="en-US" baseline="0" dirty="0"/>
              <a:t> rather than peer </a:t>
            </a:r>
            <a:r>
              <a:rPr lang="en-US" baseline="0" dirty="0" err="1"/>
              <a:t>mentorshop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192EF-3D87-4CED-888C-479845B917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6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1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8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7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6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9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6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B4CD-9712-4755-A3A2-26476F136AAC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9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lru.org/training/get-core-it-best-practices-four-core-services-peer-support-proven-volunteer-model" TargetMode="External"/><Relationship Id="rId3" Type="http://schemas.openxmlformats.org/officeDocument/2006/relationships/hyperlink" Target="https://www.ilru.org/training/building-effective-peer-support-program-proven-volunteer-model" TargetMode="External"/><Relationship Id="rId7" Type="http://schemas.openxmlformats.org/officeDocument/2006/relationships/hyperlink" Target="https://www.ilru.org/training/rural-conversation-community-peer-support-for-covid-19" TargetMode="External"/><Relationship Id="rId2" Type="http://schemas.openxmlformats.org/officeDocument/2006/relationships/hyperlink" Target="https://www.ilru.org/search/node/peer%20suppo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lru.org/training/empowering-persons-with-psychiatric-disabilities-role-peer-model-cils" TargetMode="External"/><Relationship Id="rId5" Type="http://schemas.openxmlformats.org/officeDocument/2006/relationships/hyperlink" Target="https://www.ilru.org/building-effective-peer-support-program-online-course-manual" TargetMode="External"/><Relationship Id="rId4" Type="http://schemas.openxmlformats.org/officeDocument/2006/relationships/hyperlink" Target="https://www.ilru.org/training/get-core-it-peer-support-best-practices-cil-core-servic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isabilitylink.org/peer-support/" TargetMode="External"/><Relationship Id="rId2" Type="http://schemas.openxmlformats.org/officeDocument/2006/relationships/hyperlink" Target="https://www.april-rural.org/index.php/en/rural-convers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ao.gov/products/gao-19-41" TargetMode="External"/><Relationship Id="rId5" Type="http://schemas.openxmlformats.org/officeDocument/2006/relationships/hyperlink" Target="https://www.gmhcn.org/georgia-peer-support-institute" TargetMode="External"/><Relationship Id="rId4" Type="http://schemas.openxmlformats.org/officeDocument/2006/relationships/hyperlink" Target="https://www.selfadvocacyinfo.or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is Peer Support in Independent Living</a:t>
            </a:r>
            <a:br>
              <a:rPr lang="en-US" b="1" dirty="0"/>
            </a:b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¿</a:t>
            </a:r>
            <a:r>
              <a:rPr lang="es-ES" sz="4400" b="1" i="1" dirty="0">
                <a:solidFill>
                  <a:schemeClr val="bg1">
                    <a:lumMod val="50000"/>
                  </a:schemeClr>
                </a:solidFill>
              </a:rPr>
              <a:t>Qué es el Apoyo de Pares en La Vida Independiente?</a:t>
            </a:r>
            <a:endParaRPr lang="en-US" sz="4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9963"/>
            <a:ext cx="11877040" cy="31543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Linda Pogue, Disability Rights and Peer Support Training Advocate</a:t>
            </a:r>
          </a:p>
          <a:p>
            <a:r>
              <a:rPr lang="en-US" dirty="0" err="1"/>
              <a:t>disABILITY</a:t>
            </a:r>
            <a:r>
              <a:rPr lang="en-US" dirty="0"/>
              <a:t> LINK</a:t>
            </a:r>
          </a:p>
          <a:p>
            <a:r>
              <a:rPr lang="en-US" dirty="0"/>
              <a:t>Kyle Kleist, Executive Director</a:t>
            </a:r>
          </a:p>
          <a:p>
            <a:r>
              <a:rPr lang="en-US" dirty="0"/>
              <a:t>Center for Independent Living for Western Wisconsin</a:t>
            </a:r>
          </a:p>
          <a:p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Linda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Pogue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, defensora de los derechos de las personas con discapacidad y la capacitación en apoyo entre pares,</a:t>
            </a:r>
          </a:p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disABILITY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LINK</a:t>
            </a:r>
          </a:p>
          <a:p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Kyle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</a:rPr>
              <a:t>Kleist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, Director Ejecutivo</a:t>
            </a:r>
          </a:p>
          <a:p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Centro para la Vida Independiente del Oeste de Wisconsin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9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Peer Support/</a:t>
            </a:r>
            <a:r>
              <a:rPr lang="en-US" sz="4000" b="1" i="1" dirty="0"/>
              <a:t> </a:t>
            </a:r>
            <a:r>
              <a:rPr lang="es-ES" sz="4000" b="1" i="1" dirty="0"/>
              <a:t>¿Qué es el apoyo entre pares?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does your Center do around peer support currently? </a:t>
            </a:r>
          </a:p>
          <a:p>
            <a:r>
              <a:rPr lang="es-ES" sz="3200" i="1" dirty="0"/>
              <a:t>¿Qué hace su centro en torno al apoyo entre pares actualmente?</a:t>
            </a:r>
            <a:endParaRPr lang="en-US" sz="3200" i="1" dirty="0"/>
          </a:p>
          <a:p>
            <a:endParaRPr lang="en-US" sz="4400" dirty="0"/>
          </a:p>
        </p:txBody>
      </p:sp>
      <p:pic>
        <p:nvPicPr>
          <p:cNvPr id="4" name="Picture 3" descr="Picture of the Association and Programs for Rural Independent Living 2022 Conference logo" title="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820" y="4314290"/>
            <a:ext cx="2418185" cy="241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6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Peer Support Important/ </a:t>
            </a:r>
            <a:r>
              <a:rPr lang="es-ES" sz="3600" b="1" i="1" dirty="0"/>
              <a:t>¿Por qué es Importante el Apoyo Entre Pares?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It’s a Core Service</a:t>
            </a:r>
          </a:p>
          <a:p>
            <a:r>
              <a:rPr lang="en-US" sz="3600" dirty="0"/>
              <a:t>A way to connect persons with disabilities</a:t>
            </a:r>
          </a:p>
          <a:p>
            <a:r>
              <a:rPr lang="en-US" sz="3600" dirty="0"/>
              <a:t>Why do you think Peer Support is important?</a:t>
            </a:r>
          </a:p>
          <a:p>
            <a:r>
              <a:rPr lang="es-ES" sz="2600" b="1" i="1" dirty="0"/>
              <a:t>Es un servicio básico</a:t>
            </a:r>
          </a:p>
          <a:p>
            <a:r>
              <a:rPr lang="es-ES" sz="2600" b="1" i="1" dirty="0"/>
              <a:t>Una forma de conectar a las personas con discapacidad</a:t>
            </a:r>
          </a:p>
          <a:p>
            <a:r>
              <a:rPr lang="es-ES" sz="2600" b="1" i="1" dirty="0"/>
              <a:t>¿Por qué crees que es importante el apoyo entre pares?</a:t>
            </a:r>
            <a:endParaRPr lang="en-US" sz="2600" b="1" i="1" dirty="0"/>
          </a:p>
          <a:p>
            <a:endParaRPr lang="en-US" sz="3600" dirty="0"/>
          </a:p>
        </p:txBody>
      </p:sp>
      <p:pic>
        <p:nvPicPr>
          <p:cNvPr id="5" name="Picture 4" descr="Association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263" y="5115226"/>
            <a:ext cx="2123474" cy="212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6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Peer Support/</a:t>
            </a:r>
            <a:r>
              <a:rPr lang="en-US" sz="3600" b="1" i="1" dirty="0"/>
              <a:t> </a:t>
            </a:r>
            <a:r>
              <a:rPr lang="es-ES" sz="3600" b="1" i="1" dirty="0"/>
              <a:t>Tipos de apoyo entre pares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838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/>
              <a:t>Are you doing individual peer support? Group Peer Support? Both?</a:t>
            </a:r>
          </a:p>
          <a:p>
            <a:r>
              <a:rPr lang="en-US" sz="4000" dirty="0"/>
              <a:t>How do you track peer support?</a:t>
            </a:r>
            <a:endParaRPr lang="en-US" sz="4800" dirty="0"/>
          </a:p>
          <a:p>
            <a:r>
              <a:rPr lang="es-ES" sz="2400" dirty="0"/>
              <a:t>¿Estás haciendo apoyo individual entre pares? ¿Apoyo grupal entre pares? ¿Ambas cosas?</a:t>
            </a:r>
          </a:p>
          <a:p>
            <a:r>
              <a:rPr lang="es-ES" sz="2400" dirty="0"/>
              <a:t>¿Cómo rastrea uno el apoyo entre pares?</a:t>
            </a:r>
            <a:endParaRPr lang="en-US" sz="2400" dirty="0"/>
          </a:p>
        </p:txBody>
      </p:sp>
      <p:pic>
        <p:nvPicPr>
          <p:cNvPr id="5" name="Picture 4" descr="Association and Programs for Rural Independent Living 2022 Conference logo" title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888" y="4909997"/>
            <a:ext cx="1839452" cy="18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Peer Support Training/ </a:t>
            </a:r>
            <a:r>
              <a:rPr lang="es-ES" sz="3600" b="1" i="1" dirty="0"/>
              <a:t>Capacitación de Apoyo Entre Pares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sort of training or support do you have in building your peer support programs? </a:t>
            </a:r>
          </a:p>
          <a:p>
            <a:endParaRPr lang="en-US" sz="4000" dirty="0"/>
          </a:p>
          <a:p>
            <a:r>
              <a:rPr lang="es-ES" sz="3600" i="1" dirty="0"/>
              <a:t>¿Qué tipo de capacitación o apoyo tienes para desarrollar tus programas de apoyo entre pares?</a:t>
            </a:r>
            <a:endParaRPr lang="en-US" sz="3600" i="1" dirty="0"/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4" name="Picture 3" descr="Associations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25" y="4721273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Peer Support and the COVID Pandemic/ </a:t>
            </a:r>
            <a:r>
              <a:rPr lang="es-ES" sz="3600" b="1" i="1" dirty="0"/>
              <a:t>Apoyo Entre Pares y La Pandemia de COVID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has COVID changed how you interact or think of peer support? </a:t>
            </a:r>
          </a:p>
          <a:p>
            <a:r>
              <a:rPr lang="es-ES" sz="3600" i="1" dirty="0"/>
              <a:t>¿Cómo ha cambiado COVID la forma en que  uno interactúa o piensa sobre el apoyo entre pares?</a:t>
            </a:r>
            <a:endParaRPr lang="en-US" sz="3600" i="1" dirty="0"/>
          </a:p>
        </p:txBody>
      </p:sp>
      <p:pic>
        <p:nvPicPr>
          <p:cNvPr id="4" name="Picture 3" descr="Association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923" y="4314290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7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03" y="515596"/>
            <a:ext cx="10515600" cy="42195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Peer Support Program Resources made (very) easy by Independent Living Research Utilization = ILRU:/ </a:t>
            </a:r>
            <a:r>
              <a:rPr lang="es-ES" sz="2000" b="1" i="1" dirty="0"/>
              <a:t>Recursos del programa de apoyo entre pares facilitados (muy) por </a:t>
            </a:r>
            <a:r>
              <a:rPr lang="es-ES" sz="2000" b="1" i="1" dirty="0" err="1"/>
              <a:t>Independent</a:t>
            </a:r>
            <a:r>
              <a:rPr lang="es-ES" sz="2000" b="1" i="1" dirty="0"/>
              <a:t> Living </a:t>
            </a:r>
            <a:r>
              <a:rPr lang="es-ES" sz="2000" b="1" i="1" dirty="0" err="1"/>
              <a:t>Research</a:t>
            </a:r>
            <a:r>
              <a:rPr lang="es-ES" sz="2000" b="1" i="1" dirty="0"/>
              <a:t> </a:t>
            </a:r>
            <a:r>
              <a:rPr lang="es-ES" sz="2000" b="1" i="1" dirty="0" err="1"/>
              <a:t>Utilization</a:t>
            </a:r>
            <a:r>
              <a:rPr lang="es-ES" sz="2000" b="1" i="1" dirty="0"/>
              <a:t> = ILRU:</a:t>
            </a:r>
            <a:endParaRPr lang="en-US" sz="2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16" y="1825625"/>
            <a:ext cx="5632048" cy="5917838"/>
          </a:xfrm>
        </p:spPr>
        <p:txBody>
          <a:bodyPr>
            <a:noAutofit/>
          </a:bodyPr>
          <a:lstStyle/>
          <a:p>
            <a:r>
              <a:rPr lang="en-US" sz="1400" b="1" dirty="0"/>
              <a:t>List of ILRU Peer Support Program Trainings</a:t>
            </a:r>
            <a:r>
              <a:rPr lang="en-US" sz="1400" dirty="0"/>
              <a:t> - </a:t>
            </a:r>
            <a:r>
              <a:rPr lang="en-US" sz="1400" u="sng" dirty="0">
                <a:hlinkClick r:id="rId2"/>
              </a:rPr>
              <a:t>ILRU peer support program trainings</a:t>
            </a:r>
            <a:endParaRPr lang="en-US" sz="1400" dirty="0"/>
          </a:p>
          <a:p>
            <a:r>
              <a:rPr lang="en-US" sz="1400" b="1" dirty="0"/>
              <a:t>Building an Effective Peer Support Program: A Proven Volunteer Model (15 Hours)</a:t>
            </a:r>
          </a:p>
          <a:p>
            <a:r>
              <a:rPr lang="en-US" sz="1400" dirty="0"/>
              <a:t> </a:t>
            </a:r>
            <a:r>
              <a:rPr lang="en-US" sz="1400" u="sng" dirty="0">
                <a:hlinkClick r:id="rId3"/>
              </a:rPr>
              <a:t>Building effective peer support program</a:t>
            </a:r>
            <a:endParaRPr lang="en-US" sz="1400" dirty="0"/>
          </a:p>
          <a:p>
            <a:r>
              <a:rPr lang="en-US" sz="1400" b="1" dirty="0"/>
              <a:t>Get to the Core of It - Peer Support: Best Practices in the CIL Core Services (1.5 </a:t>
            </a:r>
            <a:r>
              <a:rPr lang="en-US" sz="1400" b="1" dirty="0" err="1"/>
              <a:t>Hrs</a:t>
            </a:r>
            <a:r>
              <a:rPr lang="en-US" sz="1400" b="1" dirty="0"/>
              <a:t>)</a:t>
            </a:r>
          </a:p>
          <a:p>
            <a:r>
              <a:rPr lang="en-US" sz="1400" u="sng" dirty="0">
                <a:hlinkClick r:id="rId4"/>
              </a:rPr>
              <a:t>Peer support best practice in the CIL core services</a:t>
            </a:r>
            <a:endParaRPr lang="en-US" sz="1400" dirty="0"/>
          </a:p>
          <a:p>
            <a:r>
              <a:rPr lang="en-US" sz="1400" b="1" dirty="0"/>
              <a:t>Building an Effective Peer Support Program - Online Course Manual</a:t>
            </a:r>
          </a:p>
          <a:p>
            <a:r>
              <a:rPr lang="en-US" sz="1400" u="sng" dirty="0">
                <a:hlinkClick r:id="rId5"/>
              </a:rPr>
              <a:t>Building an effective peer support program</a:t>
            </a:r>
            <a:endParaRPr lang="en-US" sz="1400" dirty="0"/>
          </a:p>
          <a:p>
            <a:r>
              <a:rPr lang="en-US" sz="1400" b="1" dirty="0"/>
              <a:t>Empowering Persons with Psychiatric Disabilities: The Role of the Peer Model in CILs (15 Hours)</a:t>
            </a:r>
          </a:p>
          <a:p>
            <a:r>
              <a:rPr lang="en-US" sz="1400" u="sng" dirty="0">
                <a:hlinkClick r:id="rId6"/>
              </a:rPr>
              <a:t>Empowering persons with psychiatric disabilities</a:t>
            </a:r>
            <a:endParaRPr lang="en-US" sz="1400" dirty="0"/>
          </a:p>
          <a:p>
            <a:r>
              <a:rPr lang="en-US" sz="1400" u="sng" dirty="0">
                <a:hlinkClick r:id="rId7"/>
              </a:rPr>
              <a:t>Rural Conversation Community: Peer Support for COVID-19 (1 Hour)</a:t>
            </a:r>
            <a:endParaRPr lang="en-US" sz="1400" b="1" dirty="0"/>
          </a:p>
          <a:p>
            <a:r>
              <a:rPr lang="en-US" sz="1400" u="sng" dirty="0">
                <a:hlinkClick r:id="rId7"/>
              </a:rPr>
              <a:t>community-peer-support-for-covid-19</a:t>
            </a:r>
            <a:endParaRPr lang="en-US" sz="1400" dirty="0"/>
          </a:p>
          <a:p>
            <a:r>
              <a:rPr lang="en-US" sz="1400" b="1" dirty="0"/>
              <a:t>Get to the Core of It: Best Practices in the Four Core Services, Peer Support - A Proven Volunteer Model (1.5 Hours)</a:t>
            </a:r>
          </a:p>
          <a:p>
            <a:r>
              <a:rPr lang="en-US" sz="1400" u="sng" dirty="0">
                <a:hlinkClick r:id="rId8"/>
              </a:rPr>
              <a:t>best practices four core services-peer-support-proven volunteer model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DE5D0-7932-41A7-A657-381536DBBBFF}"/>
              </a:ext>
            </a:extLst>
          </p:cNvPr>
          <p:cNvSpPr txBox="1"/>
          <p:nvPr/>
        </p:nvSpPr>
        <p:spPr>
          <a:xfrm>
            <a:off x="6323638" y="1551008"/>
            <a:ext cx="554427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dirty="0"/>
              <a:t>Lista de capacitaciones del programa de apoyo entre pares de ILRU: </a:t>
            </a:r>
            <a:r>
              <a:rPr lang="es-ES" sz="1500" u="sng" dirty="0">
                <a:solidFill>
                  <a:srgbClr val="0070C0"/>
                </a:solidFill>
              </a:rPr>
              <a:t>capacitaciones del programa de apoyo entre pares de ILRU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dirty="0"/>
              <a:t>Creación de un programa eficaz de apoyo entre pares: un modelo voluntario comprobado (15 horas)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u="sng" dirty="0">
                <a:solidFill>
                  <a:srgbClr val="0070C0"/>
                </a:solidFill>
              </a:rPr>
              <a:t>Creación de un programa eficaz de apoyo entre pares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dirty="0"/>
              <a:t>Llegar al núcleo de esto: apoyo entre pares: mejores prácticas en los servicios básicos de CIL (1.5 horas)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u="sng" dirty="0">
                <a:solidFill>
                  <a:srgbClr val="0070C0"/>
                </a:solidFill>
              </a:rPr>
              <a:t>Mejores prácticas de apoyo entre pares en los servicios básicos de 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dirty="0"/>
              <a:t>Creación de un programa eficaz de apoyo entre pares - Manual del curso en línea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u="sng" dirty="0">
                <a:solidFill>
                  <a:srgbClr val="0070C0"/>
                </a:solidFill>
              </a:rPr>
              <a:t>Creación de un programa eficaz de apoyo entre pares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dirty="0"/>
              <a:t>Empoderamiento de las personas con discapacidades psiquiátricas: el papel del modelo de pares en los CIL (15 horas)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u="sng" dirty="0">
                <a:solidFill>
                  <a:srgbClr val="0070C0"/>
                </a:solidFill>
              </a:rPr>
              <a:t>Empoderar a las personas con discapacidades psiquiátricas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u="sng" dirty="0">
                <a:solidFill>
                  <a:srgbClr val="0070C0"/>
                </a:solidFill>
              </a:rPr>
              <a:t>Comunidad de conversación rural: apoyo entre pares para COVID-19 (1 hora)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u="sng" dirty="0">
                <a:solidFill>
                  <a:srgbClr val="0070C0"/>
                </a:solidFill>
              </a:rPr>
              <a:t>comunidad-peer-support-for-covid-19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dirty="0"/>
              <a:t>Llegar al núcleo: mejores prácticas en los cuatro servicios básicos, apoyo entre pares: un modelo de voluntariado probado (1.5 horas)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500" u="sng" dirty="0">
                <a:solidFill>
                  <a:srgbClr val="0070C0"/>
                </a:solidFill>
              </a:rPr>
              <a:t>mejores prácticas cuatro servicios básicos-apoyo entre pares-modelo voluntario probado</a:t>
            </a:r>
            <a:endParaRPr lang="en-US" sz="15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Other Peer Support Program Resources to Consider/ </a:t>
            </a:r>
            <a:r>
              <a:rPr lang="es-ES" sz="3600" b="1" i="1" dirty="0"/>
              <a:t>Otros recursos del programa de apoyo entre pares a tener en cuenta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177" y="1690688"/>
            <a:ext cx="10515600" cy="5022628"/>
          </a:xfrm>
        </p:spPr>
        <p:txBody>
          <a:bodyPr>
            <a:normAutofit fontScale="92500" lnSpcReduction="20000"/>
          </a:bodyPr>
          <a:lstStyle/>
          <a:p>
            <a:r>
              <a:rPr lang="en-US" sz="1050" b="1" u="sng" dirty="0"/>
              <a:t>APRIL</a:t>
            </a:r>
            <a:endParaRPr lang="en-US" sz="1050" dirty="0"/>
          </a:p>
          <a:p>
            <a:r>
              <a:rPr lang="en-US" sz="1050" u="sng" dirty="0" err="1">
                <a:hlinkClick r:id="rId2"/>
              </a:rPr>
              <a:t>april</a:t>
            </a:r>
            <a:r>
              <a:rPr lang="en-US" sz="1050" u="sng" dirty="0">
                <a:hlinkClick r:id="rId2"/>
              </a:rPr>
              <a:t> rural conversations</a:t>
            </a:r>
            <a:endParaRPr lang="en-US" sz="1050" dirty="0"/>
          </a:p>
          <a:p>
            <a:r>
              <a:rPr lang="en-US" sz="1050" b="1" u="sng" dirty="0" err="1"/>
              <a:t>disABILITY</a:t>
            </a:r>
            <a:r>
              <a:rPr lang="en-US" sz="1050" b="1" u="sng" dirty="0"/>
              <a:t> LINK</a:t>
            </a:r>
            <a:endParaRPr lang="en-US" sz="1050" dirty="0"/>
          </a:p>
          <a:p>
            <a:r>
              <a:rPr lang="en-US" sz="1050" u="sng" dirty="0" err="1">
                <a:hlinkClick r:id="rId3"/>
              </a:rPr>
              <a:t>disabilitylink</a:t>
            </a:r>
            <a:r>
              <a:rPr lang="en-US" sz="1050" u="sng" dirty="0">
                <a:hlinkClick r:id="rId3"/>
              </a:rPr>
              <a:t> peer-support</a:t>
            </a:r>
            <a:endParaRPr lang="en-US" sz="1050" dirty="0"/>
          </a:p>
          <a:p>
            <a:r>
              <a:rPr lang="en-US" sz="1050" b="1" dirty="0"/>
              <a:t>SARTAC</a:t>
            </a:r>
            <a:r>
              <a:rPr lang="en-US" sz="1050" dirty="0"/>
              <a:t> = Self Advocacy Resource and Assistance Center</a:t>
            </a:r>
          </a:p>
          <a:p>
            <a:r>
              <a:rPr lang="en-US" sz="1050" u="sng" dirty="0">
                <a:hlinkClick r:id="rId4"/>
              </a:rPr>
              <a:t>self advocacy information</a:t>
            </a:r>
            <a:endParaRPr lang="en-US" sz="1050" dirty="0"/>
          </a:p>
          <a:p>
            <a:r>
              <a:rPr lang="en-US" sz="1050" b="1" dirty="0"/>
              <a:t>GMHCN</a:t>
            </a:r>
            <a:r>
              <a:rPr lang="en-US" sz="1050" dirty="0"/>
              <a:t> = Georgia Mental Health Consumer Network</a:t>
            </a:r>
          </a:p>
          <a:p>
            <a:r>
              <a:rPr lang="en-US" sz="1050" u="sng" dirty="0" err="1">
                <a:hlinkClick r:id="rId5"/>
              </a:rPr>
              <a:t>georgia</a:t>
            </a:r>
            <a:r>
              <a:rPr lang="en-US" sz="1050" u="sng" dirty="0">
                <a:hlinkClick r:id="rId5"/>
              </a:rPr>
              <a:t> peer-support institute</a:t>
            </a:r>
            <a:endParaRPr lang="en-US" sz="1050" dirty="0"/>
          </a:p>
          <a:p>
            <a:r>
              <a:rPr lang="en-US" sz="1050" b="1" dirty="0"/>
              <a:t>GAO </a:t>
            </a:r>
            <a:r>
              <a:rPr lang="en-US" sz="1050" dirty="0"/>
              <a:t>= Government Accountability Office (best practice research) </a:t>
            </a:r>
          </a:p>
          <a:p>
            <a:r>
              <a:rPr lang="en-US" sz="1050" u="sng" dirty="0" err="1">
                <a:hlinkClick r:id="rId6"/>
              </a:rPr>
              <a:t>goverment</a:t>
            </a:r>
            <a:r>
              <a:rPr lang="en-US" sz="1050" u="sng" dirty="0">
                <a:hlinkClick r:id="rId6"/>
              </a:rPr>
              <a:t> accountability office best practice research</a:t>
            </a:r>
            <a:endParaRPr lang="en-US" sz="1050" u="sng" dirty="0"/>
          </a:p>
          <a:p>
            <a:endParaRPr lang="en-US" sz="1050" u="sng" dirty="0"/>
          </a:p>
          <a:p>
            <a:r>
              <a:rPr lang="es-ES" sz="1050" b="1" dirty="0"/>
              <a:t>ABRIL</a:t>
            </a:r>
          </a:p>
          <a:p>
            <a:r>
              <a:rPr lang="es-ES" sz="1050" u="sng" dirty="0">
                <a:solidFill>
                  <a:srgbClr val="0070C0"/>
                </a:solidFill>
              </a:rPr>
              <a:t>abril conversaciones rurales</a:t>
            </a:r>
          </a:p>
          <a:p>
            <a:r>
              <a:rPr lang="es-ES" sz="1050" b="1" dirty="0" err="1"/>
              <a:t>disABILITY</a:t>
            </a:r>
            <a:r>
              <a:rPr lang="es-ES" sz="1050" b="1" dirty="0"/>
              <a:t> LINK</a:t>
            </a:r>
          </a:p>
          <a:p>
            <a:r>
              <a:rPr lang="es-ES" sz="1050" u="sng" dirty="0">
                <a:solidFill>
                  <a:srgbClr val="0070C0"/>
                </a:solidFill>
              </a:rPr>
              <a:t>apoyo de compañeros de </a:t>
            </a:r>
            <a:r>
              <a:rPr lang="es-ES" sz="1050" u="sng" dirty="0" err="1">
                <a:solidFill>
                  <a:srgbClr val="0070C0"/>
                </a:solidFill>
              </a:rPr>
              <a:t>disabledlink</a:t>
            </a:r>
            <a:endParaRPr lang="es-ES" sz="1050" u="sng" dirty="0">
              <a:solidFill>
                <a:srgbClr val="0070C0"/>
              </a:solidFill>
            </a:endParaRPr>
          </a:p>
          <a:p>
            <a:r>
              <a:rPr lang="es-ES" sz="1050" b="1" dirty="0"/>
              <a:t>SARTAC</a:t>
            </a:r>
            <a:r>
              <a:rPr lang="es-ES" sz="1050" dirty="0"/>
              <a:t> = Centro de recursos y asistencia para la autodefensa</a:t>
            </a:r>
          </a:p>
          <a:p>
            <a:r>
              <a:rPr lang="es-ES" sz="1050" u="sng" dirty="0">
                <a:solidFill>
                  <a:srgbClr val="0070C0"/>
                </a:solidFill>
              </a:rPr>
              <a:t>información de autodefensa</a:t>
            </a:r>
          </a:p>
          <a:p>
            <a:r>
              <a:rPr lang="es-ES" sz="1050" b="1" dirty="0"/>
              <a:t>GMHCN</a:t>
            </a:r>
            <a:r>
              <a:rPr lang="es-ES" sz="1050" dirty="0"/>
              <a:t> = Red de Consumidores de Salud Mental de Georgia</a:t>
            </a:r>
          </a:p>
          <a:p>
            <a:r>
              <a:rPr lang="es-ES" sz="1050" u="sng" dirty="0">
                <a:solidFill>
                  <a:srgbClr val="0070C0"/>
                </a:solidFill>
              </a:rPr>
              <a:t>instituto de apoyo entre pares de </a:t>
            </a:r>
            <a:r>
              <a:rPr lang="es-ES" sz="1050" u="sng" dirty="0" err="1">
                <a:solidFill>
                  <a:srgbClr val="0070C0"/>
                </a:solidFill>
              </a:rPr>
              <a:t>georgia</a:t>
            </a:r>
            <a:endParaRPr lang="es-ES" sz="1050" u="sng" dirty="0">
              <a:solidFill>
                <a:srgbClr val="0070C0"/>
              </a:solidFill>
            </a:endParaRPr>
          </a:p>
          <a:p>
            <a:r>
              <a:rPr lang="es-ES" sz="1050" b="1" dirty="0"/>
              <a:t>GAO </a:t>
            </a:r>
            <a:r>
              <a:rPr lang="es-ES" sz="1050" dirty="0"/>
              <a:t>= Oficina de Responsabilidad Gubernamental (investigación de mejores prácticas)</a:t>
            </a:r>
          </a:p>
          <a:p>
            <a:r>
              <a:rPr lang="es-ES" sz="1050" u="sng" dirty="0">
                <a:solidFill>
                  <a:srgbClr val="0070C0"/>
                </a:solidFill>
              </a:rPr>
              <a:t>investigación de mejores prácticas de la oficina de rendición de cuentas del gobierno</a:t>
            </a:r>
            <a:endParaRPr lang="en-US" sz="105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7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Questions!/ </a:t>
            </a:r>
            <a:r>
              <a:rPr lang="en-US" sz="3600" b="1" i="1" dirty="0"/>
              <a:t>¡</a:t>
            </a:r>
            <a:r>
              <a:rPr lang="en-US" sz="3600" b="1" i="1" dirty="0" err="1"/>
              <a:t>Preguntas</a:t>
            </a:r>
            <a:r>
              <a:rPr lang="en-US" sz="3600" b="1" i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more do you want to know and learn about peer support?</a:t>
            </a:r>
          </a:p>
          <a:p>
            <a:r>
              <a:rPr lang="es-ES" sz="3600" i="1" dirty="0"/>
              <a:t>¿Qué más quieres saber y aprender sobre el apoyo entre pares?</a:t>
            </a:r>
            <a:endParaRPr lang="en-US" sz="3600" i="1" dirty="0"/>
          </a:p>
          <a:p>
            <a:endParaRPr lang="en-US" sz="4800" dirty="0"/>
          </a:p>
        </p:txBody>
      </p:sp>
      <p:pic>
        <p:nvPicPr>
          <p:cNvPr id="4" name="Picture 3" descr="Associations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199" y="4223562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8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863</Words>
  <Application>Microsoft Macintosh PowerPoint</Application>
  <PresentationFormat>Widescreen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is Peer Support in Independent Living ¿Qué es el Apoyo de Pares en La Vida Independiente?</vt:lpstr>
      <vt:lpstr>What is Peer Support/ ¿Qué es el apoyo entre pares?</vt:lpstr>
      <vt:lpstr>Why is Peer Support Important/ ¿Por qué es Importante el Apoyo Entre Pares?</vt:lpstr>
      <vt:lpstr>Types of Peer Support/ Tipos de apoyo entre pares</vt:lpstr>
      <vt:lpstr>Peer Support Training/ Capacitación de Apoyo Entre Pares</vt:lpstr>
      <vt:lpstr>Peer Support and the COVID Pandemic/ Apoyo Entre Pares y La Pandemia de COVID</vt:lpstr>
      <vt:lpstr>Peer Support Program Resources made (very) easy by Independent Living Research Utilization = ILRU:/ Recursos del programa de apoyo entre pares facilitados (muy) por Independent Living Research Utilization = ILRU:</vt:lpstr>
      <vt:lpstr>Other Peer Support Program Resources to Consider/ Otros recursos del programa de apoyo entre pares a tener en cuenta</vt:lpstr>
      <vt:lpstr>Questions!/ ¡Preguntas!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Peer Support in Independent Living</dc:title>
  <dc:creator>Kyle Kleist</dc:creator>
  <cp:lastModifiedBy>Rachel Kaplan She/Her</cp:lastModifiedBy>
  <cp:revision>14</cp:revision>
  <dcterms:created xsi:type="dcterms:W3CDTF">2022-09-14T15:08:58Z</dcterms:created>
  <dcterms:modified xsi:type="dcterms:W3CDTF">2022-10-10T15:56:12Z</dcterms:modified>
</cp:coreProperties>
</file>