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 autoAdjust="0"/>
    <p:restoredTop sz="94694" autoAdjust="0"/>
  </p:normalViewPr>
  <p:slideViewPr>
    <p:cSldViewPr snapToGrid="0">
      <p:cViewPr varScale="1">
        <p:scale>
          <a:sx n="95" d="100"/>
          <a:sy n="95" d="100"/>
        </p:scale>
        <p:origin x="19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4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5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4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284A-4D16-4C11-B023-FE05FF044438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6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gcv.org/volunteer-guide-organization-registration-form" TargetMode="External"/><Relationship Id="rId2" Type="http://schemas.openxmlformats.org/officeDocument/2006/relationships/hyperlink" Target="https://www.steppingstonesdc.org/how-you-can-hel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760" y="17929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Nuts and Bolts of Building a Volunteer and a Peer Support Program</a:t>
            </a:r>
            <a:br>
              <a:rPr lang="en-US" b="1" dirty="0"/>
            </a:br>
            <a:r>
              <a:rPr lang="es-ES" sz="4000" b="1" i="1" dirty="0">
                <a:solidFill>
                  <a:schemeClr val="bg2">
                    <a:lumMod val="25000"/>
                  </a:schemeClr>
                </a:solidFill>
              </a:rPr>
              <a:t>Aspectos básicos de la creación de un programa de voluntariado y apoyo entre pares</a:t>
            </a:r>
            <a:endParaRPr lang="en-US" sz="4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760" y="4180522"/>
            <a:ext cx="9144000" cy="249459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Linda Pogue, Disability Rights and Peer Support Training Advocate</a:t>
            </a:r>
          </a:p>
          <a:p>
            <a:r>
              <a:rPr lang="en-US" dirty="0" err="1"/>
              <a:t>disABILITY</a:t>
            </a:r>
            <a:r>
              <a:rPr lang="en-US" dirty="0"/>
              <a:t> LINK</a:t>
            </a:r>
          </a:p>
          <a:p>
            <a:r>
              <a:rPr lang="en-US" dirty="0"/>
              <a:t>Kyle Kleist, Executive Director</a:t>
            </a:r>
          </a:p>
          <a:p>
            <a:r>
              <a:rPr lang="en-US" dirty="0"/>
              <a:t>Center for Independent Living for Western Wisconsin</a:t>
            </a:r>
          </a:p>
          <a:p>
            <a:r>
              <a:rPr lang="es-ES" sz="1900" i="1" dirty="0">
                <a:solidFill>
                  <a:schemeClr val="bg2">
                    <a:lumMod val="25000"/>
                  </a:schemeClr>
                </a:solidFill>
              </a:rPr>
              <a:t>Linda </a:t>
            </a:r>
            <a:r>
              <a:rPr lang="es-ES" sz="1900" i="1" dirty="0" err="1">
                <a:solidFill>
                  <a:schemeClr val="bg2">
                    <a:lumMod val="25000"/>
                  </a:schemeClr>
                </a:solidFill>
              </a:rPr>
              <a:t>Pogue</a:t>
            </a:r>
            <a:r>
              <a:rPr lang="es-ES" sz="1900" i="1" dirty="0">
                <a:solidFill>
                  <a:schemeClr val="bg2">
                    <a:lumMod val="25000"/>
                  </a:schemeClr>
                </a:solidFill>
              </a:rPr>
              <a:t>, Defensora de los Derechos de las Personas con Discapacidad y la Capacitación en Apoyo Entre Pares</a:t>
            </a:r>
          </a:p>
          <a:p>
            <a:r>
              <a:rPr lang="es-ES" sz="1900" i="1" dirty="0" err="1">
                <a:solidFill>
                  <a:schemeClr val="bg2">
                    <a:lumMod val="25000"/>
                  </a:schemeClr>
                </a:solidFill>
              </a:rPr>
              <a:t>disABLITY</a:t>
            </a:r>
            <a:r>
              <a:rPr lang="es-ES" sz="1900" i="1" dirty="0">
                <a:solidFill>
                  <a:schemeClr val="bg2">
                    <a:lumMod val="25000"/>
                  </a:schemeClr>
                </a:solidFill>
              </a:rPr>
              <a:t> LINK</a:t>
            </a:r>
          </a:p>
          <a:p>
            <a:r>
              <a:rPr lang="es-ES" sz="1900" i="1" dirty="0">
                <a:solidFill>
                  <a:schemeClr val="bg2">
                    <a:lumMod val="25000"/>
                  </a:schemeClr>
                </a:solidFill>
              </a:rPr>
              <a:t>Kyle </a:t>
            </a:r>
            <a:r>
              <a:rPr lang="es-ES" sz="1900" i="1" dirty="0" err="1">
                <a:solidFill>
                  <a:schemeClr val="bg2">
                    <a:lumMod val="25000"/>
                  </a:schemeClr>
                </a:solidFill>
              </a:rPr>
              <a:t>Kleist</a:t>
            </a:r>
            <a:r>
              <a:rPr lang="es-ES" sz="1900" i="1" dirty="0">
                <a:solidFill>
                  <a:schemeClr val="bg2">
                    <a:lumMod val="25000"/>
                  </a:schemeClr>
                </a:solidFill>
              </a:rPr>
              <a:t>, Director Ejecutivo</a:t>
            </a:r>
          </a:p>
          <a:p>
            <a:r>
              <a:rPr lang="es-ES" sz="1900" i="1" dirty="0">
                <a:solidFill>
                  <a:schemeClr val="bg2">
                    <a:lumMod val="25000"/>
                  </a:schemeClr>
                </a:solidFill>
              </a:rPr>
              <a:t>Centro para la Vida Independiente del Oeste de Wisconsin</a:t>
            </a:r>
            <a:endParaRPr lang="en-US" sz="19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0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Questions/ </a:t>
            </a:r>
            <a:r>
              <a:rPr lang="en-US" sz="3600" b="1" i="1" dirty="0" err="1"/>
              <a:t>Preguntas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more do you want to know and learn about using volunteers in Independent Living?</a:t>
            </a:r>
          </a:p>
          <a:p>
            <a:endParaRPr lang="en-US" sz="4800" dirty="0"/>
          </a:p>
          <a:p>
            <a:r>
              <a:rPr lang="es-ES" sz="3900" i="1" dirty="0"/>
              <a:t>¿Qué más quieres saber y aprender sobre el uso de voluntarios en La Vida Independiente?</a:t>
            </a:r>
            <a:endParaRPr lang="en-US" sz="39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2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Volunteers in Independent Living/ </a:t>
            </a:r>
            <a:r>
              <a:rPr lang="es-ES" sz="3600" b="1" i="1" dirty="0"/>
              <a:t>Uso de voluntarios en la vida independiente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a number of uses for volunteers at Independent Living Centers</a:t>
            </a:r>
          </a:p>
          <a:p>
            <a:pPr lvl="1"/>
            <a:r>
              <a:rPr lang="en-US" dirty="0"/>
              <a:t>Peer Support</a:t>
            </a:r>
          </a:p>
          <a:p>
            <a:pPr lvl="1"/>
            <a:r>
              <a:rPr lang="en-US" dirty="0"/>
              <a:t>Internships/Work Experience</a:t>
            </a:r>
          </a:p>
          <a:p>
            <a:pPr lvl="1"/>
            <a:r>
              <a:rPr lang="en-US" dirty="0"/>
              <a:t>Events/Activities sponsored by the IL Center</a:t>
            </a:r>
          </a:p>
          <a:p>
            <a:pPr lvl="1"/>
            <a:r>
              <a:rPr lang="en-US" dirty="0"/>
              <a:t>Advocacy Activities</a:t>
            </a:r>
          </a:p>
          <a:p>
            <a:pPr lvl="1"/>
            <a:r>
              <a:rPr lang="en-US" dirty="0"/>
              <a:t>Volunteer Drivers</a:t>
            </a:r>
          </a:p>
          <a:p>
            <a:pPr lvl="1"/>
            <a:endParaRPr lang="en-US" dirty="0"/>
          </a:p>
          <a:p>
            <a:pPr lvl="1"/>
            <a:r>
              <a:rPr lang="es-ES" i="1" dirty="0"/>
              <a:t>Hay una serie de usos para los voluntarios en los Centros de Vida Independiente</a:t>
            </a:r>
          </a:p>
          <a:p>
            <a:pPr lvl="2"/>
            <a:r>
              <a:rPr lang="es-ES" i="1" dirty="0"/>
              <a:t>Apoyo entre pares</a:t>
            </a:r>
          </a:p>
          <a:p>
            <a:pPr lvl="2"/>
            <a:r>
              <a:rPr lang="es-ES" i="1" dirty="0"/>
              <a:t>Pasantías/Experiencia Laboral</a:t>
            </a:r>
          </a:p>
          <a:p>
            <a:pPr lvl="2"/>
            <a:r>
              <a:rPr lang="es-ES" i="1" dirty="0"/>
              <a:t>Eventos/Actividades patrocinados por el Centro IL</a:t>
            </a:r>
          </a:p>
          <a:p>
            <a:pPr lvl="2"/>
            <a:r>
              <a:rPr lang="es-ES" i="1" dirty="0"/>
              <a:t>Actividades de defensa</a:t>
            </a:r>
          </a:p>
          <a:p>
            <a:pPr lvl="2"/>
            <a:r>
              <a:rPr lang="es-ES" i="1" dirty="0"/>
              <a:t>Conductores Voluntarios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962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 Things to Think About When Using Volunteers/ </a:t>
            </a:r>
            <a:r>
              <a:rPr lang="es-ES" sz="3600" b="1" i="1" dirty="0"/>
              <a:t>5 cosas en que pensar al usar voluntarios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Training</a:t>
            </a:r>
          </a:p>
          <a:p>
            <a:r>
              <a:rPr lang="en-US" dirty="0"/>
              <a:t>2. Staff Time</a:t>
            </a:r>
          </a:p>
          <a:p>
            <a:r>
              <a:rPr lang="en-US" dirty="0"/>
              <a:t>3. Goal(s)</a:t>
            </a:r>
          </a:p>
          <a:p>
            <a:r>
              <a:rPr lang="en-US" dirty="0"/>
              <a:t>4. Recruitment Plan</a:t>
            </a:r>
          </a:p>
          <a:p>
            <a:r>
              <a:rPr lang="en-US" dirty="0"/>
              <a:t>5. Connecting People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227CA9-426F-4B3E-9754-F4AAA558AC74}"/>
              </a:ext>
            </a:extLst>
          </p:cNvPr>
          <p:cNvSpPr txBox="1"/>
          <p:nvPr/>
        </p:nvSpPr>
        <p:spPr>
          <a:xfrm>
            <a:off x="6604000" y="2057400"/>
            <a:ext cx="4287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i="1" dirty="0"/>
              <a:t>1. Entrenamiento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i="1" dirty="0"/>
              <a:t>2. Tiempo del personal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i="1" dirty="0"/>
              <a:t>3. Meta(s)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i="1" dirty="0"/>
              <a:t>4. Plan de Reclutamiento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i="1" dirty="0"/>
              <a:t>5. Conectando personas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1458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of Volunteers/ </a:t>
            </a:r>
            <a:r>
              <a:rPr lang="en-US" sz="3600" b="1" i="1" dirty="0" err="1"/>
              <a:t>Necesidades</a:t>
            </a:r>
            <a:r>
              <a:rPr lang="en-US" sz="3600" b="1" i="1" dirty="0"/>
              <a:t> de </a:t>
            </a:r>
            <a:r>
              <a:rPr lang="es-ES" sz="3600" b="1" i="1" dirty="0"/>
              <a:t>Capacitación</a:t>
            </a:r>
            <a:r>
              <a:rPr lang="en-US" sz="3600" b="1" i="1" dirty="0"/>
              <a:t> de los </a:t>
            </a:r>
            <a:r>
              <a:rPr lang="en-US" sz="3600" b="1" i="1" dirty="0" err="1"/>
              <a:t>Voluntarios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The purpose for using volunteers should dictate the training needs</a:t>
            </a:r>
          </a:p>
          <a:p>
            <a:pPr lvl="1"/>
            <a:r>
              <a:rPr lang="en-US" sz="1800" dirty="0"/>
              <a:t>Peer Support – Training persons with disabilities to be mentors</a:t>
            </a:r>
          </a:p>
          <a:p>
            <a:pPr lvl="1"/>
            <a:r>
              <a:rPr lang="en-US" sz="1800" dirty="0"/>
              <a:t>Work Experience – Training on IL history and philosophy</a:t>
            </a:r>
          </a:p>
          <a:p>
            <a:pPr lvl="1"/>
            <a:r>
              <a:rPr lang="en-US" sz="1800" dirty="0"/>
              <a:t>Events/Activities – Training on planning, marketing, coordination, and working with persons with disabilities (disability etiquette)</a:t>
            </a:r>
          </a:p>
          <a:p>
            <a:pPr lvl="1"/>
            <a:r>
              <a:rPr lang="en-US" sz="1800" dirty="0"/>
              <a:t>Advocacy – Contacting legislators, meeting with legislators or policy makers</a:t>
            </a:r>
          </a:p>
          <a:p>
            <a:pPr lvl="1"/>
            <a:r>
              <a:rPr lang="en-US" sz="1800" dirty="0"/>
              <a:t>Volunteer Driver (CILWWs New Freedom Program – Training on transporting persons with disabilities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s-ES" sz="1800" dirty="0"/>
              <a:t>El propósito de usar voluntarios debe dictar las necesidades de capacitación.</a:t>
            </a:r>
          </a:p>
          <a:p>
            <a:pPr lvl="2"/>
            <a:r>
              <a:rPr lang="es-ES" sz="1800" dirty="0"/>
              <a:t>Apoyo entre pares: capacitación de personas con discapacidad para que sean mentores</a:t>
            </a:r>
          </a:p>
          <a:p>
            <a:pPr lvl="2"/>
            <a:r>
              <a:rPr lang="es-ES" sz="1800" dirty="0"/>
              <a:t>Experiencia Laboral – Capacitación sobre la historia y filosofía de IL</a:t>
            </a:r>
          </a:p>
          <a:p>
            <a:pPr lvl="2"/>
            <a:r>
              <a:rPr lang="es-ES" sz="1800" dirty="0"/>
              <a:t>Eventos/Actividades – Capacitación en planificación, marketing, coordinación y trabajo con personas con discapacidad (etiqueta de discapacidad)</a:t>
            </a:r>
          </a:p>
          <a:p>
            <a:pPr lvl="2"/>
            <a:r>
              <a:rPr lang="es-ES" sz="1800" dirty="0"/>
              <a:t>Abogacía – Ponerse en contacto con legisladores, reunirse con legisladores o legisladores</a:t>
            </a:r>
          </a:p>
          <a:p>
            <a:pPr lvl="2"/>
            <a:r>
              <a:rPr lang="es-ES" sz="1800" dirty="0"/>
              <a:t>Conductor voluntario (Programa Nueva Libertad de CILWW - Capacitación en el transporte de personas con discapacidad)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579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Time Needed/ </a:t>
            </a:r>
            <a:r>
              <a:rPr lang="en-US" sz="4000" b="1" i="1" dirty="0" err="1"/>
              <a:t>Tiempo</a:t>
            </a:r>
            <a:r>
              <a:rPr lang="en-US" sz="4000" b="1" i="1" dirty="0"/>
              <a:t> de Personal </a:t>
            </a:r>
            <a:r>
              <a:rPr lang="en-US" sz="4000" b="1" i="1" dirty="0" err="1"/>
              <a:t>Necesario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Consider how much staff time is needed!</a:t>
            </a:r>
          </a:p>
          <a:p>
            <a:pPr lvl="1"/>
            <a:r>
              <a:rPr lang="en-US" dirty="0"/>
              <a:t>Coordination of programs/activities</a:t>
            </a:r>
          </a:p>
          <a:p>
            <a:pPr lvl="1"/>
            <a:r>
              <a:rPr lang="en-US" dirty="0"/>
              <a:t>Outreach activities</a:t>
            </a:r>
          </a:p>
          <a:p>
            <a:pPr lvl="1"/>
            <a:r>
              <a:rPr lang="en-US" dirty="0"/>
              <a:t>Recruitment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Conducting background checks! Could be a requirement if volunteers are working with or around vulnerable persons.</a:t>
            </a:r>
          </a:p>
          <a:p>
            <a:pPr marL="457200" lvl="1" indent="0">
              <a:buNone/>
            </a:pPr>
            <a:endParaRPr lang="es-ES" dirty="0"/>
          </a:p>
          <a:p>
            <a:pPr lvl="1"/>
            <a:r>
              <a:rPr lang="es-ES" dirty="0"/>
              <a:t>¡Considere cuánto tiempo del personal se necesita!</a:t>
            </a:r>
          </a:p>
          <a:p>
            <a:pPr lvl="2"/>
            <a:r>
              <a:rPr lang="es-ES" dirty="0"/>
              <a:t>Coordinación de programas/actividades</a:t>
            </a:r>
          </a:p>
          <a:p>
            <a:pPr lvl="2"/>
            <a:r>
              <a:rPr lang="es-ES" dirty="0"/>
              <a:t>Alcance de actividades</a:t>
            </a:r>
          </a:p>
          <a:p>
            <a:pPr lvl="2"/>
            <a:r>
              <a:rPr lang="es-ES" dirty="0"/>
              <a:t>Reclutamiento</a:t>
            </a:r>
          </a:p>
          <a:p>
            <a:pPr lvl="2"/>
            <a:r>
              <a:rPr lang="es-ES" dirty="0"/>
              <a:t>Capacitación</a:t>
            </a:r>
          </a:p>
          <a:p>
            <a:pPr lvl="2"/>
            <a:r>
              <a:rPr lang="es-ES" dirty="0"/>
              <a:t>¡Realización de verificaciones de antecedentes! Podría ser un requisito si los voluntarios trabajan con o cerca de personas vulnerables.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1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3045"/>
            <a:ext cx="10515600" cy="1325563"/>
          </a:xfrm>
        </p:spPr>
        <p:txBody>
          <a:bodyPr/>
          <a:lstStyle/>
          <a:p>
            <a:r>
              <a:rPr lang="en-US" b="1" dirty="0"/>
              <a:t>Goal(s) for Volunteers/ </a:t>
            </a:r>
            <a:r>
              <a:rPr lang="en-US" sz="4000" b="1" i="1" dirty="0"/>
              <a:t>Meta (s) para </a:t>
            </a:r>
            <a:r>
              <a:rPr lang="en-US" sz="4000" b="1" i="1" dirty="0" err="1"/>
              <a:t>voluntarios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1253331"/>
            <a:ext cx="11709400" cy="3460910"/>
          </a:xfrm>
        </p:spPr>
        <p:txBody>
          <a:bodyPr>
            <a:normAutofit/>
          </a:bodyPr>
          <a:lstStyle/>
          <a:p>
            <a:r>
              <a:rPr lang="en-US" sz="1400" dirty="0"/>
              <a:t>What do you need volunteers for? Have specific goals!</a:t>
            </a:r>
          </a:p>
          <a:p>
            <a:pPr lvl="1"/>
            <a:r>
              <a:rPr lang="en-US" sz="1400" dirty="0"/>
              <a:t>If it’s peer support, what are you going to use volunteers for?</a:t>
            </a:r>
          </a:p>
          <a:p>
            <a:pPr lvl="2"/>
            <a:r>
              <a:rPr lang="en-US" sz="1400" dirty="0"/>
              <a:t>One on One matches, Group Activities</a:t>
            </a:r>
          </a:p>
          <a:p>
            <a:pPr lvl="1"/>
            <a:r>
              <a:rPr lang="en-US" sz="1400" dirty="0"/>
              <a:t>If it’s a work experience/internships, what are they going to be doing?</a:t>
            </a:r>
          </a:p>
          <a:p>
            <a:pPr lvl="2"/>
            <a:r>
              <a:rPr lang="en-US" sz="1400" dirty="0"/>
              <a:t>Specific job duties and learning objectives</a:t>
            </a:r>
          </a:p>
          <a:p>
            <a:pPr lvl="1"/>
            <a:r>
              <a:rPr lang="en-US" sz="1400" dirty="0"/>
              <a:t>If it’s an event or activity, what are the volunteers going to be doing?</a:t>
            </a:r>
          </a:p>
          <a:p>
            <a:pPr lvl="2"/>
            <a:r>
              <a:rPr lang="en-US" sz="1400" dirty="0"/>
              <a:t>Have specific tasks that need to be done, such as planning, coordination, registration</a:t>
            </a:r>
          </a:p>
          <a:p>
            <a:pPr lvl="1"/>
            <a:r>
              <a:rPr lang="en-US" sz="1400" dirty="0"/>
              <a:t>If it’s advocacy, what do volunteers need to know and act on?</a:t>
            </a:r>
          </a:p>
          <a:p>
            <a:pPr lvl="2"/>
            <a:r>
              <a:rPr lang="en-US" sz="1400" dirty="0"/>
              <a:t>Educate persons on the legislation or issues they advocating for and what to do with that information</a:t>
            </a:r>
          </a:p>
          <a:p>
            <a:pPr lvl="1"/>
            <a:r>
              <a:rPr lang="en-US" sz="1400" dirty="0"/>
              <a:t>If it’s volunteer drivers, who will they be transporting and why?</a:t>
            </a:r>
          </a:p>
          <a:p>
            <a:pPr lvl="2"/>
            <a:r>
              <a:rPr lang="en-US" sz="1400" dirty="0"/>
              <a:t>What need or gap in services are you trying to fill?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029858-3B94-4C43-BCD6-DC4A8AB2D429}"/>
              </a:ext>
            </a:extLst>
          </p:cNvPr>
          <p:cNvSpPr txBox="1"/>
          <p:nvPr/>
        </p:nvSpPr>
        <p:spPr>
          <a:xfrm>
            <a:off x="472440" y="4164866"/>
            <a:ext cx="11551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i="1" dirty="0"/>
              <a:t>¿Para qué necesitas voluntarios? ¡Ten metas específicas!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i="1" dirty="0"/>
              <a:t>Si se trata de apoyo entre pares, ¿para qué vas a utilizar a los voluntarios?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i="1" dirty="0"/>
              <a:t>Partidos Uno a Uno, Actividades Grupales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i="1" dirty="0"/>
              <a:t>Si se trata de una experiencia laboral/pasantías, ¿qué van a hacer?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i="1" dirty="0"/>
              <a:t>Deberes específicos del trabajo y objetivos de aprendizaje.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i="1" dirty="0"/>
              <a:t>Si se trata de un evento o actividad, ¿qué van a hacer los voluntarios?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i="1" dirty="0"/>
              <a:t>Tener tareas específicas que deben realizarse, como planificación, coordinación, registro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i="1" dirty="0"/>
              <a:t>Si se trata de abogacía, ¿qué necesitan saber y actuar los voluntarios?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i="1" dirty="0"/>
              <a:t>Educar a las personas sobre la legislación o los temas que defienden y qué hacer con esa información.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i="1" dirty="0"/>
              <a:t>Si se trata de conductores voluntarios, ¿a quién transportarán y por qué?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i="1" dirty="0"/>
              <a:t>¿Qué necesidad o brecha en los servicios está tratando de llenar?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80148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Recruitment Plan/ </a:t>
            </a:r>
            <a:r>
              <a:rPr lang="en-US" sz="4000" b="1" i="1" dirty="0"/>
              <a:t>Plan de </a:t>
            </a:r>
            <a:r>
              <a:rPr lang="en-US" sz="4000" b="1" i="1" dirty="0" err="1"/>
              <a:t>Reclutamiento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2000" dirty="0"/>
              <a:t>How are you going to recruit volunteers? This will take time and effort!!!</a:t>
            </a:r>
          </a:p>
          <a:p>
            <a:pPr lvl="1"/>
            <a:r>
              <a:rPr lang="en-US" sz="2000" dirty="0"/>
              <a:t>Social Media</a:t>
            </a:r>
          </a:p>
          <a:p>
            <a:pPr lvl="1"/>
            <a:r>
              <a:rPr lang="en-US" sz="2000" dirty="0"/>
              <a:t>Newsletter</a:t>
            </a:r>
          </a:p>
          <a:p>
            <a:pPr lvl="1"/>
            <a:r>
              <a:rPr lang="en-US" sz="2000" dirty="0"/>
              <a:t>Newspapers</a:t>
            </a:r>
          </a:p>
          <a:p>
            <a:pPr lvl="1"/>
            <a:r>
              <a:rPr lang="en-US" sz="2000" dirty="0"/>
              <a:t>Hanging up flyers in the community</a:t>
            </a:r>
          </a:p>
          <a:p>
            <a:pPr lvl="1"/>
            <a:r>
              <a:rPr lang="en-US" sz="2000" dirty="0"/>
              <a:t>Radio or Television</a:t>
            </a:r>
          </a:p>
          <a:p>
            <a:pPr marL="457200" lvl="1" indent="0">
              <a:buNone/>
            </a:pPr>
            <a:endParaRPr lang="es-ES" sz="2000" dirty="0"/>
          </a:p>
          <a:p>
            <a:pPr lvl="1"/>
            <a:r>
              <a:rPr lang="es-ES" sz="2000" dirty="0"/>
              <a:t>¿Cómo vas a reclutar voluntarios? ¡Esto se llevará tiempo y esfuerzo!!!</a:t>
            </a:r>
          </a:p>
          <a:p>
            <a:pPr lvl="2"/>
            <a:r>
              <a:rPr lang="es-ES" dirty="0"/>
              <a:t>Redes sociales</a:t>
            </a:r>
          </a:p>
          <a:p>
            <a:pPr lvl="2"/>
            <a:r>
              <a:rPr lang="es-ES" dirty="0" err="1"/>
              <a:t>Boletin</a:t>
            </a:r>
            <a:r>
              <a:rPr lang="es-ES" dirty="0"/>
              <a:t> informativo</a:t>
            </a:r>
          </a:p>
          <a:p>
            <a:pPr lvl="2"/>
            <a:r>
              <a:rPr lang="es-ES" dirty="0"/>
              <a:t>Periódicos</a:t>
            </a:r>
          </a:p>
          <a:p>
            <a:pPr lvl="2"/>
            <a:r>
              <a:rPr lang="es-ES" dirty="0"/>
              <a:t>Colgar volantes en la comunidad</a:t>
            </a:r>
          </a:p>
          <a:p>
            <a:pPr lvl="2"/>
            <a:r>
              <a:rPr lang="es-ES" dirty="0"/>
              <a:t>Radio o Televisión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Connecting People/ </a:t>
            </a:r>
            <a:r>
              <a:rPr lang="en-US" sz="3600" b="1" i="1" dirty="0" err="1"/>
              <a:t>Conectando</a:t>
            </a:r>
            <a:r>
              <a:rPr lang="en-US" sz="3600" b="1" i="1" dirty="0"/>
              <a:t> personas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60" y="1378584"/>
            <a:ext cx="10515600" cy="4798695"/>
          </a:xfrm>
        </p:spPr>
        <p:txBody>
          <a:bodyPr>
            <a:noAutofit/>
          </a:bodyPr>
          <a:lstStyle/>
          <a:p>
            <a:r>
              <a:rPr lang="en-US" sz="2400" dirty="0"/>
              <a:t>Now that you’ve identified the need for volunteers, and recruited and trained them, it’s time to connect people.</a:t>
            </a:r>
          </a:p>
          <a:p>
            <a:r>
              <a:rPr lang="en-US" sz="2400" dirty="0"/>
              <a:t>When it comes to peer support, volunteers want to be needed!</a:t>
            </a:r>
          </a:p>
          <a:p>
            <a:pPr lvl="1"/>
            <a:r>
              <a:rPr lang="en-US" dirty="0"/>
              <a:t>Don’t train them then not use them!</a:t>
            </a:r>
          </a:p>
          <a:p>
            <a:r>
              <a:rPr lang="en-US" sz="2400" dirty="0"/>
              <a:t>Volunteers play a vital role in connecting people to one another and the community.</a:t>
            </a:r>
          </a:p>
          <a:p>
            <a:endParaRPr lang="en-US" sz="2400" dirty="0"/>
          </a:p>
          <a:p>
            <a:r>
              <a:rPr lang="es-ES" sz="2400" i="1" dirty="0"/>
              <a:t>Ahora que identificó la necesidad de voluntarios, los reclutó y los capacitó, es hora de conectar a las personas.</a:t>
            </a:r>
          </a:p>
          <a:p>
            <a:r>
              <a:rPr lang="es-ES" sz="2400" i="1" dirty="0"/>
              <a:t>Cuando se trata de apoyo entre pares, ¡los voluntarios quieren ser necesarios!</a:t>
            </a:r>
          </a:p>
          <a:p>
            <a:pPr lvl="1"/>
            <a:r>
              <a:rPr lang="es-ES" sz="2000" i="1" dirty="0"/>
              <a:t>¡No los entrenes y luego no los uses!</a:t>
            </a:r>
          </a:p>
          <a:p>
            <a:r>
              <a:rPr lang="es-ES" sz="2400" i="1" dirty="0"/>
              <a:t>Los voluntarios juegan un papel vital en conectar a las personas entre sí y con la comunidad.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9870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Resources/ </a:t>
            </a:r>
            <a:r>
              <a:rPr lang="en-US" sz="4000" b="1" i="1" dirty="0" err="1"/>
              <a:t>Recursos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80" y="1843708"/>
            <a:ext cx="5969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Examples of volunteer program applications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CILWW Driver Application</a:t>
            </a:r>
          </a:p>
          <a:p>
            <a:pPr lvl="1"/>
            <a:r>
              <a:rPr lang="en-US" dirty="0"/>
              <a:t>Included with workshop materials</a:t>
            </a:r>
          </a:p>
          <a:p>
            <a:r>
              <a:rPr lang="en-US" sz="2400" dirty="0"/>
              <a:t>Stepping Stones of Dunn County</a:t>
            </a:r>
          </a:p>
          <a:p>
            <a:pPr lvl="1"/>
            <a:r>
              <a:rPr lang="en-US" dirty="0">
                <a:hlinkClick r:id="rId2"/>
              </a:rPr>
              <a:t>Stepping Stones volunteer application</a:t>
            </a:r>
            <a:endParaRPr lang="en-US" dirty="0"/>
          </a:p>
          <a:p>
            <a:r>
              <a:rPr lang="en-US" sz="2400" dirty="0"/>
              <a:t>United Way</a:t>
            </a:r>
          </a:p>
          <a:p>
            <a:pPr lvl="1"/>
            <a:r>
              <a:rPr lang="en-US" dirty="0">
                <a:hlinkClick r:id="rId3"/>
              </a:rPr>
              <a:t>United Way volunteer </a:t>
            </a:r>
            <a:r>
              <a:rPr lang="en-US" dirty="0" err="1">
                <a:hlinkClick r:id="rId3"/>
              </a:rPr>
              <a:t>applicatoin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6938F-AE6C-4B21-A6F8-6DAA53A2FB59}"/>
              </a:ext>
            </a:extLst>
          </p:cNvPr>
          <p:cNvSpPr txBox="1"/>
          <p:nvPr/>
        </p:nvSpPr>
        <p:spPr>
          <a:xfrm>
            <a:off x="6329680" y="1843708"/>
            <a:ext cx="55016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Ejemplos de solicitudes de programas de voluntariado</a:t>
            </a:r>
          </a:p>
          <a:p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Aplicación de controlador CILWW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/>
              <a:t>Incluido con los materiales del taller.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400" u="sng" dirty="0">
                <a:solidFill>
                  <a:schemeClr val="accent5">
                    <a:lumMod val="75000"/>
                  </a:schemeClr>
                </a:solidFill>
              </a:rPr>
              <a:t>Paso a Paso del Condado de Dunn  Solicitud de voluntariado de </a:t>
            </a:r>
            <a:r>
              <a:rPr lang="es-ES" sz="2400" u="sng" dirty="0" err="1">
                <a:solidFill>
                  <a:schemeClr val="accent5">
                    <a:lumMod val="75000"/>
                  </a:schemeClr>
                </a:solidFill>
              </a:rPr>
              <a:t>Stepping</a:t>
            </a:r>
            <a:r>
              <a:rPr lang="es-ES" sz="2400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400" u="sng" dirty="0" err="1">
                <a:solidFill>
                  <a:schemeClr val="accent5">
                    <a:lumMod val="75000"/>
                  </a:schemeClr>
                </a:solidFill>
              </a:rPr>
              <a:t>Stones</a:t>
            </a:r>
            <a:endParaRPr lang="es-ES" sz="2400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/>
              <a:t>United</a:t>
            </a:r>
            <a:r>
              <a:rPr lang="es-ES" sz="2400" dirty="0"/>
              <a:t> </a:t>
            </a:r>
            <a:r>
              <a:rPr lang="es-ES" sz="2400" dirty="0" err="1"/>
              <a:t>Way</a:t>
            </a:r>
            <a:endParaRPr lang="es-E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u="sng" dirty="0">
                <a:solidFill>
                  <a:schemeClr val="accent5">
                    <a:lumMod val="75000"/>
                  </a:schemeClr>
                </a:solidFill>
              </a:rPr>
              <a:t>Solicitud de voluntariado de </a:t>
            </a:r>
            <a:r>
              <a:rPr lang="es-ES" sz="2400" u="sng" dirty="0" err="1">
                <a:solidFill>
                  <a:schemeClr val="accent5">
                    <a:lumMod val="75000"/>
                  </a:schemeClr>
                </a:solidFill>
              </a:rPr>
              <a:t>United</a:t>
            </a:r>
            <a:r>
              <a:rPr lang="es-ES" sz="2400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400" u="sng" dirty="0" err="1">
                <a:solidFill>
                  <a:schemeClr val="accent5">
                    <a:lumMod val="75000"/>
                  </a:schemeClr>
                </a:solidFill>
              </a:rPr>
              <a:t>Way</a:t>
            </a:r>
            <a:endParaRPr lang="en-US" sz="24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4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1085</Words>
  <Application>Microsoft Macintosh PowerPoint</Application>
  <PresentationFormat>Widescreen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Nuts and Bolts of Building a Volunteer and a Peer Support Program Aspectos básicos de la creación de un programa de voluntariado y apoyo entre pares</vt:lpstr>
      <vt:lpstr>Using Volunteers in Independent Living/ Uso de voluntarios en la vida independiente</vt:lpstr>
      <vt:lpstr>5 Things to Think About When Using Volunteers/ 5 cosas en que pensar al usar voluntarios</vt:lpstr>
      <vt:lpstr>Training of Volunteers/ Necesidades de Capacitación de los Voluntarios</vt:lpstr>
      <vt:lpstr>Staff Time Needed/ Tiempo de Personal Necesario</vt:lpstr>
      <vt:lpstr>Goal(s) for Volunteers/ Meta (s) para voluntarios</vt:lpstr>
      <vt:lpstr>Recruitment Plan/ Plan de Reclutamiento</vt:lpstr>
      <vt:lpstr>Connecting People/ Conectando personas</vt:lpstr>
      <vt:lpstr>Resources/ Recursos</vt:lpstr>
      <vt:lpstr>Questions/ Preguntas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Nuts and Bolts of Building a Volunteer and a Peer Support Program</dc:title>
  <dc:creator>Kyle Kleist</dc:creator>
  <cp:lastModifiedBy>Rachel Kaplan She/Her</cp:lastModifiedBy>
  <cp:revision>16</cp:revision>
  <dcterms:created xsi:type="dcterms:W3CDTF">2022-09-14T13:48:54Z</dcterms:created>
  <dcterms:modified xsi:type="dcterms:W3CDTF">2022-10-10T16:08:31Z</dcterms:modified>
</cp:coreProperties>
</file>