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450" r:id="rId3"/>
    <p:sldId id="261" r:id="rId4"/>
    <p:sldId id="259" r:id="rId5"/>
    <p:sldId id="455" r:id="rId6"/>
    <p:sldId id="468" r:id="rId7"/>
    <p:sldId id="452" r:id="rId8"/>
    <p:sldId id="613" r:id="rId9"/>
    <p:sldId id="305" r:id="rId10"/>
    <p:sldId id="521" r:id="rId11"/>
    <p:sldId id="458" r:id="rId12"/>
    <p:sldId id="459" r:id="rId13"/>
    <p:sldId id="460" r:id="rId14"/>
    <p:sldId id="469" r:id="rId15"/>
    <p:sldId id="331" r:id="rId16"/>
    <p:sldId id="330" r:id="rId17"/>
    <p:sldId id="454" r:id="rId18"/>
    <p:sldId id="326" r:id="rId19"/>
    <p:sldId id="325" r:id="rId20"/>
    <p:sldId id="275" r:id="rId21"/>
    <p:sldId id="276" r:id="rId22"/>
    <p:sldId id="274" r:id="rId23"/>
    <p:sldId id="277" r:id="rId24"/>
    <p:sldId id="466" r:id="rId25"/>
    <p:sldId id="306" r:id="rId26"/>
    <p:sldId id="467" r:id="rId27"/>
    <p:sldId id="26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C00"/>
    <a:srgbClr val="C07200"/>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5008" autoAdjust="0"/>
    <p:restoredTop sz="86395" autoAdjust="0"/>
  </p:normalViewPr>
  <p:slideViewPr>
    <p:cSldViewPr>
      <p:cViewPr varScale="1">
        <p:scale>
          <a:sx n="107" d="100"/>
          <a:sy n="107" d="100"/>
        </p:scale>
        <p:origin x="184" y="224"/>
      </p:cViewPr>
      <p:guideLst>
        <p:guide orient="horz" pos="2160"/>
        <p:guide pos="2880"/>
      </p:guideLst>
    </p:cSldViewPr>
  </p:slideViewPr>
  <p:outlineViewPr>
    <p:cViewPr>
      <p:scale>
        <a:sx n="33" d="100"/>
        <a:sy n="33" d="100"/>
      </p:scale>
      <p:origin x="0" y="-25000"/>
    </p:cViewPr>
  </p:outlineViewPr>
  <p:notesTextViewPr>
    <p:cViewPr>
      <p:scale>
        <a:sx n="100" d="100"/>
        <a:sy n="100" d="100"/>
      </p:scale>
      <p:origin x="0" y="0"/>
    </p:cViewPr>
  </p:notesTextViewPr>
  <p:notesViewPr>
    <p:cSldViewPr>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E0895-68D7-4BEE-94A0-44042198662D}"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C6C427BF-16B3-419D-AE54-778EE77837CC}">
      <dgm:prSet/>
      <dgm:spPr>
        <a:gradFill rotWithShape="0">
          <a:gsLst>
            <a:gs pos="0">
              <a:srgbClr val="C07200"/>
            </a:gs>
            <a:gs pos="80000">
              <a:schemeClr val="accent3">
                <a:hueOff val="0"/>
                <a:satOff val="0"/>
                <a:lumOff val="0"/>
                <a:alphaOff val="0"/>
                <a:shade val="93000"/>
                <a:satMod val="130000"/>
              </a:schemeClr>
            </a:gs>
            <a:gs pos="100000">
              <a:srgbClr val="F29C00"/>
            </a:gs>
          </a:gsLst>
        </a:gradFill>
        <a:ln>
          <a:solidFill>
            <a:schemeClr val="accent1"/>
          </a:solidFill>
        </a:ln>
      </dgm:spPr>
      <dgm:t>
        <a:bodyPr/>
        <a:lstStyle/>
        <a:p>
          <a:pPr>
            <a:defRPr cap="all"/>
          </a:pPr>
          <a:r>
            <a:rPr lang="en-US" dirty="0"/>
            <a:t>Individual People with disabilities their families, and neighbors</a:t>
          </a:r>
        </a:p>
      </dgm:t>
      <dgm:extLst>
        <a:ext uri="{E40237B7-FDA0-4F09-8148-C483321AD2D9}">
          <dgm14:cNvPr xmlns:dgm14="http://schemas.microsoft.com/office/drawing/2010/diagram" id="0" name="" descr="Four orange boxes listing stakeholder types: People with disabilities, their families and neighbors; Advocacy Groups, Protection from Harm; State Independent Living Councils and Centers for Independent Living."/>
        </a:ext>
      </dgm:extLst>
    </dgm:pt>
    <dgm:pt modelId="{B48BDB00-E6C1-41E6-9607-D6988D09BCE5}" type="parTrans" cxnId="{01A0ADE2-F35A-4144-86FC-7052DD6126B5}">
      <dgm:prSet/>
      <dgm:spPr/>
      <dgm:t>
        <a:bodyPr/>
        <a:lstStyle/>
        <a:p>
          <a:endParaRPr lang="en-US"/>
        </a:p>
      </dgm:t>
    </dgm:pt>
    <dgm:pt modelId="{AFF5CD52-6FDB-4B21-854C-09F03E57C384}" type="sibTrans" cxnId="{01A0ADE2-F35A-4144-86FC-7052DD6126B5}">
      <dgm:prSet/>
      <dgm:spPr/>
      <dgm:t>
        <a:bodyPr/>
        <a:lstStyle/>
        <a:p>
          <a:endParaRPr lang="en-US"/>
        </a:p>
      </dgm:t>
    </dgm:pt>
    <dgm:pt modelId="{11F43084-726B-4662-BB0A-698CA8A12C74}">
      <dgm:prSet/>
      <dgm:spPr>
        <a:gradFill rotWithShape="0">
          <a:gsLst>
            <a:gs pos="0">
              <a:srgbClr val="C07200"/>
            </a:gs>
            <a:gs pos="80000">
              <a:schemeClr val="accent3">
                <a:hueOff val="0"/>
                <a:satOff val="0"/>
                <a:lumOff val="0"/>
                <a:alphaOff val="0"/>
                <a:shade val="93000"/>
                <a:satMod val="130000"/>
              </a:schemeClr>
            </a:gs>
            <a:gs pos="100000">
              <a:srgbClr val="F29C00"/>
            </a:gs>
          </a:gsLst>
        </a:gradFill>
        <a:ln>
          <a:solidFill>
            <a:schemeClr val="accent1"/>
          </a:solidFill>
        </a:ln>
      </dgm:spPr>
      <dgm:t>
        <a:bodyPr/>
        <a:lstStyle/>
        <a:p>
          <a:pPr>
            <a:defRPr cap="all"/>
          </a:pPr>
          <a:r>
            <a:rPr lang="en-US" dirty="0"/>
            <a:t>Advocacy groups:</a:t>
          </a:r>
        </a:p>
        <a:p>
          <a:pPr>
            <a:buFont typeface="Arial" panose="020B0604020202020204" pitchFamily="34" charset="0"/>
            <a:buChar char="•"/>
          </a:pPr>
          <a:r>
            <a:rPr lang="en-US" dirty="0"/>
            <a:t>Parent Groups</a:t>
          </a:r>
        </a:p>
        <a:p>
          <a:pPr>
            <a:buFont typeface="Arial" panose="020B0604020202020204" pitchFamily="34" charset="0"/>
            <a:buChar char="•"/>
          </a:pPr>
          <a:r>
            <a:rPr lang="en-US" dirty="0"/>
            <a:t>Sibling groups</a:t>
          </a:r>
        </a:p>
        <a:p>
          <a:pPr>
            <a:buFont typeface="Arial" panose="020B0604020202020204" pitchFamily="34" charset="0"/>
            <a:buChar char="•"/>
          </a:pPr>
          <a:r>
            <a:rPr lang="en-US" dirty="0"/>
            <a:t>Self-advocate groups.</a:t>
          </a:r>
        </a:p>
      </dgm:t>
    </dgm:pt>
    <dgm:pt modelId="{0B5B4BB3-A60D-446E-BB68-219A337B03D3}" type="parTrans" cxnId="{7A941155-9436-481E-8344-69ACEEB3D3AC}">
      <dgm:prSet/>
      <dgm:spPr/>
      <dgm:t>
        <a:bodyPr/>
        <a:lstStyle/>
        <a:p>
          <a:endParaRPr lang="en-US"/>
        </a:p>
      </dgm:t>
    </dgm:pt>
    <dgm:pt modelId="{F51E6DFD-04AD-494C-AB60-FFB867493F41}" type="sibTrans" cxnId="{7A941155-9436-481E-8344-69ACEEB3D3AC}">
      <dgm:prSet/>
      <dgm:spPr/>
      <dgm:t>
        <a:bodyPr/>
        <a:lstStyle/>
        <a:p>
          <a:endParaRPr lang="en-US"/>
        </a:p>
      </dgm:t>
    </dgm:pt>
    <dgm:pt modelId="{80FF3616-89F5-481C-AF07-6F3B03E8F66D}">
      <dgm:prSet/>
      <dgm:spPr>
        <a:gradFill rotWithShape="0">
          <a:gsLst>
            <a:gs pos="0">
              <a:srgbClr val="C07200"/>
            </a:gs>
            <a:gs pos="80000">
              <a:schemeClr val="accent3">
                <a:hueOff val="0"/>
                <a:satOff val="0"/>
                <a:lumOff val="0"/>
                <a:alphaOff val="0"/>
                <a:shade val="93000"/>
                <a:satMod val="130000"/>
              </a:schemeClr>
            </a:gs>
            <a:gs pos="100000">
              <a:srgbClr val="F29C00"/>
            </a:gs>
          </a:gsLst>
        </a:gradFill>
        <a:ln>
          <a:solidFill>
            <a:schemeClr val="accent1"/>
          </a:solidFill>
        </a:ln>
      </dgm:spPr>
      <dgm:t>
        <a:bodyPr/>
        <a:lstStyle/>
        <a:p>
          <a:pPr>
            <a:defRPr cap="all"/>
          </a:pPr>
          <a:r>
            <a:rPr lang="en-US" dirty="0"/>
            <a:t>Protection from Harm resources:</a:t>
          </a:r>
        </a:p>
        <a:p>
          <a:pPr>
            <a:buFont typeface="Arial" panose="020B0604020202020204" pitchFamily="34" charset="0"/>
            <a:buChar char="•"/>
          </a:pPr>
          <a:r>
            <a:rPr lang="en-US" dirty="0"/>
            <a:t>State Protection &amp; Advocacy</a:t>
          </a:r>
        </a:p>
        <a:p>
          <a:pPr>
            <a:buFont typeface="Arial" panose="020B0604020202020204" pitchFamily="34" charset="0"/>
            <a:buChar char="•"/>
          </a:pPr>
          <a:r>
            <a:rPr lang="en-US" dirty="0"/>
            <a:t>Ombudsman</a:t>
          </a:r>
        </a:p>
        <a:p>
          <a:pPr>
            <a:buFont typeface="Arial" panose="020B0604020202020204" pitchFamily="34" charset="0"/>
            <a:buChar char="•"/>
          </a:pPr>
          <a:r>
            <a:rPr lang="en-US" dirty="0"/>
            <a:t>Adult Protective Services</a:t>
          </a:r>
        </a:p>
      </dgm:t>
    </dgm:pt>
    <dgm:pt modelId="{4BBEFAC0-3C23-45AE-B10D-516C3290CB18}" type="parTrans" cxnId="{0E7A91C7-C471-4B20-BAAD-6F70913D1A88}">
      <dgm:prSet/>
      <dgm:spPr/>
      <dgm:t>
        <a:bodyPr/>
        <a:lstStyle/>
        <a:p>
          <a:endParaRPr lang="en-US"/>
        </a:p>
      </dgm:t>
    </dgm:pt>
    <dgm:pt modelId="{32EB5677-AFDE-4E4D-BEF4-75CA1FF0B00F}" type="sibTrans" cxnId="{0E7A91C7-C471-4B20-BAAD-6F70913D1A88}">
      <dgm:prSet/>
      <dgm:spPr/>
      <dgm:t>
        <a:bodyPr/>
        <a:lstStyle/>
        <a:p>
          <a:endParaRPr lang="en-US"/>
        </a:p>
      </dgm:t>
    </dgm:pt>
    <dgm:pt modelId="{BE800635-26EC-44C0-8BBA-0D4BAF5B59C4}">
      <dgm:prSet/>
      <dgm:spPr>
        <a:gradFill rotWithShape="0">
          <a:gsLst>
            <a:gs pos="0">
              <a:srgbClr val="C07200"/>
            </a:gs>
            <a:gs pos="80000">
              <a:schemeClr val="accent3">
                <a:hueOff val="0"/>
                <a:satOff val="0"/>
                <a:lumOff val="0"/>
                <a:alphaOff val="0"/>
                <a:shade val="93000"/>
                <a:satMod val="130000"/>
              </a:schemeClr>
            </a:gs>
            <a:gs pos="100000">
              <a:srgbClr val="F29C00"/>
            </a:gs>
          </a:gsLst>
        </a:gradFill>
        <a:ln>
          <a:solidFill>
            <a:schemeClr val="accent1"/>
          </a:solidFill>
        </a:ln>
      </dgm:spPr>
      <dgm:t>
        <a:bodyPr/>
        <a:lstStyle/>
        <a:p>
          <a:pPr>
            <a:defRPr cap="all"/>
          </a:pPr>
          <a:r>
            <a:rPr lang="en-US" dirty="0"/>
            <a:t>State independent Living councils </a:t>
          </a:r>
        </a:p>
        <a:p>
          <a:pPr>
            <a:defRPr cap="all"/>
          </a:pPr>
          <a:r>
            <a:rPr lang="en-US" dirty="0"/>
            <a:t>&amp; </a:t>
          </a:r>
        </a:p>
        <a:p>
          <a:pPr>
            <a:defRPr cap="all"/>
          </a:pPr>
          <a:r>
            <a:rPr lang="en-US" dirty="0"/>
            <a:t>centers for independent living</a:t>
          </a:r>
        </a:p>
      </dgm:t>
    </dgm:pt>
    <dgm:pt modelId="{6E3283D0-CA4C-43A4-9888-E713700EB59A}" type="parTrans" cxnId="{A526B38A-BC67-4D6C-8164-1706A48A6576}">
      <dgm:prSet/>
      <dgm:spPr/>
      <dgm:t>
        <a:bodyPr/>
        <a:lstStyle/>
        <a:p>
          <a:endParaRPr lang="en-US"/>
        </a:p>
      </dgm:t>
    </dgm:pt>
    <dgm:pt modelId="{9AC2400A-193C-4119-AB6F-AE03E662EA4D}" type="sibTrans" cxnId="{A526B38A-BC67-4D6C-8164-1706A48A6576}">
      <dgm:prSet/>
      <dgm:spPr/>
      <dgm:t>
        <a:bodyPr/>
        <a:lstStyle/>
        <a:p>
          <a:endParaRPr lang="en-US"/>
        </a:p>
      </dgm:t>
    </dgm:pt>
    <dgm:pt modelId="{93D2980A-04AD-4953-83A4-DC2DC1363EF7}" type="pres">
      <dgm:prSet presAssocID="{788E0895-68D7-4BEE-94A0-44042198662D}" presName="diagram" presStyleCnt="0">
        <dgm:presLayoutVars>
          <dgm:dir/>
          <dgm:resizeHandles val="exact"/>
        </dgm:presLayoutVars>
      </dgm:prSet>
      <dgm:spPr/>
    </dgm:pt>
    <dgm:pt modelId="{092415B0-D15E-468A-A68F-353B6B45A54E}" type="pres">
      <dgm:prSet presAssocID="{C6C427BF-16B3-419D-AE54-778EE77837CC}" presName="node" presStyleLbl="node1" presStyleIdx="0" presStyleCnt="4">
        <dgm:presLayoutVars>
          <dgm:bulletEnabled val="1"/>
        </dgm:presLayoutVars>
      </dgm:prSet>
      <dgm:spPr/>
    </dgm:pt>
    <dgm:pt modelId="{F6A37F42-F305-45DE-B96F-A08C2C7C1904}" type="pres">
      <dgm:prSet presAssocID="{AFF5CD52-6FDB-4B21-854C-09F03E57C384}" presName="sibTrans" presStyleCnt="0"/>
      <dgm:spPr/>
    </dgm:pt>
    <dgm:pt modelId="{E90B9FC0-C033-4B95-9D2E-72770EB77FE8}" type="pres">
      <dgm:prSet presAssocID="{11F43084-726B-4662-BB0A-698CA8A12C74}" presName="node" presStyleLbl="node1" presStyleIdx="1" presStyleCnt="4">
        <dgm:presLayoutVars>
          <dgm:bulletEnabled val="1"/>
        </dgm:presLayoutVars>
      </dgm:prSet>
      <dgm:spPr/>
    </dgm:pt>
    <dgm:pt modelId="{343CC912-B50A-415F-AE72-A36DD177A3F3}" type="pres">
      <dgm:prSet presAssocID="{F51E6DFD-04AD-494C-AB60-FFB867493F41}" presName="sibTrans" presStyleCnt="0"/>
      <dgm:spPr/>
    </dgm:pt>
    <dgm:pt modelId="{ABD771F7-D399-4455-A33E-67F41984AF20}" type="pres">
      <dgm:prSet presAssocID="{80FF3616-89F5-481C-AF07-6F3B03E8F66D}" presName="node" presStyleLbl="node1" presStyleIdx="2" presStyleCnt="4">
        <dgm:presLayoutVars>
          <dgm:bulletEnabled val="1"/>
        </dgm:presLayoutVars>
      </dgm:prSet>
      <dgm:spPr/>
    </dgm:pt>
    <dgm:pt modelId="{1B29AE80-2B99-4B9C-869F-B96B980D8168}" type="pres">
      <dgm:prSet presAssocID="{32EB5677-AFDE-4E4D-BEF4-75CA1FF0B00F}" presName="sibTrans" presStyleCnt="0"/>
      <dgm:spPr/>
    </dgm:pt>
    <dgm:pt modelId="{C1E6F60A-7EBD-41A5-8E35-8EF1B87DA7BD}" type="pres">
      <dgm:prSet presAssocID="{BE800635-26EC-44C0-8BBA-0D4BAF5B59C4}" presName="node" presStyleLbl="node1" presStyleIdx="3" presStyleCnt="4">
        <dgm:presLayoutVars>
          <dgm:bulletEnabled val="1"/>
        </dgm:presLayoutVars>
      </dgm:prSet>
      <dgm:spPr/>
    </dgm:pt>
  </dgm:ptLst>
  <dgm:cxnLst>
    <dgm:cxn modelId="{721C130D-EB72-466D-8074-CDBA73445174}" type="presOf" srcId="{80FF3616-89F5-481C-AF07-6F3B03E8F66D}" destId="{ABD771F7-D399-4455-A33E-67F41984AF20}" srcOrd="0" destOrd="0" presId="urn:microsoft.com/office/officeart/2005/8/layout/default"/>
    <dgm:cxn modelId="{6339EF22-1DA8-4674-BF67-C6607D2907EB}" type="presOf" srcId="{788E0895-68D7-4BEE-94A0-44042198662D}" destId="{93D2980A-04AD-4953-83A4-DC2DC1363EF7}" srcOrd="0" destOrd="0" presId="urn:microsoft.com/office/officeart/2005/8/layout/default"/>
    <dgm:cxn modelId="{7A941155-9436-481E-8344-69ACEEB3D3AC}" srcId="{788E0895-68D7-4BEE-94A0-44042198662D}" destId="{11F43084-726B-4662-BB0A-698CA8A12C74}" srcOrd="1" destOrd="0" parTransId="{0B5B4BB3-A60D-446E-BB68-219A337B03D3}" sibTransId="{F51E6DFD-04AD-494C-AB60-FFB867493F41}"/>
    <dgm:cxn modelId="{A526B38A-BC67-4D6C-8164-1706A48A6576}" srcId="{788E0895-68D7-4BEE-94A0-44042198662D}" destId="{BE800635-26EC-44C0-8BBA-0D4BAF5B59C4}" srcOrd="3" destOrd="0" parTransId="{6E3283D0-CA4C-43A4-9888-E713700EB59A}" sibTransId="{9AC2400A-193C-4119-AB6F-AE03E662EA4D}"/>
    <dgm:cxn modelId="{0E7A91C7-C471-4B20-BAAD-6F70913D1A88}" srcId="{788E0895-68D7-4BEE-94A0-44042198662D}" destId="{80FF3616-89F5-481C-AF07-6F3B03E8F66D}" srcOrd="2" destOrd="0" parTransId="{4BBEFAC0-3C23-45AE-B10D-516C3290CB18}" sibTransId="{32EB5677-AFDE-4E4D-BEF4-75CA1FF0B00F}"/>
    <dgm:cxn modelId="{1A4CA0D6-22F7-47B4-9D5A-1D82A61F4B6B}" type="presOf" srcId="{11F43084-726B-4662-BB0A-698CA8A12C74}" destId="{E90B9FC0-C033-4B95-9D2E-72770EB77FE8}" srcOrd="0" destOrd="0" presId="urn:microsoft.com/office/officeart/2005/8/layout/default"/>
    <dgm:cxn modelId="{59BDDBD9-654D-41C7-9AE8-1BD2CBE49FEB}" type="presOf" srcId="{C6C427BF-16B3-419D-AE54-778EE77837CC}" destId="{092415B0-D15E-468A-A68F-353B6B45A54E}" srcOrd="0" destOrd="0" presId="urn:microsoft.com/office/officeart/2005/8/layout/default"/>
    <dgm:cxn modelId="{01A0ADE2-F35A-4144-86FC-7052DD6126B5}" srcId="{788E0895-68D7-4BEE-94A0-44042198662D}" destId="{C6C427BF-16B3-419D-AE54-778EE77837CC}" srcOrd="0" destOrd="0" parTransId="{B48BDB00-E6C1-41E6-9607-D6988D09BCE5}" sibTransId="{AFF5CD52-6FDB-4B21-854C-09F03E57C384}"/>
    <dgm:cxn modelId="{6D388BF2-6F3A-4A96-ADBD-7B8595112FF7}" type="presOf" srcId="{BE800635-26EC-44C0-8BBA-0D4BAF5B59C4}" destId="{C1E6F60A-7EBD-41A5-8E35-8EF1B87DA7BD}" srcOrd="0" destOrd="0" presId="urn:microsoft.com/office/officeart/2005/8/layout/default"/>
    <dgm:cxn modelId="{12C8DBC4-5000-428C-A84C-69777A0E5A78}" type="presParOf" srcId="{93D2980A-04AD-4953-83A4-DC2DC1363EF7}" destId="{092415B0-D15E-468A-A68F-353B6B45A54E}" srcOrd="0" destOrd="0" presId="urn:microsoft.com/office/officeart/2005/8/layout/default"/>
    <dgm:cxn modelId="{1F184D69-B523-4172-B15F-08212C053FA7}" type="presParOf" srcId="{93D2980A-04AD-4953-83A4-DC2DC1363EF7}" destId="{F6A37F42-F305-45DE-B96F-A08C2C7C1904}" srcOrd="1" destOrd="0" presId="urn:microsoft.com/office/officeart/2005/8/layout/default"/>
    <dgm:cxn modelId="{26951ED2-64E4-49C4-B362-4649F3EFDEA3}" type="presParOf" srcId="{93D2980A-04AD-4953-83A4-DC2DC1363EF7}" destId="{E90B9FC0-C033-4B95-9D2E-72770EB77FE8}" srcOrd="2" destOrd="0" presId="urn:microsoft.com/office/officeart/2005/8/layout/default"/>
    <dgm:cxn modelId="{5F615DED-52AC-4836-963A-B0218F36946C}" type="presParOf" srcId="{93D2980A-04AD-4953-83A4-DC2DC1363EF7}" destId="{343CC912-B50A-415F-AE72-A36DD177A3F3}" srcOrd="3" destOrd="0" presId="urn:microsoft.com/office/officeart/2005/8/layout/default"/>
    <dgm:cxn modelId="{851FCE05-0712-4350-89AA-6A8F500C0710}" type="presParOf" srcId="{93D2980A-04AD-4953-83A4-DC2DC1363EF7}" destId="{ABD771F7-D399-4455-A33E-67F41984AF20}" srcOrd="4" destOrd="0" presId="urn:microsoft.com/office/officeart/2005/8/layout/default"/>
    <dgm:cxn modelId="{FF54BD7E-D165-4B17-A166-145BE7E1D423}" type="presParOf" srcId="{93D2980A-04AD-4953-83A4-DC2DC1363EF7}" destId="{1B29AE80-2B99-4B9C-869F-B96B980D8168}" srcOrd="5" destOrd="0" presId="urn:microsoft.com/office/officeart/2005/8/layout/default"/>
    <dgm:cxn modelId="{87E98989-6FD5-44EA-852F-48E77912D7B1}" type="presParOf" srcId="{93D2980A-04AD-4953-83A4-DC2DC1363EF7}" destId="{C1E6F60A-7EBD-41A5-8E35-8EF1B87DA7B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E0895-68D7-4BEE-94A0-44042198662D}"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C6C427BF-16B3-419D-AE54-778EE77837CC}">
      <dgm:prSet/>
      <dgm:spPr/>
      <dgm:t>
        <a:bodyPr/>
        <a:lstStyle/>
        <a:p>
          <a:r>
            <a:rPr lang="en-US" dirty="0"/>
            <a:t>Show up and give in person public comment</a:t>
          </a:r>
        </a:p>
      </dgm:t>
      <dgm:extLst>
        <a:ext uri="{E40237B7-FDA0-4F09-8148-C483321AD2D9}">
          <dgm14:cNvPr xmlns:dgm14="http://schemas.microsoft.com/office/drawing/2010/diagram" id="0" name="" descr="Show up and give in person public comment&#10;Submit written comments&#10;Coordinate templated for others&#10;Consult partners&#10;Call your legislators"/>
        </a:ext>
      </dgm:extLst>
    </dgm:pt>
    <dgm:pt modelId="{B48BDB00-E6C1-41E6-9607-D6988D09BCE5}" type="parTrans" cxnId="{01A0ADE2-F35A-4144-86FC-7052DD6126B5}">
      <dgm:prSet/>
      <dgm:spPr/>
      <dgm:t>
        <a:bodyPr/>
        <a:lstStyle/>
        <a:p>
          <a:endParaRPr lang="en-US"/>
        </a:p>
      </dgm:t>
    </dgm:pt>
    <dgm:pt modelId="{AFF5CD52-6FDB-4B21-854C-09F03E57C384}" type="sibTrans" cxnId="{01A0ADE2-F35A-4144-86FC-7052DD6126B5}">
      <dgm:prSet/>
      <dgm:spPr/>
      <dgm:t>
        <a:bodyPr/>
        <a:lstStyle/>
        <a:p>
          <a:endParaRPr lang="en-US"/>
        </a:p>
      </dgm:t>
    </dgm:pt>
    <dgm:pt modelId="{11F43084-726B-4662-BB0A-698CA8A12C74}">
      <dgm:prSet/>
      <dgm:spPr/>
      <dgm:t>
        <a:bodyPr/>
        <a:lstStyle/>
        <a:p>
          <a:r>
            <a:rPr lang="en-US" dirty="0"/>
            <a:t>Submit written comments from your organization</a:t>
          </a:r>
        </a:p>
      </dgm:t>
    </dgm:pt>
    <dgm:pt modelId="{0B5B4BB3-A60D-446E-BB68-219A337B03D3}" type="parTrans" cxnId="{7A941155-9436-481E-8344-69ACEEB3D3AC}">
      <dgm:prSet/>
      <dgm:spPr/>
      <dgm:t>
        <a:bodyPr/>
        <a:lstStyle/>
        <a:p>
          <a:endParaRPr lang="en-US"/>
        </a:p>
      </dgm:t>
    </dgm:pt>
    <dgm:pt modelId="{F51E6DFD-04AD-494C-AB60-FFB867493F41}" type="sibTrans" cxnId="{7A941155-9436-481E-8344-69ACEEB3D3AC}">
      <dgm:prSet/>
      <dgm:spPr/>
      <dgm:t>
        <a:bodyPr/>
        <a:lstStyle/>
        <a:p>
          <a:endParaRPr lang="en-US"/>
        </a:p>
      </dgm:t>
    </dgm:pt>
    <dgm:pt modelId="{80FF3616-89F5-481C-AF07-6F3B03E8F66D}">
      <dgm:prSet/>
      <dgm:spPr/>
      <dgm:t>
        <a:bodyPr/>
        <a:lstStyle/>
        <a:p>
          <a:r>
            <a:rPr lang="en-US"/>
            <a:t>Coordinate templates for others to use in submitting comments.</a:t>
          </a:r>
        </a:p>
      </dgm:t>
    </dgm:pt>
    <dgm:pt modelId="{4BBEFAC0-3C23-45AE-B10D-516C3290CB18}" type="parTrans" cxnId="{0E7A91C7-C471-4B20-BAAD-6F70913D1A88}">
      <dgm:prSet/>
      <dgm:spPr/>
      <dgm:t>
        <a:bodyPr/>
        <a:lstStyle/>
        <a:p>
          <a:endParaRPr lang="en-US"/>
        </a:p>
      </dgm:t>
    </dgm:pt>
    <dgm:pt modelId="{32EB5677-AFDE-4E4D-BEF4-75CA1FF0B00F}" type="sibTrans" cxnId="{0E7A91C7-C471-4B20-BAAD-6F70913D1A88}">
      <dgm:prSet/>
      <dgm:spPr/>
      <dgm:t>
        <a:bodyPr/>
        <a:lstStyle/>
        <a:p>
          <a:endParaRPr lang="en-US"/>
        </a:p>
      </dgm:t>
    </dgm:pt>
    <dgm:pt modelId="{BE800635-26EC-44C0-8BBA-0D4BAF5B59C4}">
      <dgm:prSet/>
      <dgm:spPr/>
      <dgm:t>
        <a:bodyPr/>
        <a:lstStyle/>
        <a:p>
          <a:r>
            <a:rPr lang="en-US"/>
            <a:t>Consult partners about submitting joint comments</a:t>
          </a:r>
        </a:p>
      </dgm:t>
    </dgm:pt>
    <dgm:pt modelId="{6E3283D0-CA4C-43A4-9888-E713700EB59A}" type="parTrans" cxnId="{A526B38A-BC67-4D6C-8164-1706A48A6576}">
      <dgm:prSet/>
      <dgm:spPr/>
      <dgm:t>
        <a:bodyPr/>
        <a:lstStyle/>
        <a:p>
          <a:endParaRPr lang="en-US"/>
        </a:p>
      </dgm:t>
    </dgm:pt>
    <dgm:pt modelId="{9AC2400A-193C-4119-AB6F-AE03E662EA4D}" type="sibTrans" cxnId="{A526B38A-BC67-4D6C-8164-1706A48A6576}">
      <dgm:prSet/>
      <dgm:spPr/>
      <dgm:t>
        <a:bodyPr/>
        <a:lstStyle/>
        <a:p>
          <a:endParaRPr lang="en-US"/>
        </a:p>
      </dgm:t>
    </dgm:pt>
    <dgm:pt modelId="{BB24CCC3-CB9C-4015-BBC1-7E7D065912CE}">
      <dgm:prSet/>
      <dgm:spPr/>
      <dgm:t>
        <a:bodyPr/>
        <a:lstStyle/>
        <a:p>
          <a:r>
            <a:rPr lang="en-US" dirty="0"/>
            <a:t>Call your legislators and other elected officials</a:t>
          </a:r>
        </a:p>
      </dgm:t>
    </dgm:pt>
    <dgm:pt modelId="{C919B0DA-34AA-4D20-ABCB-56BF5033D5DE}" type="parTrans" cxnId="{8637D239-CCA1-4479-BA74-D2C328082885}">
      <dgm:prSet/>
      <dgm:spPr/>
      <dgm:t>
        <a:bodyPr/>
        <a:lstStyle/>
        <a:p>
          <a:endParaRPr lang="en-US"/>
        </a:p>
      </dgm:t>
    </dgm:pt>
    <dgm:pt modelId="{4044B3A4-851A-4ECE-B067-839BC0747F54}" type="sibTrans" cxnId="{8637D239-CCA1-4479-BA74-D2C328082885}">
      <dgm:prSet/>
      <dgm:spPr/>
      <dgm:t>
        <a:bodyPr/>
        <a:lstStyle/>
        <a:p>
          <a:endParaRPr lang="en-US"/>
        </a:p>
      </dgm:t>
    </dgm:pt>
    <dgm:pt modelId="{686378CE-6142-46B2-A56D-E9E3EEB9764E}" type="pres">
      <dgm:prSet presAssocID="{788E0895-68D7-4BEE-94A0-44042198662D}" presName="root" presStyleCnt="0">
        <dgm:presLayoutVars>
          <dgm:dir/>
          <dgm:resizeHandles val="exact"/>
        </dgm:presLayoutVars>
      </dgm:prSet>
      <dgm:spPr/>
    </dgm:pt>
    <dgm:pt modelId="{DA753DA2-E38E-49C5-844C-86E96DCA6A87}" type="pres">
      <dgm:prSet presAssocID="{C6C427BF-16B3-419D-AE54-778EE77837CC}" presName="compNode" presStyleCnt="0"/>
      <dgm:spPr/>
    </dgm:pt>
    <dgm:pt modelId="{5FC19E81-D6FA-419C-A61D-ED614E8795A7}" type="pres">
      <dgm:prSet presAssocID="{C6C427BF-16B3-419D-AE54-778EE77837CC}" presName="bgRect" presStyleLbl="bgShp" presStyleIdx="0" presStyleCnt="5"/>
      <dgm:spPr/>
    </dgm:pt>
    <dgm:pt modelId="{C7E5FA11-370B-48A0-9070-D14CAFAE0E89}" type="pres">
      <dgm:prSet presAssocID="{C6C427BF-16B3-419D-AE54-778EE77837C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D04C1426-11D0-4616-8EA0-3FBB9C01D06F}" type="pres">
      <dgm:prSet presAssocID="{C6C427BF-16B3-419D-AE54-778EE77837CC}" presName="spaceRect" presStyleCnt="0"/>
      <dgm:spPr/>
    </dgm:pt>
    <dgm:pt modelId="{CBE63F5A-7C77-482A-A317-B198694FC30C}" type="pres">
      <dgm:prSet presAssocID="{C6C427BF-16B3-419D-AE54-778EE77837CC}" presName="parTx" presStyleLbl="revTx" presStyleIdx="0" presStyleCnt="5">
        <dgm:presLayoutVars>
          <dgm:chMax val="0"/>
          <dgm:chPref val="0"/>
        </dgm:presLayoutVars>
      </dgm:prSet>
      <dgm:spPr/>
    </dgm:pt>
    <dgm:pt modelId="{F542AA29-1521-46F6-8F67-15F42753EBF1}" type="pres">
      <dgm:prSet presAssocID="{AFF5CD52-6FDB-4B21-854C-09F03E57C384}" presName="sibTrans" presStyleCnt="0"/>
      <dgm:spPr/>
    </dgm:pt>
    <dgm:pt modelId="{52FE9370-46A1-48E8-A29A-C6D0C4004434}" type="pres">
      <dgm:prSet presAssocID="{11F43084-726B-4662-BB0A-698CA8A12C74}" presName="compNode" presStyleCnt="0"/>
      <dgm:spPr/>
    </dgm:pt>
    <dgm:pt modelId="{29E6D39C-2CD4-46F0-A610-55A5BDD769B8}" type="pres">
      <dgm:prSet presAssocID="{11F43084-726B-4662-BB0A-698CA8A12C74}" presName="bgRect" presStyleLbl="bgShp" presStyleIdx="1" presStyleCnt="5"/>
      <dgm:spPr/>
    </dgm:pt>
    <dgm:pt modelId="{758B935B-E1AF-437B-841D-4C936607A036}" type="pres">
      <dgm:prSet presAssocID="{11F43084-726B-4662-BB0A-698CA8A12C7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01A20C8-38E6-41A3-B2A0-A34AE53B7E3C}" type="pres">
      <dgm:prSet presAssocID="{11F43084-726B-4662-BB0A-698CA8A12C74}" presName="spaceRect" presStyleCnt="0"/>
      <dgm:spPr/>
    </dgm:pt>
    <dgm:pt modelId="{BA22DB5F-4A18-4036-8966-4D85CD17D4C6}" type="pres">
      <dgm:prSet presAssocID="{11F43084-726B-4662-BB0A-698CA8A12C74}" presName="parTx" presStyleLbl="revTx" presStyleIdx="1" presStyleCnt="5">
        <dgm:presLayoutVars>
          <dgm:chMax val="0"/>
          <dgm:chPref val="0"/>
        </dgm:presLayoutVars>
      </dgm:prSet>
      <dgm:spPr/>
    </dgm:pt>
    <dgm:pt modelId="{C410BB70-AE83-4E58-A847-AD18B55BB6A3}" type="pres">
      <dgm:prSet presAssocID="{F51E6DFD-04AD-494C-AB60-FFB867493F41}" presName="sibTrans" presStyleCnt="0"/>
      <dgm:spPr/>
    </dgm:pt>
    <dgm:pt modelId="{400D0340-3325-4009-9483-7CF176B89D2A}" type="pres">
      <dgm:prSet presAssocID="{80FF3616-89F5-481C-AF07-6F3B03E8F66D}" presName="compNode" presStyleCnt="0"/>
      <dgm:spPr/>
    </dgm:pt>
    <dgm:pt modelId="{B22E42CC-96FC-4138-A750-25C5AE82EB9F}" type="pres">
      <dgm:prSet presAssocID="{80FF3616-89F5-481C-AF07-6F3B03E8F66D}" presName="bgRect" presStyleLbl="bgShp" presStyleIdx="2" presStyleCnt="5"/>
      <dgm:spPr/>
    </dgm:pt>
    <dgm:pt modelId="{2670C3F1-F338-4F6B-B4C8-CAE3239DB08B}" type="pres">
      <dgm:prSet presAssocID="{80FF3616-89F5-481C-AF07-6F3B03E8F66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1EE2806F-E211-4348-A14C-CFF7E11A9058}" type="pres">
      <dgm:prSet presAssocID="{80FF3616-89F5-481C-AF07-6F3B03E8F66D}" presName="spaceRect" presStyleCnt="0"/>
      <dgm:spPr/>
    </dgm:pt>
    <dgm:pt modelId="{67BBA0D8-26D2-444F-986A-3DA69E64F17A}" type="pres">
      <dgm:prSet presAssocID="{80FF3616-89F5-481C-AF07-6F3B03E8F66D}" presName="parTx" presStyleLbl="revTx" presStyleIdx="2" presStyleCnt="5">
        <dgm:presLayoutVars>
          <dgm:chMax val="0"/>
          <dgm:chPref val="0"/>
        </dgm:presLayoutVars>
      </dgm:prSet>
      <dgm:spPr/>
    </dgm:pt>
    <dgm:pt modelId="{F3DD772F-1E8C-4C7C-B046-12E4C7443485}" type="pres">
      <dgm:prSet presAssocID="{32EB5677-AFDE-4E4D-BEF4-75CA1FF0B00F}" presName="sibTrans" presStyleCnt="0"/>
      <dgm:spPr/>
    </dgm:pt>
    <dgm:pt modelId="{1069A205-560E-4373-8608-74994C24B451}" type="pres">
      <dgm:prSet presAssocID="{BE800635-26EC-44C0-8BBA-0D4BAF5B59C4}" presName="compNode" presStyleCnt="0"/>
      <dgm:spPr/>
    </dgm:pt>
    <dgm:pt modelId="{CB0CA894-5FC9-460E-AA17-C5E5B116B939}" type="pres">
      <dgm:prSet presAssocID="{BE800635-26EC-44C0-8BBA-0D4BAF5B59C4}" presName="bgRect" presStyleLbl="bgShp" presStyleIdx="3" presStyleCnt="5"/>
      <dgm:spPr/>
    </dgm:pt>
    <dgm:pt modelId="{633745BB-DF5A-4DEB-9CC3-A81A7EB6EECA}" type="pres">
      <dgm:prSet presAssocID="{BE800635-26EC-44C0-8BBA-0D4BAF5B59C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7DB90D52-E340-4BE9-B15F-68087D213C8D}" type="pres">
      <dgm:prSet presAssocID="{BE800635-26EC-44C0-8BBA-0D4BAF5B59C4}" presName="spaceRect" presStyleCnt="0"/>
      <dgm:spPr/>
    </dgm:pt>
    <dgm:pt modelId="{EDE6A6B7-1855-4C4D-A5C3-96C56D0D994F}" type="pres">
      <dgm:prSet presAssocID="{BE800635-26EC-44C0-8BBA-0D4BAF5B59C4}" presName="parTx" presStyleLbl="revTx" presStyleIdx="3" presStyleCnt="5">
        <dgm:presLayoutVars>
          <dgm:chMax val="0"/>
          <dgm:chPref val="0"/>
        </dgm:presLayoutVars>
      </dgm:prSet>
      <dgm:spPr/>
    </dgm:pt>
    <dgm:pt modelId="{FDB0F3E2-9FFF-4289-B3D0-AC03F3D1677A}" type="pres">
      <dgm:prSet presAssocID="{9AC2400A-193C-4119-AB6F-AE03E662EA4D}" presName="sibTrans" presStyleCnt="0"/>
      <dgm:spPr/>
    </dgm:pt>
    <dgm:pt modelId="{7959852C-4BD7-47E0-A0BD-0BD598F6CFE6}" type="pres">
      <dgm:prSet presAssocID="{BB24CCC3-CB9C-4015-BBC1-7E7D065912CE}" presName="compNode" presStyleCnt="0"/>
      <dgm:spPr/>
    </dgm:pt>
    <dgm:pt modelId="{099F18BD-89AC-433F-9FDA-5F8E86C900D9}" type="pres">
      <dgm:prSet presAssocID="{BB24CCC3-CB9C-4015-BBC1-7E7D065912CE}" presName="bgRect" presStyleLbl="bgShp" presStyleIdx="4" presStyleCnt="5"/>
      <dgm:spPr/>
    </dgm:pt>
    <dgm:pt modelId="{4704FC16-36B6-47B4-B092-27637E7C8CF2}" type="pres">
      <dgm:prSet presAssocID="{BB24CCC3-CB9C-4015-BBC1-7E7D065912C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eiver"/>
        </a:ext>
      </dgm:extLst>
    </dgm:pt>
    <dgm:pt modelId="{0AB0ED90-C78A-453F-BE98-EB966D2D0B23}" type="pres">
      <dgm:prSet presAssocID="{BB24CCC3-CB9C-4015-BBC1-7E7D065912CE}" presName="spaceRect" presStyleCnt="0"/>
      <dgm:spPr/>
    </dgm:pt>
    <dgm:pt modelId="{24C941B2-F6CA-41C1-B560-FF41FA89D968}" type="pres">
      <dgm:prSet presAssocID="{BB24CCC3-CB9C-4015-BBC1-7E7D065912CE}" presName="parTx" presStyleLbl="revTx" presStyleIdx="4" presStyleCnt="5">
        <dgm:presLayoutVars>
          <dgm:chMax val="0"/>
          <dgm:chPref val="0"/>
        </dgm:presLayoutVars>
      </dgm:prSet>
      <dgm:spPr/>
    </dgm:pt>
  </dgm:ptLst>
  <dgm:cxnLst>
    <dgm:cxn modelId="{1EFD4003-B211-47A2-A0D0-499C69FEEB90}" type="presOf" srcId="{C6C427BF-16B3-419D-AE54-778EE77837CC}" destId="{CBE63F5A-7C77-482A-A317-B198694FC30C}" srcOrd="0" destOrd="0" presId="urn:microsoft.com/office/officeart/2018/2/layout/IconVerticalSolidList"/>
    <dgm:cxn modelId="{56E9E231-9CC9-4F4B-AC79-FAD70E10986B}" type="presOf" srcId="{BE800635-26EC-44C0-8BBA-0D4BAF5B59C4}" destId="{EDE6A6B7-1855-4C4D-A5C3-96C56D0D994F}" srcOrd="0" destOrd="0" presId="urn:microsoft.com/office/officeart/2018/2/layout/IconVerticalSolidList"/>
    <dgm:cxn modelId="{36219D35-B7B9-4FFE-B109-7490E85444BE}" type="presOf" srcId="{BB24CCC3-CB9C-4015-BBC1-7E7D065912CE}" destId="{24C941B2-F6CA-41C1-B560-FF41FA89D968}" srcOrd="0" destOrd="0" presId="urn:microsoft.com/office/officeart/2018/2/layout/IconVerticalSolidList"/>
    <dgm:cxn modelId="{8637D239-CCA1-4479-BA74-D2C328082885}" srcId="{788E0895-68D7-4BEE-94A0-44042198662D}" destId="{BB24CCC3-CB9C-4015-BBC1-7E7D065912CE}" srcOrd="4" destOrd="0" parTransId="{C919B0DA-34AA-4D20-ABCB-56BF5033D5DE}" sibTransId="{4044B3A4-851A-4ECE-B067-839BC0747F54}"/>
    <dgm:cxn modelId="{30ECB93A-FA00-49BF-99AA-0C12F21F31D8}" type="presOf" srcId="{11F43084-726B-4662-BB0A-698CA8A12C74}" destId="{BA22DB5F-4A18-4036-8966-4D85CD17D4C6}" srcOrd="0" destOrd="0" presId="urn:microsoft.com/office/officeart/2018/2/layout/IconVerticalSolidList"/>
    <dgm:cxn modelId="{7A941155-9436-481E-8344-69ACEEB3D3AC}" srcId="{788E0895-68D7-4BEE-94A0-44042198662D}" destId="{11F43084-726B-4662-BB0A-698CA8A12C74}" srcOrd="1" destOrd="0" parTransId="{0B5B4BB3-A60D-446E-BB68-219A337B03D3}" sibTransId="{F51E6DFD-04AD-494C-AB60-FFB867493F41}"/>
    <dgm:cxn modelId="{0F01F578-D511-4AD4-8580-3C7025006C11}" type="presOf" srcId="{80FF3616-89F5-481C-AF07-6F3B03E8F66D}" destId="{67BBA0D8-26D2-444F-986A-3DA69E64F17A}" srcOrd="0" destOrd="0" presId="urn:microsoft.com/office/officeart/2018/2/layout/IconVerticalSolidList"/>
    <dgm:cxn modelId="{A526B38A-BC67-4D6C-8164-1706A48A6576}" srcId="{788E0895-68D7-4BEE-94A0-44042198662D}" destId="{BE800635-26EC-44C0-8BBA-0D4BAF5B59C4}" srcOrd="3" destOrd="0" parTransId="{6E3283D0-CA4C-43A4-9888-E713700EB59A}" sibTransId="{9AC2400A-193C-4119-AB6F-AE03E662EA4D}"/>
    <dgm:cxn modelId="{523724BC-35E4-4863-A64D-ABF1EEE83896}" type="presOf" srcId="{788E0895-68D7-4BEE-94A0-44042198662D}" destId="{686378CE-6142-46B2-A56D-E9E3EEB9764E}" srcOrd="0" destOrd="0" presId="urn:microsoft.com/office/officeart/2018/2/layout/IconVerticalSolidList"/>
    <dgm:cxn modelId="{0E7A91C7-C471-4B20-BAAD-6F70913D1A88}" srcId="{788E0895-68D7-4BEE-94A0-44042198662D}" destId="{80FF3616-89F5-481C-AF07-6F3B03E8F66D}" srcOrd="2" destOrd="0" parTransId="{4BBEFAC0-3C23-45AE-B10D-516C3290CB18}" sibTransId="{32EB5677-AFDE-4E4D-BEF4-75CA1FF0B00F}"/>
    <dgm:cxn modelId="{01A0ADE2-F35A-4144-86FC-7052DD6126B5}" srcId="{788E0895-68D7-4BEE-94A0-44042198662D}" destId="{C6C427BF-16B3-419D-AE54-778EE77837CC}" srcOrd="0" destOrd="0" parTransId="{B48BDB00-E6C1-41E6-9607-D6988D09BCE5}" sibTransId="{AFF5CD52-6FDB-4B21-854C-09F03E57C384}"/>
    <dgm:cxn modelId="{D4A0B257-7EED-41A7-809D-0030470F54F5}" type="presParOf" srcId="{686378CE-6142-46B2-A56D-E9E3EEB9764E}" destId="{DA753DA2-E38E-49C5-844C-86E96DCA6A87}" srcOrd="0" destOrd="0" presId="urn:microsoft.com/office/officeart/2018/2/layout/IconVerticalSolidList"/>
    <dgm:cxn modelId="{BF825582-5704-474C-BA85-E8104F0CA7A0}" type="presParOf" srcId="{DA753DA2-E38E-49C5-844C-86E96DCA6A87}" destId="{5FC19E81-D6FA-419C-A61D-ED614E8795A7}" srcOrd="0" destOrd="0" presId="urn:microsoft.com/office/officeart/2018/2/layout/IconVerticalSolidList"/>
    <dgm:cxn modelId="{AB4D0307-7248-43FA-BE95-517021771C00}" type="presParOf" srcId="{DA753DA2-E38E-49C5-844C-86E96DCA6A87}" destId="{C7E5FA11-370B-48A0-9070-D14CAFAE0E89}" srcOrd="1" destOrd="0" presId="urn:microsoft.com/office/officeart/2018/2/layout/IconVerticalSolidList"/>
    <dgm:cxn modelId="{2C30FCBE-1CAB-4527-940E-F51BB102BE70}" type="presParOf" srcId="{DA753DA2-E38E-49C5-844C-86E96DCA6A87}" destId="{D04C1426-11D0-4616-8EA0-3FBB9C01D06F}" srcOrd="2" destOrd="0" presId="urn:microsoft.com/office/officeart/2018/2/layout/IconVerticalSolidList"/>
    <dgm:cxn modelId="{D00DE1BD-5376-4A50-A2AB-5B6ED497A3E7}" type="presParOf" srcId="{DA753DA2-E38E-49C5-844C-86E96DCA6A87}" destId="{CBE63F5A-7C77-482A-A317-B198694FC30C}" srcOrd="3" destOrd="0" presId="urn:microsoft.com/office/officeart/2018/2/layout/IconVerticalSolidList"/>
    <dgm:cxn modelId="{A43AB511-E38B-4E9F-B49E-9A2AB6101534}" type="presParOf" srcId="{686378CE-6142-46B2-A56D-E9E3EEB9764E}" destId="{F542AA29-1521-46F6-8F67-15F42753EBF1}" srcOrd="1" destOrd="0" presId="urn:microsoft.com/office/officeart/2018/2/layout/IconVerticalSolidList"/>
    <dgm:cxn modelId="{735DA328-71DE-4118-BE94-34E1AA2B8B39}" type="presParOf" srcId="{686378CE-6142-46B2-A56D-E9E3EEB9764E}" destId="{52FE9370-46A1-48E8-A29A-C6D0C4004434}" srcOrd="2" destOrd="0" presId="urn:microsoft.com/office/officeart/2018/2/layout/IconVerticalSolidList"/>
    <dgm:cxn modelId="{C9ED2E03-B119-4D4A-9396-F328E1008064}" type="presParOf" srcId="{52FE9370-46A1-48E8-A29A-C6D0C4004434}" destId="{29E6D39C-2CD4-46F0-A610-55A5BDD769B8}" srcOrd="0" destOrd="0" presId="urn:microsoft.com/office/officeart/2018/2/layout/IconVerticalSolidList"/>
    <dgm:cxn modelId="{B48BDF04-3325-41E0-85AB-3D05B2B4369E}" type="presParOf" srcId="{52FE9370-46A1-48E8-A29A-C6D0C4004434}" destId="{758B935B-E1AF-437B-841D-4C936607A036}" srcOrd="1" destOrd="0" presId="urn:microsoft.com/office/officeart/2018/2/layout/IconVerticalSolidList"/>
    <dgm:cxn modelId="{5A13DE2D-E201-46B2-AEE8-4FD9ABFE0D90}" type="presParOf" srcId="{52FE9370-46A1-48E8-A29A-C6D0C4004434}" destId="{E01A20C8-38E6-41A3-B2A0-A34AE53B7E3C}" srcOrd="2" destOrd="0" presId="urn:microsoft.com/office/officeart/2018/2/layout/IconVerticalSolidList"/>
    <dgm:cxn modelId="{9932BFED-ED1D-4A3B-A0EA-4C5989AD3ED2}" type="presParOf" srcId="{52FE9370-46A1-48E8-A29A-C6D0C4004434}" destId="{BA22DB5F-4A18-4036-8966-4D85CD17D4C6}" srcOrd="3" destOrd="0" presId="urn:microsoft.com/office/officeart/2018/2/layout/IconVerticalSolidList"/>
    <dgm:cxn modelId="{6D94B4E3-92BD-4207-BC2B-7D2C99E54C85}" type="presParOf" srcId="{686378CE-6142-46B2-A56D-E9E3EEB9764E}" destId="{C410BB70-AE83-4E58-A847-AD18B55BB6A3}" srcOrd="3" destOrd="0" presId="urn:microsoft.com/office/officeart/2018/2/layout/IconVerticalSolidList"/>
    <dgm:cxn modelId="{6577850C-CC41-4348-AAA7-EE240620FA45}" type="presParOf" srcId="{686378CE-6142-46B2-A56D-E9E3EEB9764E}" destId="{400D0340-3325-4009-9483-7CF176B89D2A}" srcOrd="4" destOrd="0" presId="urn:microsoft.com/office/officeart/2018/2/layout/IconVerticalSolidList"/>
    <dgm:cxn modelId="{D0F12B0A-62F2-4A6E-A0C5-A7FB254338F7}" type="presParOf" srcId="{400D0340-3325-4009-9483-7CF176B89D2A}" destId="{B22E42CC-96FC-4138-A750-25C5AE82EB9F}" srcOrd="0" destOrd="0" presId="urn:microsoft.com/office/officeart/2018/2/layout/IconVerticalSolidList"/>
    <dgm:cxn modelId="{AEE55F39-31EC-49DE-81F9-9E42EAAEC6FE}" type="presParOf" srcId="{400D0340-3325-4009-9483-7CF176B89D2A}" destId="{2670C3F1-F338-4F6B-B4C8-CAE3239DB08B}" srcOrd="1" destOrd="0" presId="urn:microsoft.com/office/officeart/2018/2/layout/IconVerticalSolidList"/>
    <dgm:cxn modelId="{6454F4F8-5CA0-4D32-89A2-ED1D244EB070}" type="presParOf" srcId="{400D0340-3325-4009-9483-7CF176B89D2A}" destId="{1EE2806F-E211-4348-A14C-CFF7E11A9058}" srcOrd="2" destOrd="0" presId="urn:microsoft.com/office/officeart/2018/2/layout/IconVerticalSolidList"/>
    <dgm:cxn modelId="{658AB775-A98A-441C-AED8-46EF7FE5C931}" type="presParOf" srcId="{400D0340-3325-4009-9483-7CF176B89D2A}" destId="{67BBA0D8-26D2-444F-986A-3DA69E64F17A}" srcOrd="3" destOrd="0" presId="urn:microsoft.com/office/officeart/2018/2/layout/IconVerticalSolidList"/>
    <dgm:cxn modelId="{C7FB5778-8942-492A-BDA8-0B3C8AD7A770}" type="presParOf" srcId="{686378CE-6142-46B2-A56D-E9E3EEB9764E}" destId="{F3DD772F-1E8C-4C7C-B046-12E4C7443485}" srcOrd="5" destOrd="0" presId="urn:microsoft.com/office/officeart/2018/2/layout/IconVerticalSolidList"/>
    <dgm:cxn modelId="{1A552603-8EFD-4F2E-BC5B-46BBEA7984AB}" type="presParOf" srcId="{686378CE-6142-46B2-A56D-E9E3EEB9764E}" destId="{1069A205-560E-4373-8608-74994C24B451}" srcOrd="6" destOrd="0" presId="urn:microsoft.com/office/officeart/2018/2/layout/IconVerticalSolidList"/>
    <dgm:cxn modelId="{7D2B8DA2-FD04-4328-BDFD-2552B32561D5}" type="presParOf" srcId="{1069A205-560E-4373-8608-74994C24B451}" destId="{CB0CA894-5FC9-460E-AA17-C5E5B116B939}" srcOrd="0" destOrd="0" presId="urn:microsoft.com/office/officeart/2018/2/layout/IconVerticalSolidList"/>
    <dgm:cxn modelId="{34077678-7A2D-4A47-842C-754757555A4D}" type="presParOf" srcId="{1069A205-560E-4373-8608-74994C24B451}" destId="{633745BB-DF5A-4DEB-9CC3-A81A7EB6EECA}" srcOrd="1" destOrd="0" presId="urn:microsoft.com/office/officeart/2018/2/layout/IconVerticalSolidList"/>
    <dgm:cxn modelId="{6DC84F52-D98B-4530-87E8-1EFA7D43545C}" type="presParOf" srcId="{1069A205-560E-4373-8608-74994C24B451}" destId="{7DB90D52-E340-4BE9-B15F-68087D213C8D}" srcOrd="2" destOrd="0" presId="urn:microsoft.com/office/officeart/2018/2/layout/IconVerticalSolidList"/>
    <dgm:cxn modelId="{62CC76B6-23AC-41ED-8756-43EBEBD25BB8}" type="presParOf" srcId="{1069A205-560E-4373-8608-74994C24B451}" destId="{EDE6A6B7-1855-4C4D-A5C3-96C56D0D994F}" srcOrd="3" destOrd="0" presId="urn:microsoft.com/office/officeart/2018/2/layout/IconVerticalSolidList"/>
    <dgm:cxn modelId="{C03615C5-C970-4A2B-B22E-E5A3A10F8B79}" type="presParOf" srcId="{686378CE-6142-46B2-A56D-E9E3EEB9764E}" destId="{FDB0F3E2-9FFF-4289-B3D0-AC03F3D1677A}" srcOrd="7" destOrd="0" presId="urn:microsoft.com/office/officeart/2018/2/layout/IconVerticalSolidList"/>
    <dgm:cxn modelId="{D9ACAECE-9B66-4087-AAD1-16D22C694534}" type="presParOf" srcId="{686378CE-6142-46B2-A56D-E9E3EEB9764E}" destId="{7959852C-4BD7-47E0-A0BD-0BD598F6CFE6}" srcOrd="8" destOrd="0" presId="urn:microsoft.com/office/officeart/2018/2/layout/IconVerticalSolidList"/>
    <dgm:cxn modelId="{3128C817-3B73-415E-8537-9C1FE34C5C2B}" type="presParOf" srcId="{7959852C-4BD7-47E0-A0BD-0BD598F6CFE6}" destId="{099F18BD-89AC-433F-9FDA-5F8E86C900D9}" srcOrd="0" destOrd="0" presId="urn:microsoft.com/office/officeart/2018/2/layout/IconVerticalSolidList"/>
    <dgm:cxn modelId="{032E9C3C-71DE-48FE-ABE4-4FB6215A19F2}" type="presParOf" srcId="{7959852C-4BD7-47E0-A0BD-0BD598F6CFE6}" destId="{4704FC16-36B6-47B4-B092-27637E7C8CF2}" srcOrd="1" destOrd="0" presId="urn:microsoft.com/office/officeart/2018/2/layout/IconVerticalSolidList"/>
    <dgm:cxn modelId="{6E198F3E-499C-4A37-A095-E6115BD2E736}" type="presParOf" srcId="{7959852C-4BD7-47E0-A0BD-0BD598F6CFE6}" destId="{0AB0ED90-C78A-453F-BE98-EB966D2D0B23}" srcOrd="2" destOrd="0" presId="urn:microsoft.com/office/officeart/2018/2/layout/IconVerticalSolidList"/>
    <dgm:cxn modelId="{4A8C8A14-8242-4627-BF27-5A2BD7308843}" type="presParOf" srcId="{7959852C-4BD7-47E0-A0BD-0BD598F6CFE6}" destId="{24C941B2-F6CA-41C1-B560-FF41FA89D9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415B0-D15E-468A-A68F-353B6B45A54E}">
      <dsp:nvSpPr>
        <dsp:cNvPr id="0" name=""/>
        <dsp:cNvSpPr/>
      </dsp:nvSpPr>
      <dsp:spPr>
        <a:xfrm>
          <a:off x="979876" y="2433"/>
          <a:ext cx="2985641" cy="1791384"/>
        </a:xfrm>
        <a:prstGeom prst="rect">
          <a:avLst/>
        </a:prstGeom>
        <a:gradFill rotWithShape="0">
          <a:gsLst>
            <a:gs pos="0">
              <a:srgbClr val="C07200"/>
            </a:gs>
            <a:gs pos="80000">
              <a:schemeClr val="accent3">
                <a:hueOff val="0"/>
                <a:satOff val="0"/>
                <a:lumOff val="0"/>
                <a:alphaOff val="0"/>
                <a:shade val="93000"/>
                <a:satMod val="130000"/>
              </a:schemeClr>
            </a:gs>
            <a:gs pos="100000">
              <a:srgbClr val="F29C00"/>
            </a:gs>
          </a:gsLst>
          <a:lin ang="16200000" scaled="0"/>
        </a:gra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defRPr cap="all"/>
          </a:pPr>
          <a:r>
            <a:rPr lang="en-US" sz="1700" kern="1200" dirty="0"/>
            <a:t>Individual People with disabilities their families, and neighbors</a:t>
          </a:r>
        </a:p>
      </dsp:txBody>
      <dsp:txXfrm>
        <a:off x="979876" y="2433"/>
        <a:ext cx="2985641" cy="1791384"/>
      </dsp:txXfrm>
    </dsp:sp>
    <dsp:sp modelId="{E90B9FC0-C033-4B95-9D2E-72770EB77FE8}">
      <dsp:nvSpPr>
        <dsp:cNvPr id="0" name=""/>
        <dsp:cNvSpPr/>
      </dsp:nvSpPr>
      <dsp:spPr>
        <a:xfrm>
          <a:off x="4264082" y="2433"/>
          <a:ext cx="2985641" cy="1791384"/>
        </a:xfrm>
        <a:prstGeom prst="rect">
          <a:avLst/>
        </a:prstGeom>
        <a:gradFill rotWithShape="0">
          <a:gsLst>
            <a:gs pos="0">
              <a:srgbClr val="C07200"/>
            </a:gs>
            <a:gs pos="80000">
              <a:schemeClr val="accent3">
                <a:hueOff val="0"/>
                <a:satOff val="0"/>
                <a:lumOff val="0"/>
                <a:alphaOff val="0"/>
                <a:shade val="93000"/>
                <a:satMod val="130000"/>
              </a:schemeClr>
            </a:gs>
            <a:gs pos="100000">
              <a:srgbClr val="F29C00"/>
            </a:gs>
          </a:gsLst>
          <a:lin ang="16200000" scaled="0"/>
        </a:gra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defRPr cap="all"/>
          </a:pPr>
          <a:r>
            <a:rPr lang="en-US" sz="1700" kern="1200" dirty="0"/>
            <a:t>Advocacy groups:</a:t>
          </a:r>
        </a:p>
        <a:p>
          <a:pPr marL="0" lvl="0" indent="0" algn="ctr" defTabSz="755650">
            <a:lnSpc>
              <a:spcPct val="90000"/>
            </a:lnSpc>
            <a:spcBef>
              <a:spcPct val="0"/>
            </a:spcBef>
            <a:spcAft>
              <a:spcPct val="35000"/>
            </a:spcAft>
            <a:buFont typeface="Arial" panose="020B0604020202020204" pitchFamily="34" charset="0"/>
            <a:buNone/>
          </a:pPr>
          <a:r>
            <a:rPr lang="en-US" sz="1700" kern="1200" dirty="0"/>
            <a:t>Parent Groups</a:t>
          </a:r>
        </a:p>
        <a:p>
          <a:pPr marL="0" lvl="0" indent="0" algn="ctr" defTabSz="755650">
            <a:lnSpc>
              <a:spcPct val="90000"/>
            </a:lnSpc>
            <a:spcBef>
              <a:spcPct val="0"/>
            </a:spcBef>
            <a:spcAft>
              <a:spcPct val="35000"/>
            </a:spcAft>
            <a:buFont typeface="Arial" panose="020B0604020202020204" pitchFamily="34" charset="0"/>
            <a:buNone/>
          </a:pPr>
          <a:r>
            <a:rPr lang="en-US" sz="1700" kern="1200" dirty="0"/>
            <a:t>Sibling groups</a:t>
          </a:r>
        </a:p>
        <a:p>
          <a:pPr marL="0" lvl="0" indent="0" algn="ctr" defTabSz="755650">
            <a:lnSpc>
              <a:spcPct val="90000"/>
            </a:lnSpc>
            <a:spcBef>
              <a:spcPct val="0"/>
            </a:spcBef>
            <a:spcAft>
              <a:spcPct val="35000"/>
            </a:spcAft>
            <a:buFont typeface="Arial" panose="020B0604020202020204" pitchFamily="34" charset="0"/>
            <a:buNone/>
          </a:pPr>
          <a:r>
            <a:rPr lang="en-US" sz="1700" kern="1200" dirty="0"/>
            <a:t>Self-advocate groups.</a:t>
          </a:r>
        </a:p>
      </dsp:txBody>
      <dsp:txXfrm>
        <a:off x="4264082" y="2433"/>
        <a:ext cx="2985641" cy="1791384"/>
      </dsp:txXfrm>
    </dsp:sp>
    <dsp:sp modelId="{ABD771F7-D399-4455-A33E-67F41984AF20}">
      <dsp:nvSpPr>
        <dsp:cNvPr id="0" name=""/>
        <dsp:cNvSpPr/>
      </dsp:nvSpPr>
      <dsp:spPr>
        <a:xfrm>
          <a:off x="979876" y="2092382"/>
          <a:ext cx="2985641" cy="1791384"/>
        </a:xfrm>
        <a:prstGeom prst="rect">
          <a:avLst/>
        </a:prstGeom>
        <a:gradFill rotWithShape="0">
          <a:gsLst>
            <a:gs pos="0">
              <a:srgbClr val="C07200"/>
            </a:gs>
            <a:gs pos="80000">
              <a:schemeClr val="accent3">
                <a:hueOff val="0"/>
                <a:satOff val="0"/>
                <a:lumOff val="0"/>
                <a:alphaOff val="0"/>
                <a:shade val="93000"/>
                <a:satMod val="130000"/>
              </a:schemeClr>
            </a:gs>
            <a:gs pos="100000">
              <a:srgbClr val="F29C00"/>
            </a:gs>
          </a:gsLst>
          <a:lin ang="16200000" scaled="0"/>
        </a:gra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defRPr cap="all"/>
          </a:pPr>
          <a:r>
            <a:rPr lang="en-US" sz="1700" kern="1200" dirty="0"/>
            <a:t>Protection from Harm resources:</a:t>
          </a:r>
        </a:p>
        <a:p>
          <a:pPr marL="0" lvl="0" indent="0" algn="ctr" defTabSz="755650">
            <a:lnSpc>
              <a:spcPct val="90000"/>
            </a:lnSpc>
            <a:spcBef>
              <a:spcPct val="0"/>
            </a:spcBef>
            <a:spcAft>
              <a:spcPct val="35000"/>
            </a:spcAft>
            <a:buFont typeface="Arial" panose="020B0604020202020204" pitchFamily="34" charset="0"/>
            <a:buNone/>
          </a:pPr>
          <a:r>
            <a:rPr lang="en-US" sz="1700" kern="1200" dirty="0"/>
            <a:t>State Protection &amp; Advocacy</a:t>
          </a:r>
        </a:p>
        <a:p>
          <a:pPr marL="0" lvl="0" indent="0" algn="ctr" defTabSz="755650">
            <a:lnSpc>
              <a:spcPct val="90000"/>
            </a:lnSpc>
            <a:spcBef>
              <a:spcPct val="0"/>
            </a:spcBef>
            <a:spcAft>
              <a:spcPct val="35000"/>
            </a:spcAft>
            <a:buFont typeface="Arial" panose="020B0604020202020204" pitchFamily="34" charset="0"/>
            <a:buNone/>
          </a:pPr>
          <a:r>
            <a:rPr lang="en-US" sz="1700" kern="1200" dirty="0"/>
            <a:t>Ombudsman</a:t>
          </a:r>
        </a:p>
        <a:p>
          <a:pPr marL="0" lvl="0" indent="0" algn="ctr" defTabSz="755650">
            <a:lnSpc>
              <a:spcPct val="90000"/>
            </a:lnSpc>
            <a:spcBef>
              <a:spcPct val="0"/>
            </a:spcBef>
            <a:spcAft>
              <a:spcPct val="35000"/>
            </a:spcAft>
            <a:buFont typeface="Arial" panose="020B0604020202020204" pitchFamily="34" charset="0"/>
            <a:buNone/>
          </a:pPr>
          <a:r>
            <a:rPr lang="en-US" sz="1700" kern="1200" dirty="0"/>
            <a:t>Adult Protective Services</a:t>
          </a:r>
        </a:p>
      </dsp:txBody>
      <dsp:txXfrm>
        <a:off x="979876" y="2092382"/>
        <a:ext cx="2985641" cy="1791384"/>
      </dsp:txXfrm>
    </dsp:sp>
    <dsp:sp modelId="{C1E6F60A-7EBD-41A5-8E35-8EF1B87DA7BD}">
      <dsp:nvSpPr>
        <dsp:cNvPr id="0" name=""/>
        <dsp:cNvSpPr/>
      </dsp:nvSpPr>
      <dsp:spPr>
        <a:xfrm>
          <a:off x="4264082" y="2092382"/>
          <a:ext cx="2985641" cy="1791384"/>
        </a:xfrm>
        <a:prstGeom prst="rect">
          <a:avLst/>
        </a:prstGeom>
        <a:gradFill rotWithShape="0">
          <a:gsLst>
            <a:gs pos="0">
              <a:srgbClr val="C07200"/>
            </a:gs>
            <a:gs pos="80000">
              <a:schemeClr val="accent3">
                <a:hueOff val="0"/>
                <a:satOff val="0"/>
                <a:lumOff val="0"/>
                <a:alphaOff val="0"/>
                <a:shade val="93000"/>
                <a:satMod val="130000"/>
              </a:schemeClr>
            </a:gs>
            <a:gs pos="100000">
              <a:srgbClr val="F29C00"/>
            </a:gs>
          </a:gsLst>
          <a:lin ang="16200000" scaled="0"/>
        </a:gra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defRPr cap="all"/>
          </a:pPr>
          <a:r>
            <a:rPr lang="en-US" sz="1700" kern="1200" dirty="0"/>
            <a:t>State independent Living councils </a:t>
          </a:r>
        </a:p>
        <a:p>
          <a:pPr marL="0" lvl="0" indent="0" algn="ctr" defTabSz="755650">
            <a:lnSpc>
              <a:spcPct val="90000"/>
            </a:lnSpc>
            <a:spcBef>
              <a:spcPct val="0"/>
            </a:spcBef>
            <a:spcAft>
              <a:spcPct val="35000"/>
            </a:spcAft>
            <a:buNone/>
            <a:defRPr cap="all"/>
          </a:pPr>
          <a:r>
            <a:rPr lang="en-US" sz="1700" kern="1200" dirty="0"/>
            <a:t>&amp; </a:t>
          </a:r>
        </a:p>
        <a:p>
          <a:pPr marL="0" lvl="0" indent="0" algn="ctr" defTabSz="755650">
            <a:lnSpc>
              <a:spcPct val="90000"/>
            </a:lnSpc>
            <a:spcBef>
              <a:spcPct val="0"/>
            </a:spcBef>
            <a:spcAft>
              <a:spcPct val="35000"/>
            </a:spcAft>
            <a:buNone/>
            <a:defRPr cap="all"/>
          </a:pPr>
          <a:r>
            <a:rPr lang="en-US" sz="1700" kern="1200" dirty="0"/>
            <a:t>centers for independent living</a:t>
          </a:r>
        </a:p>
      </dsp:txBody>
      <dsp:txXfrm>
        <a:off x="4264082" y="2092382"/>
        <a:ext cx="2985641" cy="1791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19E81-D6FA-419C-A61D-ED614E8795A7}">
      <dsp:nvSpPr>
        <dsp:cNvPr id="0" name=""/>
        <dsp:cNvSpPr/>
      </dsp:nvSpPr>
      <dsp:spPr>
        <a:xfrm>
          <a:off x="0" y="3036"/>
          <a:ext cx="8229600" cy="64668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5FA11-370B-48A0-9070-D14CAFAE0E89}">
      <dsp:nvSpPr>
        <dsp:cNvPr id="0" name=""/>
        <dsp:cNvSpPr/>
      </dsp:nvSpPr>
      <dsp:spPr>
        <a:xfrm>
          <a:off x="195623" y="148540"/>
          <a:ext cx="355678" cy="3556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E63F5A-7C77-482A-A317-B198694FC30C}">
      <dsp:nvSpPr>
        <dsp:cNvPr id="0" name=""/>
        <dsp:cNvSpPr/>
      </dsp:nvSpPr>
      <dsp:spPr>
        <a:xfrm>
          <a:off x="746924" y="3036"/>
          <a:ext cx="7482675" cy="6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41" tIns="68441" rIns="68441" bIns="68441" numCol="1" spcCol="1270" anchor="ctr" anchorCtr="0">
          <a:noAutofit/>
        </a:bodyPr>
        <a:lstStyle/>
        <a:p>
          <a:pPr marL="0" lvl="0" indent="0" algn="l" defTabSz="844550">
            <a:lnSpc>
              <a:spcPct val="90000"/>
            </a:lnSpc>
            <a:spcBef>
              <a:spcPct val="0"/>
            </a:spcBef>
            <a:spcAft>
              <a:spcPct val="35000"/>
            </a:spcAft>
            <a:buNone/>
          </a:pPr>
          <a:r>
            <a:rPr lang="en-US" sz="1900" kern="1200" dirty="0"/>
            <a:t>Show up and give in person public comment</a:t>
          </a:r>
        </a:p>
      </dsp:txBody>
      <dsp:txXfrm>
        <a:off x="746924" y="3036"/>
        <a:ext cx="7482675" cy="646687"/>
      </dsp:txXfrm>
    </dsp:sp>
    <dsp:sp modelId="{29E6D39C-2CD4-46F0-A610-55A5BDD769B8}">
      <dsp:nvSpPr>
        <dsp:cNvPr id="0" name=""/>
        <dsp:cNvSpPr/>
      </dsp:nvSpPr>
      <dsp:spPr>
        <a:xfrm>
          <a:off x="0" y="811396"/>
          <a:ext cx="8229600" cy="64668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B935B-E1AF-437B-841D-4C936607A036}">
      <dsp:nvSpPr>
        <dsp:cNvPr id="0" name=""/>
        <dsp:cNvSpPr/>
      </dsp:nvSpPr>
      <dsp:spPr>
        <a:xfrm>
          <a:off x="195623" y="956900"/>
          <a:ext cx="355678" cy="3556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22DB5F-4A18-4036-8966-4D85CD17D4C6}">
      <dsp:nvSpPr>
        <dsp:cNvPr id="0" name=""/>
        <dsp:cNvSpPr/>
      </dsp:nvSpPr>
      <dsp:spPr>
        <a:xfrm>
          <a:off x="746924" y="811396"/>
          <a:ext cx="7482675" cy="6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41" tIns="68441" rIns="68441" bIns="68441" numCol="1" spcCol="1270" anchor="ctr" anchorCtr="0">
          <a:noAutofit/>
        </a:bodyPr>
        <a:lstStyle/>
        <a:p>
          <a:pPr marL="0" lvl="0" indent="0" algn="l" defTabSz="844550">
            <a:lnSpc>
              <a:spcPct val="90000"/>
            </a:lnSpc>
            <a:spcBef>
              <a:spcPct val="0"/>
            </a:spcBef>
            <a:spcAft>
              <a:spcPct val="35000"/>
            </a:spcAft>
            <a:buNone/>
          </a:pPr>
          <a:r>
            <a:rPr lang="en-US" sz="1900" kern="1200" dirty="0"/>
            <a:t>Submit written comments from your organization</a:t>
          </a:r>
        </a:p>
      </dsp:txBody>
      <dsp:txXfrm>
        <a:off x="746924" y="811396"/>
        <a:ext cx="7482675" cy="646687"/>
      </dsp:txXfrm>
    </dsp:sp>
    <dsp:sp modelId="{B22E42CC-96FC-4138-A750-25C5AE82EB9F}">
      <dsp:nvSpPr>
        <dsp:cNvPr id="0" name=""/>
        <dsp:cNvSpPr/>
      </dsp:nvSpPr>
      <dsp:spPr>
        <a:xfrm>
          <a:off x="0" y="1619756"/>
          <a:ext cx="8229600" cy="64668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0C3F1-F338-4F6B-B4C8-CAE3239DB08B}">
      <dsp:nvSpPr>
        <dsp:cNvPr id="0" name=""/>
        <dsp:cNvSpPr/>
      </dsp:nvSpPr>
      <dsp:spPr>
        <a:xfrm>
          <a:off x="195623" y="1765260"/>
          <a:ext cx="355678" cy="3556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BBA0D8-26D2-444F-986A-3DA69E64F17A}">
      <dsp:nvSpPr>
        <dsp:cNvPr id="0" name=""/>
        <dsp:cNvSpPr/>
      </dsp:nvSpPr>
      <dsp:spPr>
        <a:xfrm>
          <a:off x="746924" y="1619756"/>
          <a:ext cx="7482675" cy="6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41" tIns="68441" rIns="68441" bIns="68441" numCol="1" spcCol="1270" anchor="ctr" anchorCtr="0">
          <a:noAutofit/>
        </a:bodyPr>
        <a:lstStyle/>
        <a:p>
          <a:pPr marL="0" lvl="0" indent="0" algn="l" defTabSz="844550">
            <a:lnSpc>
              <a:spcPct val="90000"/>
            </a:lnSpc>
            <a:spcBef>
              <a:spcPct val="0"/>
            </a:spcBef>
            <a:spcAft>
              <a:spcPct val="35000"/>
            </a:spcAft>
            <a:buNone/>
          </a:pPr>
          <a:r>
            <a:rPr lang="en-US" sz="1900" kern="1200"/>
            <a:t>Coordinate templates for others to use in submitting comments.</a:t>
          </a:r>
        </a:p>
      </dsp:txBody>
      <dsp:txXfrm>
        <a:off x="746924" y="1619756"/>
        <a:ext cx="7482675" cy="646687"/>
      </dsp:txXfrm>
    </dsp:sp>
    <dsp:sp modelId="{CB0CA894-5FC9-460E-AA17-C5E5B116B939}">
      <dsp:nvSpPr>
        <dsp:cNvPr id="0" name=""/>
        <dsp:cNvSpPr/>
      </dsp:nvSpPr>
      <dsp:spPr>
        <a:xfrm>
          <a:off x="0" y="2428115"/>
          <a:ext cx="8229600" cy="64668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745BB-DF5A-4DEB-9CC3-A81A7EB6EECA}">
      <dsp:nvSpPr>
        <dsp:cNvPr id="0" name=""/>
        <dsp:cNvSpPr/>
      </dsp:nvSpPr>
      <dsp:spPr>
        <a:xfrm>
          <a:off x="195623" y="2573620"/>
          <a:ext cx="355678" cy="3556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E6A6B7-1855-4C4D-A5C3-96C56D0D994F}">
      <dsp:nvSpPr>
        <dsp:cNvPr id="0" name=""/>
        <dsp:cNvSpPr/>
      </dsp:nvSpPr>
      <dsp:spPr>
        <a:xfrm>
          <a:off x="746924" y="2428115"/>
          <a:ext cx="7482675" cy="6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41" tIns="68441" rIns="68441" bIns="68441" numCol="1" spcCol="1270" anchor="ctr" anchorCtr="0">
          <a:noAutofit/>
        </a:bodyPr>
        <a:lstStyle/>
        <a:p>
          <a:pPr marL="0" lvl="0" indent="0" algn="l" defTabSz="844550">
            <a:lnSpc>
              <a:spcPct val="90000"/>
            </a:lnSpc>
            <a:spcBef>
              <a:spcPct val="0"/>
            </a:spcBef>
            <a:spcAft>
              <a:spcPct val="35000"/>
            </a:spcAft>
            <a:buNone/>
          </a:pPr>
          <a:r>
            <a:rPr lang="en-US" sz="1900" kern="1200"/>
            <a:t>Consult partners about submitting joint comments</a:t>
          </a:r>
        </a:p>
      </dsp:txBody>
      <dsp:txXfrm>
        <a:off x="746924" y="2428115"/>
        <a:ext cx="7482675" cy="646687"/>
      </dsp:txXfrm>
    </dsp:sp>
    <dsp:sp modelId="{099F18BD-89AC-433F-9FDA-5F8E86C900D9}">
      <dsp:nvSpPr>
        <dsp:cNvPr id="0" name=""/>
        <dsp:cNvSpPr/>
      </dsp:nvSpPr>
      <dsp:spPr>
        <a:xfrm>
          <a:off x="0" y="3236475"/>
          <a:ext cx="8229600" cy="64668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4FC16-36B6-47B4-B092-27637E7C8CF2}">
      <dsp:nvSpPr>
        <dsp:cNvPr id="0" name=""/>
        <dsp:cNvSpPr/>
      </dsp:nvSpPr>
      <dsp:spPr>
        <a:xfrm>
          <a:off x="195623" y="3381980"/>
          <a:ext cx="355678" cy="3556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C941B2-F6CA-41C1-B560-FF41FA89D968}">
      <dsp:nvSpPr>
        <dsp:cNvPr id="0" name=""/>
        <dsp:cNvSpPr/>
      </dsp:nvSpPr>
      <dsp:spPr>
        <a:xfrm>
          <a:off x="746924" y="3236475"/>
          <a:ext cx="7482675" cy="6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41" tIns="68441" rIns="68441" bIns="68441" numCol="1" spcCol="1270" anchor="ctr" anchorCtr="0">
          <a:noAutofit/>
        </a:bodyPr>
        <a:lstStyle/>
        <a:p>
          <a:pPr marL="0" lvl="0" indent="0" algn="l" defTabSz="844550">
            <a:lnSpc>
              <a:spcPct val="90000"/>
            </a:lnSpc>
            <a:spcBef>
              <a:spcPct val="0"/>
            </a:spcBef>
            <a:spcAft>
              <a:spcPct val="35000"/>
            </a:spcAft>
            <a:buNone/>
          </a:pPr>
          <a:r>
            <a:rPr lang="en-US" sz="1900" kern="1200" dirty="0"/>
            <a:t>Call your legislators and other elected officials</a:t>
          </a:r>
        </a:p>
      </dsp:txBody>
      <dsp:txXfrm>
        <a:off x="746924" y="3236475"/>
        <a:ext cx="7482675" cy="6466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10/3/22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10/3/22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dirty="0">
                <a:solidFill>
                  <a:srgbClr val="262626"/>
                </a:solidFill>
                <a:effectLst/>
                <a:latin typeface="SanFranciscoDisplay-Regular"/>
              </a:rPr>
              <a:t>Kate Brady, PhD, ABD is Project Manager for NCAPPS &amp; HCBS Setting Rule Engagement and is particularly excited to advance community response to critical public systems changes that align services with HSRI’s goal to see all people living healthy, fulfilling lives as empowered, respected members of society. Kate has worked in the field of disability policy, service, and systems advocacy for nearly two decades. She brings experiences from work across multiple systems including Home and Community-Based Services, Vocational Rehabilitation, Medicaid, Social Security, and Workforce Development. Kate thrives leading organizational, team, and individual change through the development and implementation of elaborate research and technical assistance endeavors and is adept at problem identification, process improvement, and program design, implementation, and evaluation.</a:t>
            </a:r>
          </a:p>
          <a:p>
            <a:pPr algn="l" fontAlgn="base"/>
            <a:r>
              <a:rPr lang="en-US" b="0" dirty="0">
                <a:solidFill>
                  <a:srgbClr val="262626"/>
                </a:solidFill>
                <a:effectLst/>
                <a:latin typeface="SanFranciscoDisplay-Regular"/>
              </a:rPr>
              <a:t>Prior to coming to HSRI Kate worked as Deputy Director at the Georgia Council on Disability and has consulted for University Centers of Excellence at both the University of Georgia and the University of Massachusetts and worked as Director of Research at the National Organization on Disability.</a:t>
            </a:r>
          </a:p>
          <a:p>
            <a:pPr algn="l" fontAlgn="base"/>
            <a:r>
              <a:rPr lang="en-US" b="0" dirty="0">
                <a:solidFill>
                  <a:srgbClr val="262626"/>
                </a:solidFill>
                <a:effectLst/>
                <a:latin typeface="SanFranciscoDisplay-Regular"/>
              </a:rPr>
              <a:t>Kate has a lifelong love of the arts, in particular folk music and independent theater and film. When not at work, she enjoys time with her wife, two teenagers, and a gaggle of pets. Community connectedness is precious, too, and she treasures knowing and spending time with neighbors and friends.</a:t>
            </a:r>
          </a:p>
          <a:p>
            <a:pPr algn="l" fontAlgn="base"/>
            <a:r>
              <a:rPr lang="en-US" b="0" dirty="0">
                <a:solidFill>
                  <a:srgbClr val="262626"/>
                </a:solidFill>
                <a:effectLst/>
                <a:latin typeface="SanFranciscoDisplay-Regular"/>
              </a:rPr>
              <a:t> </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a:t>
            </a:fld>
            <a:endParaRPr lang="en-US"/>
          </a:p>
        </p:txBody>
      </p:sp>
    </p:spTree>
    <p:extLst>
      <p:ext uri="{BB962C8B-B14F-4D97-AF65-F5344CB8AC3E}">
        <p14:creationId xmlns:p14="http://schemas.microsoft.com/office/powerpoint/2010/main" val="386191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CMS Home and Community Based Services Final Rule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To support advocacy, education, and monitoring around enforcement of the Centers for Medicare &amp; Medicaid Services (CMS) Home and Community Based Services (HCBS) final rule.”  1Project @ $100,000 per year for up to five years.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Outcome:  The life outcomes of people with disabilities have been improved by the authentic and meaningful implementation of the Final Rule and its underlying philosophies.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2F6A623-D786-4439-8478-15B9BAFC391B}" type="slidenum">
              <a:rPr lang="en-US" altLang="en-US" smtClean="0"/>
              <a:pPr>
                <a:defRPr/>
              </a:pPr>
              <a:t>20</a:t>
            </a:fld>
            <a:endParaRPr lang="en-US" altLang="en-US"/>
          </a:p>
        </p:txBody>
      </p:sp>
    </p:spTree>
    <p:extLst>
      <p:ext uri="{BB962C8B-B14F-4D97-AF65-F5344CB8AC3E}">
        <p14:creationId xmlns:p14="http://schemas.microsoft.com/office/powerpoint/2010/main" val="392918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include</a:t>
            </a:r>
          </a:p>
          <a:p>
            <a:r>
              <a:rPr lang="en-US" dirty="0"/>
              <a:t>Public Advocacy </a:t>
            </a:r>
          </a:p>
          <a:p>
            <a:r>
              <a:rPr lang="en-US" dirty="0"/>
              <a:t>Advocacy with legislative leadership</a:t>
            </a:r>
          </a:p>
          <a:p>
            <a:r>
              <a:rPr lang="en-US" dirty="0"/>
              <a:t>Public comment drafts</a:t>
            </a:r>
          </a:p>
          <a:p>
            <a:r>
              <a:rPr lang="en-US" dirty="0"/>
              <a:t>Information sharing and interpretation of waiver and system change</a:t>
            </a:r>
          </a:p>
          <a:p>
            <a:r>
              <a:rPr lang="en-US" dirty="0"/>
              <a:t>Connection to Center for Public Representation</a:t>
            </a:r>
          </a:p>
          <a:p>
            <a:r>
              <a:rPr lang="en-US" dirty="0"/>
              <a:t>Temple provides much of the administrative and communication support to maintain the group</a:t>
            </a:r>
          </a:p>
          <a:p>
            <a:endParaRPr lang="en-US" dirty="0"/>
          </a:p>
        </p:txBody>
      </p:sp>
      <p:sp>
        <p:nvSpPr>
          <p:cNvPr id="4" name="Slide Number Placeholder 3"/>
          <p:cNvSpPr>
            <a:spLocks noGrp="1"/>
          </p:cNvSpPr>
          <p:nvPr>
            <p:ph type="sldNum" sz="quarter" idx="5"/>
          </p:nvPr>
        </p:nvSpPr>
        <p:spPr/>
        <p:txBody>
          <a:bodyPr/>
          <a:lstStyle/>
          <a:p>
            <a:pPr>
              <a:defRPr/>
            </a:pPr>
            <a:fld id="{52F6A623-D786-4439-8478-15B9BAFC391B}" type="slidenum">
              <a:rPr lang="en-US" altLang="en-US" smtClean="0"/>
              <a:pPr>
                <a:defRPr/>
              </a:pPr>
              <a:t>21</a:t>
            </a:fld>
            <a:endParaRPr lang="en-US" altLang="en-US"/>
          </a:p>
        </p:txBody>
      </p:sp>
    </p:spTree>
    <p:extLst>
      <p:ext uri="{BB962C8B-B14F-4D97-AF65-F5344CB8AC3E}">
        <p14:creationId xmlns:p14="http://schemas.microsoft.com/office/powerpoint/2010/main" val="125584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driven</a:t>
            </a:r>
          </a:p>
          <a:p>
            <a:r>
              <a:rPr lang="en-US" dirty="0"/>
              <a:t>Regular meetings</a:t>
            </a:r>
          </a:p>
          <a:p>
            <a:r>
              <a:rPr lang="en-US" dirty="0"/>
              <a:t>Opportunity to provide regular and ongoing feedback, on HCBS and all policy and practices</a:t>
            </a:r>
          </a:p>
          <a:p>
            <a:r>
              <a:rPr lang="en-US" dirty="0"/>
              <a:t>Everyday Lives recommendations guide the agenda –</a:t>
            </a:r>
          </a:p>
          <a:p>
            <a:r>
              <a:rPr lang="en-US" dirty="0"/>
              <a:t>Issues annual report to the community</a:t>
            </a:r>
          </a:p>
          <a:p>
            <a:endParaRPr lang="en-US" dirty="0"/>
          </a:p>
          <a:p>
            <a:r>
              <a:rPr lang="en-US" dirty="0"/>
              <a:t>Mention regular Webinar to collect comments directly from individuals and families. </a:t>
            </a:r>
          </a:p>
        </p:txBody>
      </p:sp>
      <p:sp>
        <p:nvSpPr>
          <p:cNvPr id="4" name="Slide Number Placeholder 3"/>
          <p:cNvSpPr>
            <a:spLocks noGrp="1"/>
          </p:cNvSpPr>
          <p:nvPr>
            <p:ph type="sldNum" sz="quarter" idx="5"/>
          </p:nvPr>
        </p:nvSpPr>
        <p:spPr/>
        <p:txBody>
          <a:bodyPr/>
          <a:lstStyle/>
          <a:p>
            <a:pPr>
              <a:defRPr/>
            </a:pPr>
            <a:fld id="{52F6A623-D786-4439-8478-15B9BAFC391B}" type="slidenum">
              <a:rPr lang="en-US" altLang="en-US" smtClean="0"/>
              <a:pPr>
                <a:defRPr/>
              </a:pPr>
              <a:t>22</a:t>
            </a:fld>
            <a:endParaRPr lang="en-US" altLang="en-US"/>
          </a:p>
        </p:txBody>
      </p:sp>
    </p:spTree>
    <p:extLst>
      <p:ext uri="{BB962C8B-B14F-4D97-AF65-F5344CB8AC3E}">
        <p14:creationId xmlns:p14="http://schemas.microsoft.com/office/powerpoint/2010/main" val="396678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2F6A623-D786-4439-8478-15B9BAFC391B}" type="slidenum">
              <a:rPr lang="en-US" altLang="en-US" smtClean="0"/>
              <a:pPr>
                <a:defRPr/>
              </a:pPr>
              <a:t>23</a:t>
            </a:fld>
            <a:endParaRPr lang="en-US" altLang="en-US"/>
          </a:p>
        </p:txBody>
      </p:sp>
    </p:spTree>
    <p:extLst>
      <p:ext uri="{BB962C8B-B14F-4D97-AF65-F5344CB8AC3E}">
        <p14:creationId xmlns:p14="http://schemas.microsoft.com/office/powerpoint/2010/main" val="3181871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ACL logo shown here is part of the master, as it is assumed that an initial instance of the logo will appear on the title slide with appropriate alt. text that does not need to be re-read here by assistive technology. If this is the only place where the ACL logo will appear, remove it from the slide master and insert it with alt. text.</a:t>
            </a:r>
          </a:p>
        </p:txBody>
      </p:sp>
      <p:sp>
        <p:nvSpPr>
          <p:cNvPr id="4" name="Slide Number Placeholder 3"/>
          <p:cNvSpPr>
            <a:spLocks noGrp="1"/>
          </p:cNvSpPr>
          <p:nvPr>
            <p:ph type="sldNum" sz="quarter" idx="10"/>
          </p:nvPr>
        </p:nvSpPr>
        <p:spPr/>
        <p:txBody>
          <a:bodyPr/>
          <a:lstStyle/>
          <a:p>
            <a:fld id="{2F578678-88A4-4BE9-BB45-C5BDA72D90F8}" type="slidenum">
              <a:rPr lang="en-US" smtClean="0"/>
              <a:pPr/>
              <a:t>27</a:t>
            </a:fld>
            <a:endParaRPr lang="en-US"/>
          </a:p>
        </p:txBody>
      </p:sp>
    </p:spTree>
    <p:extLst>
      <p:ext uri="{BB962C8B-B14F-4D97-AF65-F5344CB8AC3E}">
        <p14:creationId xmlns:p14="http://schemas.microsoft.com/office/powerpoint/2010/main" val="172062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include any recurring logos on interior (non-title and non-closing) slides, add to the slide master so that assistive technology does not read it on every slide. Always add the first instance to the actual slide (not the slide master) so that assistive technology will read it once.</a:t>
            </a:r>
          </a:p>
        </p:txBody>
      </p:sp>
      <p:sp>
        <p:nvSpPr>
          <p:cNvPr id="4" name="Slide Number Placeholder 3"/>
          <p:cNvSpPr>
            <a:spLocks noGrp="1"/>
          </p:cNvSpPr>
          <p:nvPr>
            <p:ph type="sldNum" sz="quarter" idx="10"/>
          </p:nvPr>
        </p:nvSpPr>
        <p:spPr/>
        <p:txBody>
          <a:bodyPr/>
          <a:lstStyle/>
          <a:p>
            <a:fld id="{2F578678-88A4-4BE9-BB45-C5BDA72D90F8}" type="slidenum">
              <a:rPr lang="en-US" smtClean="0"/>
              <a:pPr/>
              <a:t>2</a:t>
            </a:fld>
            <a:endParaRPr lang="en-US"/>
          </a:p>
        </p:txBody>
      </p:sp>
    </p:spTree>
    <p:extLst>
      <p:ext uri="{BB962C8B-B14F-4D97-AF65-F5344CB8AC3E}">
        <p14:creationId xmlns:p14="http://schemas.microsoft.com/office/powerpoint/2010/main" val="343411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4</a:t>
            </a:fld>
            <a:endParaRPr lang="en-US"/>
          </a:p>
        </p:txBody>
      </p:sp>
    </p:spTree>
    <p:extLst>
      <p:ext uri="{BB962C8B-B14F-4D97-AF65-F5344CB8AC3E}">
        <p14:creationId xmlns:p14="http://schemas.microsoft.com/office/powerpoint/2010/main" val="128382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460875"/>
            <a:ext cx="5811837" cy="4224338"/>
          </a:xfrm>
        </p:spPr>
        <p:txBody>
          <a:bodyPr>
            <a:normAutofit lnSpcReduction="10000"/>
          </a:bodyPr>
          <a:lstStyle/>
          <a:p>
            <a:pPr marR="0" lvl="0">
              <a:spcBef>
                <a:spcPts val="0"/>
              </a:spcBef>
              <a:spcAft>
                <a:spcPts val="0"/>
              </a:spcAft>
            </a:pPr>
            <a:r>
              <a:rPr lang="en-US" sz="1800" b="1" dirty="0">
                <a:latin typeface="Calibri" panose="020F0502020204030204" pitchFamily="34" charset="0"/>
                <a:ea typeface="Times New Roman" panose="02020603050405020304" pitchFamily="18" charset="0"/>
                <a:cs typeface="Times New Roman" panose="02020603050405020304" pitchFamily="18" charset="0"/>
              </a:rPr>
              <a:t>Full access and opportunities in the community  </a:t>
            </a:r>
            <a:r>
              <a:rPr lang="en-US" sz="1800" dirty="0">
                <a:latin typeface="Calibri" panose="020F0502020204030204" pitchFamily="34" charset="0"/>
                <a:ea typeface="Times New Roman" panose="02020603050405020304" pitchFamily="18" charset="0"/>
                <a:cs typeface="Times New Roman" panose="02020603050405020304" pitchFamily="18" charset="0"/>
              </a:rPr>
              <a:t>– go to stores &amp; restaurants, use a bank, church, use the library &amp; YMCA, join book club or adult education classes, got to local events like parades &amp; fairs, concerts, movies, volunteer at food bank, get a job </a:t>
            </a:r>
          </a:p>
          <a:p>
            <a:pPr marR="0" lvl="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1800" b="1" dirty="0">
                <a:latin typeface="Calibri" panose="020F0502020204030204" pitchFamily="34" charset="0"/>
                <a:ea typeface="Times New Roman" panose="02020603050405020304" pitchFamily="18" charset="0"/>
                <a:cs typeface="Times New Roman" panose="02020603050405020304" pitchFamily="18" charset="0"/>
              </a:rPr>
              <a:t>In your home </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decorate room, choose roommates, choose the food you eat with no restrictions </a:t>
            </a:r>
            <a:r>
              <a:rPr lang="en-US" sz="1800" dirty="0">
                <a:latin typeface="Calibri" panose="020F0502020204030204" pitchFamily="34" charset="0"/>
                <a:ea typeface="Times New Roman" panose="02020603050405020304" pitchFamily="18" charset="0"/>
                <a:cs typeface="Times New Roman" panose="02020603050405020304" pitchFamily="18" charset="0"/>
              </a:rPr>
              <a:t>on the kitchen, you can have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visitors when you choose</a:t>
            </a:r>
          </a:p>
          <a:p>
            <a:pPr marR="0" lvl="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Respect and Rights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 people talk to you with respect, don’t tell you what to do, don’t threaten you, push you around or use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restraints, </a:t>
            </a:r>
          </a:p>
          <a:p>
            <a:pPr marR="0" lvl="0">
              <a:spcBef>
                <a:spcPts val="0"/>
              </a:spcBef>
              <a:spcAft>
                <a:spcPts val="0"/>
              </a:spcAft>
            </a:pPr>
            <a:endParaRPr lang="en-US" sz="1800" dirty="0">
              <a:latin typeface="Calibri" panose="020F0502020204030204" pitchFamily="34" charset="0"/>
              <a:cs typeface="Times New Roman" panose="02020603050405020304" pitchFamily="18" charset="0"/>
            </a:endParaRPr>
          </a:p>
          <a:p>
            <a:pPr marR="0" lvl="0">
              <a:spcBef>
                <a:spcPts val="0"/>
              </a:spcBef>
              <a:spcAft>
                <a:spcPts val="0"/>
              </a:spcAft>
            </a:pPr>
            <a:r>
              <a:rPr lang="en-US" sz="1800" b="1" dirty="0">
                <a:latin typeface="Calibri" panose="020F0502020204030204" pitchFamily="34" charset="0"/>
                <a:cs typeface="Times New Roman" panose="02020603050405020304" pitchFamily="18" charset="0"/>
              </a:rPr>
              <a:t>You have a plan </a:t>
            </a:r>
            <a:r>
              <a:rPr lang="en-US" sz="1800" dirty="0">
                <a:latin typeface="Calibri" panose="020F0502020204030204" pitchFamily="34" charset="0"/>
                <a:cs typeface="Times New Roman" panose="02020603050405020304" pitchFamily="18" charset="0"/>
              </a:rPr>
              <a:t>with your goals and preferences and everyone helps you follow that plan</a:t>
            </a:r>
            <a:endParaRPr lang="en-US" dirty="0"/>
          </a:p>
        </p:txBody>
      </p:sp>
      <p:sp>
        <p:nvSpPr>
          <p:cNvPr id="4" name="Slide Number Placeholder 3"/>
          <p:cNvSpPr>
            <a:spLocks noGrp="1"/>
          </p:cNvSpPr>
          <p:nvPr>
            <p:ph type="sldNum" sz="quarter" idx="5"/>
          </p:nvPr>
        </p:nvSpPr>
        <p:spPr/>
        <p:txBody>
          <a:bodyPr/>
          <a:lstStyle/>
          <a:p>
            <a:fld id="{8BDDFA8C-3519-4B9D-9325-CD71A05FA450}" type="slidenum">
              <a:rPr lang="en-US" altLang="en-US" smtClean="0"/>
              <a:pPr/>
              <a:t>5</a:t>
            </a:fld>
            <a:endParaRPr lang="en-US" altLang="en-US"/>
          </a:p>
        </p:txBody>
      </p:sp>
    </p:spTree>
    <p:extLst>
      <p:ext uri="{BB962C8B-B14F-4D97-AF65-F5344CB8AC3E}">
        <p14:creationId xmlns:p14="http://schemas.microsoft.com/office/powerpoint/2010/main" val="82568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8678-88A4-4BE9-BB45-C5BDA72D90F8}" type="slidenum">
              <a:rPr lang="en-US" smtClean="0"/>
              <a:pPr/>
              <a:t>6</a:t>
            </a:fld>
            <a:endParaRPr lang="en-US"/>
          </a:p>
        </p:txBody>
      </p:sp>
    </p:spTree>
    <p:extLst>
      <p:ext uri="{BB962C8B-B14F-4D97-AF65-F5344CB8AC3E}">
        <p14:creationId xmlns:p14="http://schemas.microsoft.com/office/powerpoint/2010/main" val="210133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BDDFA8C-3519-4B9D-9325-CD71A05FA450}" type="slidenum">
              <a:rPr lang="en-US" altLang="en-US" smtClean="0"/>
              <a:pPr/>
              <a:t>7</a:t>
            </a:fld>
            <a:endParaRPr lang="en-US" altLang="en-US"/>
          </a:p>
        </p:txBody>
      </p:sp>
      <p:sp>
        <p:nvSpPr>
          <p:cNvPr id="6" name="Notes Placeholder 5">
            <a:extLst>
              <a:ext uri="{FF2B5EF4-FFF2-40B4-BE49-F238E27FC236}">
                <a16:creationId xmlns:a16="http://schemas.microsoft.com/office/drawing/2014/main" id="{20965E92-9537-44C6-A151-9264AFEA007C}"/>
              </a:ext>
            </a:extLst>
          </p:cNvPr>
          <p:cNvSpPr>
            <a:spLocks noGrp="1"/>
          </p:cNvSpPr>
          <p:nvPr>
            <p:ph type="body" sz="quarter" idx="3"/>
          </p:nvPr>
        </p:nvSpPr>
        <p:spPr/>
        <p:txBody>
          <a:bodyPr/>
          <a:lstStyle/>
          <a:p>
            <a:r>
              <a:rPr lang="en-US" sz="1800" dirty="0"/>
              <a:t>Explain there are more requirements if the provider owns the home you live in.</a:t>
            </a:r>
          </a:p>
        </p:txBody>
      </p:sp>
    </p:spTree>
    <p:extLst>
      <p:ext uri="{BB962C8B-B14F-4D97-AF65-F5344CB8AC3E}">
        <p14:creationId xmlns:p14="http://schemas.microsoft.com/office/powerpoint/2010/main" val="25412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0477EDF-D984-E263-1F1F-33CE6DB01A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1DDB1BE3-07C2-2D35-EFE6-2FFD40A52CCE}"/>
              </a:ext>
            </a:extLst>
          </p:cNvPr>
          <p:cNvSpPr>
            <a:spLocks noGrp="1" noChangeArrowheads="1"/>
          </p:cNvSpPr>
          <p:nvPr>
            <p:ph type="body" idx="1"/>
          </p:nvPr>
        </p:nvSpPr>
        <p:spPr bwMode="auto">
          <a:xfrm>
            <a:off x="427037" y="4465637"/>
            <a:ext cx="5964237" cy="4881562"/>
          </a:xfrm>
        </p:spPr>
        <p:txBody>
          <a:bodyPr wrap="square" numCol="1" anchor="t" anchorCtr="0" compatLnSpc="1">
            <a:prstTxWarp prst="textNoShape">
              <a:avLst/>
            </a:prstTxWarp>
          </a:bodyPr>
          <a:lstStyle/>
          <a:p>
            <a:pPr>
              <a:defRPr/>
            </a:pPr>
            <a:r>
              <a:rPr lang="en-US" altLang="en-US" dirty="0"/>
              <a:t>As of August 1, 2022, 49 state have received initial approval, 26 have received both initial &amp; final approval</a:t>
            </a:r>
          </a:p>
        </p:txBody>
      </p:sp>
      <p:sp>
        <p:nvSpPr>
          <p:cNvPr id="44036" name="Slide Number Placeholder 3">
            <a:extLst>
              <a:ext uri="{FF2B5EF4-FFF2-40B4-BE49-F238E27FC236}">
                <a16:creationId xmlns:a16="http://schemas.microsoft.com/office/drawing/2014/main" id="{5501B79A-9861-80A1-D20E-02FB779830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50888" indent="-288925">
              <a:defRPr>
                <a:solidFill>
                  <a:schemeClr val="tx1"/>
                </a:solidFill>
                <a:latin typeface="Times New Roman" panose="02020603050405020304" pitchFamily="18" charset="0"/>
                <a:ea typeface="MS PGothic" panose="020B0600070205080204" pitchFamily="34" charset="-128"/>
              </a:defRPr>
            </a:lvl2pPr>
            <a:lvl3pPr marL="1155700" indent="-230188">
              <a:defRPr>
                <a:solidFill>
                  <a:schemeClr val="tx1"/>
                </a:solidFill>
                <a:latin typeface="Times New Roman" panose="02020603050405020304" pitchFamily="18" charset="0"/>
                <a:ea typeface="MS PGothic" panose="020B0600070205080204" pitchFamily="34" charset="-128"/>
              </a:defRPr>
            </a:lvl3pPr>
            <a:lvl4pPr marL="1617663" indent="-230188">
              <a:defRPr>
                <a:solidFill>
                  <a:schemeClr val="tx1"/>
                </a:solidFill>
                <a:latin typeface="Times New Roman" panose="02020603050405020304" pitchFamily="18" charset="0"/>
                <a:ea typeface="MS PGothic" panose="020B0600070205080204" pitchFamily="34" charset="-128"/>
              </a:defRPr>
            </a:lvl4pPr>
            <a:lvl5pPr marL="2079625" indent="-230188">
              <a:defRPr>
                <a:solidFill>
                  <a:schemeClr val="tx1"/>
                </a:solidFill>
                <a:latin typeface="Times New Roman" panose="02020603050405020304" pitchFamily="18" charset="0"/>
                <a:ea typeface="MS PGothic" panose="020B0600070205080204" pitchFamily="34" charset="-128"/>
              </a:defRPr>
            </a:lvl5pPr>
            <a:lvl6pPr marL="253682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9402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5122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90842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BF430313-F7C6-4082-9191-F22C02C2D0C6}"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10</a:t>
            </a:fld>
            <a:endParaRPr lang="en-US"/>
          </a:p>
        </p:txBody>
      </p:sp>
    </p:spTree>
    <p:extLst>
      <p:ext uri="{BB962C8B-B14F-4D97-AF65-F5344CB8AC3E}">
        <p14:creationId xmlns:p14="http://schemas.microsoft.com/office/powerpoint/2010/main" val="209205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8678-88A4-4BE9-BB45-C5BDA72D90F8}" type="slidenum">
              <a:rPr lang="en-US" smtClean="0"/>
              <a:pPr/>
              <a:t>17</a:t>
            </a:fld>
            <a:endParaRPr lang="en-US"/>
          </a:p>
        </p:txBody>
      </p:sp>
    </p:spTree>
    <p:extLst>
      <p:ext uri="{BB962C8B-B14F-4D97-AF65-F5344CB8AC3E}">
        <p14:creationId xmlns:p14="http://schemas.microsoft.com/office/powerpoint/2010/main" val="1369310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edicaid.gov/medicaid/home-community-based-services/statewide-transition-plans/index.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isabilities.temple.edu/programs-services/policy/home-and-community-based-services/hcbs-living-my-life-my-way-mar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medicaid.gov/medicaid/home-community-based-services/guidance/home-community-based-services-final-regulation/index.html" TargetMode="External"/><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autisticadvocacy.org/policy/toolkits/hcbsrule/"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hyperlink" Target="https://gcc02.safelinks.protection.outlook.com/?url=https%3A%2F%2Fsecure-web.cisco.com%2F1EGunrUTaE_kPFSaCL8ZAWWXylF4W1FrJkAyoBxz_vjKaWALKlpi4H195e5JLRs6EGvcBqA7W6k7IC1e6Q1DteWr-3DflxKtM1Ey_0GwqltfOX1PuWalDdFT7QQkzVFhitFVXvKtMiUnNx5i_elOXUgv79tEiJAKqTRil_jraznvXJjQRuKCmeKGa3VtnrN93RikawdeQiESp8WLOyBrE45y0cRGTvzV15OUMHvcgpePebKER4N9nXckYQ1kW4x1-V-YkMsAhVPJpkLCfSJqOfRLwKIdNN5xXgHZPSq8H35TeOiCA4lSKUrcF_7J4JK1U60Nl6dU_3_KeqLDz5YYPclc5S8tmyJ68CcjbHc7myecaWPYdjkAK5VKK45o0xcn5yhhtE_0BR_NUVWm627jW9g%2Fhttps%253A%252F%252Fwww.c-q-l.org%252Fresources%252Fguides%252Fhcbs-guide-supporting-the-right-to-a-community-life%252F&amp;data=05%7C01%7CShawn.Terrell%40acl.hhs.gov%7Cc55d219a3edd4022f99008da610d063f%7Cd58addea50534a808499ba4d944910df%7C0%7C0%7C637929005807202467%7CUnknown%7CTWFpbGZsb3d8eyJWIjoiMC4wLjAwMDAiLCJQIjoiV2luMzIiLCJBTiI6Ik1haWwiLCJXVCI6Mn0%3D%7C3000%7C%7C%7C&amp;sdata=h4uxh6HKiGFNNOozQQF3tlswjahSlO6CvhaGyrwVpOs%3D&amp;reserved=0" TargetMode="External"/><Relationship Id="rId3" Type="http://schemas.openxmlformats.org/officeDocument/2006/relationships/hyperlink" Target="https://gcc02.safelinks.protection.outlook.com/?url=https%3A%2F%2Fyoutu.be%2F8sJl-LF5ufg&amp;data=05%7C01%7CShawn.Terrell%40acl.hhs.gov%7Cc55d219a3edd4022f99008da610d063f%7Cd58addea50534a808499ba4d944910df%7C0%7C0%7C637929005807202467%7CUnknown%7CTWFpbGZsb3d8eyJWIjoiMC4wLjAwMDAiLCJQIjoiV2luMzIiLCJBTiI6Ik1haWwiLCJXVCI6Mn0%3D%7C3000%7C%7C%7C&amp;sdata=f2gpfwbrkY0Ox9txw%2BU2wntdWID1zbobnPQWdsurhQw%3D&amp;reserved=0" TargetMode="External"/><Relationship Id="rId7" Type="http://schemas.openxmlformats.org/officeDocument/2006/relationships/hyperlink" Target="https://gcc02.safelinks.protection.outlook.com/?url=https%3A%2F%2Fsecure-web.cisco.com%2F1-zh4bNDCSD8zMSFRPjDlLR8c01dVt9dJNF2dxpS3MHQlXghn9Ojf4e0UZG7OXAOlFJMo3keiMp99uGdhO9breUGWOwsLJ7jl7ewAQVb6b8Iv3r4GbThdDXJ3XFT8yc6wr_xCYoj2nb1X3OJCkvRLy4182LEL57V7-mXsZDUoMisXi-1Bg_JO1jgkc_GtdzxeVfabsF-ermdRxlV9WSev1ELcJm0rJ6x6WSivoXFNHBV4bUnegMr6wLhSllJwM8HlHzzKOfuz3acwpbLZ_avyGs1FAtTxJGHwtByZKIn8OM4GK1NM9MC_oLtQRLy9MGkTJ8gnj35vEIkj-9iTds27pKpyzdyooBXvie2ZMma2nTWgIE0emksabuIEU0YZfYYiyxYtczeyEtGLfJt5X9XDDA%2Fhttps%253A%252F%252Fwww.c-q-l.org%252Fresources%252Fguides%252Fhcbs-guide-your-right-to-a-community-life%252F&amp;data=05%7C01%7CShawn.Terrell%40acl.hhs.gov%7Cc55d219a3edd4022f99008da610d063f%7Cd58addea50534a808499ba4d944910df%7C0%7C0%7C637929005807202467%7CUnknown%7CTWFpbGZsb3d8eyJWIjoiMC4wLjAwMDAiLCJQIjoiV2luMzIiLCJBTiI6Ik1haWwiLCJXVCI6Mn0%3D%7C3000%7C%7C%7C&amp;sdata=KSSEgOmZ5Pn3NZOQvet1eIXHk9iyfZMjCTtU4iI%2FoOQ%3D&amp;reserved=0" TargetMode="External"/><Relationship Id="rId2" Type="http://schemas.openxmlformats.org/officeDocument/2006/relationships/hyperlink" Target="https://gcc02.safelinks.protection.outlook.com/?url=https%3A%2F%2Fyoutu.be%2Fxnbtb5Jpz7c&amp;data=05%7C01%7CShawn.Terrell%40acl.hhs.gov%7Cc55d219a3edd4022f99008da610d063f%7Cd58addea50534a808499ba4d944910df%7C0%7C0%7C637929005807202467%7CUnknown%7CTWFpbGZsb3d8eyJWIjoiMC4wLjAwMDAiLCJQIjoiV2luMzIiLCJBTiI6Ik1haWwiLCJXVCI6Mn0%3D%7C3000%7C%7C%7C&amp;sdata=7%2BV9xXc3697LYRZHvu5qKHt99IWt%2FXpnCqihfjeT4Hw%3D&amp;reserved=0" TargetMode="External"/><Relationship Id="rId1" Type="http://schemas.openxmlformats.org/officeDocument/2006/relationships/slideLayout" Target="../slideLayouts/slideLayout3.xml"/><Relationship Id="rId6" Type="http://schemas.openxmlformats.org/officeDocument/2006/relationships/hyperlink" Target="https://gcc02.safelinks.protection.outlook.com/?url=https%3A%2F%2Fyoutu.be%2F-xqttlDcAkM&amp;data=05%7C01%7CShawn.Terrell%40acl.hhs.gov%7Cc55d219a3edd4022f99008da610d063f%7Cd58addea50534a808499ba4d944910df%7C0%7C0%7C637929005807202467%7CUnknown%7CTWFpbGZsb3d8eyJWIjoiMC4wLjAwMDAiLCJQIjoiV2luMzIiLCJBTiI6Ik1haWwiLCJXVCI6Mn0%3D%7C3000%7C%7C%7C&amp;sdata=kCkRPwSg%2FCGtz6nER9ThmHS3kSA%2BZOKDn%2B8WhOCnFh8%3D&amp;reserved=0" TargetMode="External"/><Relationship Id="rId5" Type="http://schemas.openxmlformats.org/officeDocument/2006/relationships/hyperlink" Target="https://gcc02.safelinks.protection.outlook.com/?url=https%3A%2F%2Fyoutu.be%2FVg5DA_ouOwY&amp;data=05%7C01%7CShawn.Terrell%40acl.hhs.gov%7Cc55d219a3edd4022f99008da610d063f%7Cd58addea50534a808499ba4d944910df%7C0%7C0%7C637929005807202467%7CUnknown%7CTWFpbGZsb3d8eyJWIjoiMC4wLjAwMDAiLCJQIjoiV2luMzIiLCJBTiI6Ik1haWwiLCJXVCI6Mn0%3D%7C3000%7C%7C%7C&amp;sdata=P0y6iaB3f02Remzx7Mm%2FlWG4lnv6zivxEKmnvhqt5MA%3D&amp;reserved=0" TargetMode="External"/><Relationship Id="rId4" Type="http://schemas.openxmlformats.org/officeDocument/2006/relationships/hyperlink" Target="https://gcc02.safelinks.protection.outlook.com/?url=https%3A%2F%2Fyoutu.be%2Fsjy334aMXXk&amp;data=05%7C01%7CShawn.Terrell%40acl.hhs.gov%7Cc55d219a3edd4022f99008da610d063f%7Cd58addea50534a808499ba4d944910df%7C0%7C0%7C637929005807202467%7CUnknown%7CTWFpbGZsb3d8eyJWIjoiMC4wLjAwMDAiLCJQIjoiV2luMzIiLCJBTiI6Ik1haWwiLCJXVCI6Mn0%3D%7C3000%7C%7C%7C&amp;sdata=k7RwUcGxiz2OIBr2ExX%2BBBHSfHgDLIjiue916ka5qUQ%3D&amp;reserved=0" TargetMode="External"/><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a:extLst>
              <a:ext uri="{FF2B5EF4-FFF2-40B4-BE49-F238E27FC236}">
                <a16:creationId xmlns:a16="http://schemas.microsoft.com/office/drawing/2014/main" id="{C2F03ACA-2809-48C3-AD9E-0A3241535DBB}"/>
              </a:ext>
            </a:extLst>
          </p:cNvPr>
          <p:cNvSpPr>
            <a:spLocks noGrp="1"/>
          </p:cNvSpPr>
          <p:nvPr>
            <p:ph type="title" idx="4294967295"/>
          </p:nvPr>
        </p:nvSpPr>
        <p:spPr>
          <a:xfrm>
            <a:off x="76200" y="152400"/>
            <a:ext cx="89154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kumimoji="0" lang="en-US" sz="2000" b="1" i="0" u="none" strike="noStrike" kern="1200" cap="none" spc="0" normalizeH="0" baseline="0" noProof="0" dirty="0">
                <a:ln>
                  <a:noFill/>
                </a:ln>
                <a:solidFill>
                  <a:schemeClr val="bg1"/>
                </a:solidFill>
                <a:effectLst/>
                <a:uLnTx/>
                <a:uFillTx/>
                <a:latin typeface="+mj-lt"/>
                <a:ea typeface="Calibri" panose="020F0502020204030204" pitchFamily="34" charset="0"/>
                <a:cs typeface="+mn-cs"/>
              </a:rPr>
              <a:t>I Want to Choose Where I Live &amp; Who I Live With!</a:t>
            </a:r>
          </a:p>
        </p:txBody>
      </p:sp>
      <p:sp>
        <p:nvSpPr>
          <p:cNvPr id="37" name="Subtitle 36">
            <a:extLst>
              <a:ext uri="{FF2B5EF4-FFF2-40B4-BE49-F238E27FC236}">
                <a16:creationId xmlns:a16="http://schemas.microsoft.com/office/drawing/2014/main" id="{07D101D4-B2E9-42E2-8EDE-098F478B8D7C}"/>
              </a:ext>
            </a:extLst>
          </p:cNvPr>
          <p:cNvSpPr>
            <a:spLocks noGrp="1"/>
          </p:cNvSpPr>
          <p:nvPr>
            <p:ph type="subTitle" idx="1"/>
          </p:nvPr>
        </p:nvSpPr>
        <p:spPr>
          <a:xfrm>
            <a:off x="3200400" y="3582099"/>
            <a:ext cx="5867400" cy="812334"/>
          </a:xfrm>
        </p:spPr>
        <p:txBody>
          <a:bodyPr>
            <a:noAutofit/>
          </a:bodyPr>
          <a:lstStyle/>
          <a:p>
            <a:r>
              <a:rPr lang="en-US" sz="2400" b="1" i="0" dirty="0">
                <a:solidFill>
                  <a:schemeClr val="tx2"/>
                </a:solidFill>
                <a:effectLst/>
                <a:latin typeface="Calibri" panose="020F0502020204030204" pitchFamily="34" charset="0"/>
                <a:ea typeface="Calibri" panose="020F0502020204030204" pitchFamily="34" charset="0"/>
              </a:rPr>
              <a:t>Strengthening Advocacy Around the HCBS Settings Rule</a:t>
            </a:r>
            <a:endParaRPr lang="en-US" sz="2000" i="0" dirty="0">
              <a:solidFill>
                <a:schemeClr val="tx2"/>
              </a:solidFill>
            </a:endParaRPr>
          </a:p>
        </p:txBody>
      </p:sp>
      <p:sp>
        <p:nvSpPr>
          <p:cNvPr id="41" name="Text Placeholder 40">
            <a:extLst>
              <a:ext uri="{FF2B5EF4-FFF2-40B4-BE49-F238E27FC236}">
                <a16:creationId xmlns:a16="http://schemas.microsoft.com/office/drawing/2014/main" id="{B0B3166B-3E8E-4CF9-AE29-2481CA5D3BF6}"/>
              </a:ext>
            </a:extLst>
          </p:cNvPr>
          <p:cNvSpPr>
            <a:spLocks noGrp="1"/>
          </p:cNvSpPr>
          <p:nvPr>
            <p:ph type="body" sz="quarter" idx="16"/>
          </p:nvPr>
        </p:nvSpPr>
        <p:spPr>
          <a:xfrm>
            <a:off x="3124200" y="4495800"/>
            <a:ext cx="6019800" cy="533400"/>
          </a:xfrm>
        </p:spPr>
        <p:txBody>
          <a:bodyPr>
            <a:normAutofit/>
          </a:bodyPr>
          <a:lstStyle/>
          <a:p>
            <a:r>
              <a:rPr lang="en-US" sz="2000" dirty="0"/>
              <a:t>Administration for Community Living</a:t>
            </a:r>
          </a:p>
          <a:p>
            <a:endParaRPr lang="en-US" sz="2000" dirty="0"/>
          </a:p>
          <a:p>
            <a:endParaRPr lang="en-US" sz="2000" dirty="0"/>
          </a:p>
        </p:txBody>
      </p:sp>
      <p:sp>
        <p:nvSpPr>
          <p:cNvPr id="38" name="Text Placeholder 37">
            <a:extLst>
              <a:ext uri="{FF2B5EF4-FFF2-40B4-BE49-F238E27FC236}">
                <a16:creationId xmlns:a16="http://schemas.microsoft.com/office/drawing/2014/main" id="{A610DA8C-9520-45CB-B7B7-E077FBAF2BBE}"/>
              </a:ext>
            </a:extLst>
          </p:cNvPr>
          <p:cNvSpPr>
            <a:spLocks noGrp="1"/>
          </p:cNvSpPr>
          <p:nvPr>
            <p:ph type="body" sz="quarter" idx="12"/>
          </p:nvPr>
        </p:nvSpPr>
        <p:spPr>
          <a:xfrm>
            <a:off x="3124200" y="4953000"/>
            <a:ext cx="3962400" cy="457200"/>
          </a:xfrm>
        </p:spPr>
        <p:txBody>
          <a:bodyPr/>
          <a:lstStyle/>
          <a:p>
            <a:r>
              <a:rPr lang="en-US" dirty="0"/>
              <a:t>October 13, 2022</a:t>
            </a:r>
          </a:p>
        </p:txBody>
      </p:sp>
      <p:pic>
        <p:nvPicPr>
          <p:cNvPr id="2" name="Picture 17" descr="Administration for Community Living (A C L) logo.">
            <a:extLst>
              <a:ext uri="{FF2B5EF4-FFF2-40B4-BE49-F238E27FC236}">
                <a16:creationId xmlns:a16="http://schemas.microsoft.com/office/drawing/2014/main" id="{90BD2A71-5C5D-15C2-230E-C96ACA63F0D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for National Center on Advancing Person-Centered Practices and Systems">
            <a:extLst>
              <a:ext uri="{FF2B5EF4-FFF2-40B4-BE49-F238E27FC236}">
                <a16:creationId xmlns:a16="http://schemas.microsoft.com/office/drawing/2014/main" id="{F2AD66B8-756A-C5F5-1E85-AD3A89415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1574" y="5536734"/>
            <a:ext cx="3772426" cy="1343212"/>
          </a:xfrm>
          <a:prstGeom prst="rect">
            <a:avLst/>
          </a:prstGeom>
        </p:spPr>
      </p:pic>
    </p:spTree>
    <p:extLst>
      <p:ext uri="{BB962C8B-B14F-4D97-AF65-F5344CB8AC3E}">
        <p14:creationId xmlns:p14="http://schemas.microsoft.com/office/powerpoint/2010/main" val="113401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DA36-7458-4DE3-8C28-9B3A049178BA}"/>
              </a:ext>
            </a:extLst>
          </p:cNvPr>
          <p:cNvSpPr>
            <a:spLocks noGrp="1"/>
          </p:cNvSpPr>
          <p:nvPr>
            <p:ph type="title"/>
          </p:nvPr>
        </p:nvSpPr>
        <p:spPr/>
        <p:txBody>
          <a:bodyPr>
            <a:normAutofit fontScale="90000"/>
          </a:bodyPr>
          <a:lstStyle/>
          <a:p>
            <a:r>
              <a:rPr lang="en-US" dirty="0"/>
              <a:t>Importance of Public Engagement</a:t>
            </a:r>
          </a:p>
        </p:txBody>
      </p:sp>
      <p:sp>
        <p:nvSpPr>
          <p:cNvPr id="3" name="Content Placeholder 2">
            <a:extLst>
              <a:ext uri="{FF2B5EF4-FFF2-40B4-BE49-F238E27FC236}">
                <a16:creationId xmlns:a16="http://schemas.microsoft.com/office/drawing/2014/main" id="{E1C05DD3-B825-4732-9E8C-C5C208B5937B}"/>
              </a:ext>
            </a:extLst>
          </p:cNvPr>
          <p:cNvSpPr>
            <a:spLocks noGrp="1"/>
          </p:cNvSpPr>
          <p:nvPr>
            <p:ph idx="1"/>
          </p:nvPr>
        </p:nvSpPr>
        <p:spPr>
          <a:xfrm>
            <a:off x="467360" y="1417638"/>
            <a:ext cx="8229600" cy="4343401"/>
          </a:xfrm>
        </p:spPr>
        <p:txBody>
          <a:bodyPr>
            <a:noAutofit/>
          </a:bodyPr>
          <a:lstStyle/>
          <a:p>
            <a:r>
              <a:rPr lang="en-US" sz="2400" dirty="0"/>
              <a:t>ACL works closely with CMS to implement the Settings Rule</a:t>
            </a:r>
          </a:p>
          <a:p>
            <a:endParaRPr lang="en-US" sz="2400" dirty="0"/>
          </a:p>
          <a:p>
            <a:r>
              <a:rPr lang="en-US" sz="2400" dirty="0"/>
              <a:t>The Rule is a key to engaging community members in the development, provision, and oversight of HCBS programs.</a:t>
            </a:r>
          </a:p>
          <a:p>
            <a:endParaRPr lang="en-US" sz="2400" dirty="0"/>
          </a:p>
          <a:p>
            <a:r>
              <a:rPr lang="en-US" sz="2400" dirty="0"/>
              <a:t>For the first time, ACL is specifically funding public engagement efforts. </a:t>
            </a:r>
          </a:p>
        </p:txBody>
      </p:sp>
      <p:sp>
        <p:nvSpPr>
          <p:cNvPr id="4" name="Slide Number Placeholder 3">
            <a:extLst>
              <a:ext uri="{FF2B5EF4-FFF2-40B4-BE49-F238E27FC236}">
                <a16:creationId xmlns:a16="http://schemas.microsoft.com/office/drawing/2014/main" id="{BBCF50F4-8626-4556-9D28-0330BE7519C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7296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97"/>
            <a:ext cx="9124950" cy="1143000"/>
          </a:xfrm>
        </p:spPr>
        <p:txBody>
          <a:bodyPr>
            <a:normAutofit/>
          </a:bodyPr>
          <a:lstStyle/>
          <a:p>
            <a:r>
              <a:rPr lang="en-US" dirty="0"/>
              <a:t>Opportunities for Engagement</a:t>
            </a:r>
          </a:p>
        </p:txBody>
      </p:sp>
      <p:sp>
        <p:nvSpPr>
          <p:cNvPr id="3" name="Text Placeholder 2"/>
          <p:cNvSpPr>
            <a:spLocks noGrp="1"/>
          </p:cNvSpPr>
          <p:nvPr>
            <p:ph type="body" idx="1"/>
          </p:nvPr>
        </p:nvSpPr>
        <p:spPr/>
        <p:txBody>
          <a:bodyPr>
            <a:normAutofit/>
          </a:bodyPr>
          <a:lstStyle/>
          <a:p>
            <a:r>
              <a:rPr lang="en-US" dirty="0"/>
              <a:t>Now</a:t>
            </a:r>
          </a:p>
        </p:txBody>
      </p:sp>
      <p:sp>
        <p:nvSpPr>
          <p:cNvPr id="4" name="Content Placeholder 3"/>
          <p:cNvSpPr>
            <a:spLocks noGrp="1"/>
          </p:cNvSpPr>
          <p:nvPr>
            <p:ph sz="half" idx="2"/>
          </p:nvPr>
        </p:nvSpPr>
        <p:spPr/>
        <p:txBody>
          <a:bodyPr>
            <a:normAutofit fontScale="85000" lnSpcReduction="10000"/>
          </a:bodyPr>
          <a:lstStyle/>
          <a:p>
            <a:pPr fontAlgn="base"/>
            <a:r>
              <a:rPr lang="en-US" b="0" i="0" u="none" strike="noStrike" dirty="0">
                <a:effectLst/>
                <a:latin typeface="Tahoma" panose="020B0604030504040204" pitchFamily="34" charset="0"/>
              </a:rPr>
              <a:t>Statewide Transition Plans</a:t>
            </a:r>
          </a:p>
          <a:p>
            <a:pPr lvl="1" fontAlgn="base"/>
            <a:r>
              <a:rPr lang="en-US" sz="2000" b="1" dirty="0">
                <a:ea typeface="+mn-lt"/>
                <a:cs typeface="+mn-lt"/>
              </a:rPr>
              <a:t>View STPs:</a:t>
            </a:r>
            <a:r>
              <a:rPr lang="en-US" sz="2000" dirty="0">
                <a:ea typeface="+mn-lt"/>
                <a:cs typeface="+mn-lt"/>
              </a:rPr>
              <a:t> </a:t>
            </a:r>
            <a:r>
              <a:rPr lang="en-US" sz="2000" dirty="0">
                <a:ea typeface="+mn-lt"/>
                <a:cs typeface="+mn-lt"/>
                <a:hlinkClick r:id="rId2"/>
              </a:rPr>
              <a:t>https://www.medicaid.gov/medicaid/home-community-based-services/statewide-transition-plans/index.html</a:t>
            </a:r>
            <a:r>
              <a:rPr lang="en-US" sz="2000" dirty="0">
                <a:ea typeface="+mn-lt"/>
                <a:cs typeface="+mn-lt"/>
              </a:rPr>
              <a:t> </a:t>
            </a:r>
            <a:endParaRPr lang="en-US" dirty="0"/>
          </a:p>
          <a:p>
            <a:pPr marL="457200" lvl="1" indent="0" fontAlgn="base">
              <a:buNone/>
            </a:pPr>
            <a:endParaRPr lang="en-US" b="0" i="0" u="none" strike="noStrike" dirty="0">
              <a:effectLst/>
              <a:latin typeface="Tahoma" panose="020B0604030504040204" pitchFamily="34" charset="0"/>
            </a:endParaRPr>
          </a:p>
          <a:p>
            <a:r>
              <a:rPr lang="en-US" dirty="0"/>
              <a:t>Heightened Scrutiny Packages:</a:t>
            </a:r>
          </a:p>
          <a:p>
            <a:pPr marL="771525" lvl="1" indent="-257175">
              <a:buFont typeface="Arial" panose="020B0604020202020204" pitchFamily="34" charset="0"/>
              <a:buChar char="•"/>
            </a:pPr>
            <a:r>
              <a:rPr lang="en-US" dirty="0"/>
              <a:t>CMS Site Visits</a:t>
            </a:r>
          </a:p>
          <a:p>
            <a:pPr marL="771525" lvl="1" indent="-257175">
              <a:buFont typeface="Arial" panose="020B0604020202020204" pitchFamily="34" charset="0"/>
              <a:buChar char="•"/>
            </a:pPr>
            <a:r>
              <a:rPr lang="en-US" dirty="0"/>
              <a:t>ACL Stakeholder calls</a:t>
            </a:r>
          </a:p>
          <a:p>
            <a:pPr fontAlgn="base"/>
            <a:endParaRPr lang="en-US" b="0" i="0" u="none" strike="noStrike" dirty="0">
              <a:effectLst/>
              <a:latin typeface="Tahoma" panose="020B0604030504040204" pitchFamily="34" charset="0"/>
            </a:endParaRPr>
          </a:p>
        </p:txBody>
      </p:sp>
      <p:sp>
        <p:nvSpPr>
          <p:cNvPr id="5" name="Text Placeholder 4"/>
          <p:cNvSpPr>
            <a:spLocks noGrp="1"/>
          </p:cNvSpPr>
          <p:nvPr>
            <p:ph type="body" sz="quarter" idx="3"/>
          </p:nvPr>
        </p:nvSpPr>
        <p:spPr/>
        <p:txBody>
          <a:bodyPr>
            <a:normAutofit/>
          </a:bodyPr>
          <a:lstStyle/>
          <a:p>
            <a:r>
              <a:rPr lang="en-US" dirty="0"/>
              <a:t>In the future</a:t>
            </a:r>
          </a:p>
        </p:txBody>
      </p:sp>
      <p:sp>
        <p:nvSpPr>
          <p:cNvPr id="6" name="Content Placeholder 5"/>
          <p:cNvSpPr>
            <a:spLocks noGrp="1"/>
          </p:cNvSpPr>
          <p:nvPr>
            <p:ph sz="quarter" idx="4"/>
          </p:nvPr>
        </p:nvSpPr>
        <p:spPr/>
        <p:txBody>
          <a:bodyPr>
            <a:normAutofit fontScale="85000" lnSpcReduction="10000"/>
          </a:bodyPr>
          <a:lstStyle/>
          <a:p>
            <a:r>
              <a:rPr lang="en-US" dirty="0"/>
              <a:t>Corrective Action Plans</a:t>
            </a:r>
            <a:br>
              <a:rPr lang="en-US" sz="2000" dirty="0">
                <a:ea typeface="+mn-lt"/>
                <a:cs typeface="+mn-lt"/>
              </a:rPr>
            </a:br>
            <a:r>
              <a:rPr lang="en-US" sz="2000" dirty="0">
                <a:ea typeface="+mn-lt"/>
                <a:cs typeface="+mn-lt"/>
              </a:rPr>
              <a:t>- States must be able to show that their policies and procedures reflect the settings criteria and they have made efforts to implement the criteria to the fullest extent possible and work with CMS on a concrete, time-limited plan to come into full compliance with remaining criteria.</a:t>
            </a:r>
          </a:p>
          <a:p>
            <a:pPr marL="457200" lvl="1" indent="0">
              <a:buNone/>
            </a:pPr>
            <a:endParaRPr lang="en-US" dirty="0"/>
          </a:p>
          <a:p>
            <a:r>
              <a:rPr lang="en-US" dirty="0"/>
              <a:t>Waiver Amendments and Renewals</a:t>
            </a:r>
          </a:p>
          <a:p>
            <a:endParaRPr lang="en-US" dirty="0"/>
          </a:p>
        </p:txBody>
      </p:sp>
      <p:sp>
        <p:nvSpPr>
          <p:cNvPr id="7" name="Slide Number Placeholder 6"/>
          <p:cNvSpPr>
            <a:spLocks noGrp="1"/>
          </p:cNvSpPr>
          <p:nvPr>
            <p:ph type="sldNum" sz="quarter" idx="12"/>
          </p:nvPr>
        </p:nvSpPr>
        <p:spPr/>
        <p:txBody>
          <a:bodyPr/>
          <a:lstStyle/>
          <a:p>
            <a:fld id="{7AA28999-D008-419E-9628-EE1C64F81F4C}" type="slidenum">
              <a:rPr lang="en-US" smtClean="0"/>
              <a:pPr/>
              <a:t>11</a:t>
            </a:fld>
            <a:endParaRPr lang="en-US"/>
          </a:p>
        </p:txBody>
      </p:sp>
      <p:pic>
        <p:nvPicPr>
          <p:cNvPr id="8" name="Picture 17" descr="Administration for Community Living (A C L) logo.">
            <a:extLst>
              <a:ext uri="{FF2B5EF4-FFF2-40B4-BE49-F238E27FC236}">
                <a16:creationId xmlns:a16="http://schemas.microsoft.com/office/drawing/2014/main" id="{DB529684-C061-DC36-6283-83E74F494FD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7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9A63-35E8-BACE-9FFD-23C1C372E8C7}"/>
              </a:ext>
            </a:extLst>
          </p:cNvPr>
          <p:cNvSpPr>
            <a:spLocks noGrp="1"/>
          </p:cNvSpPr>
          <p:nvPr>
            <p:ph type="title"/>
          </p:nvPr>
        </p:nvSpPr>
        <p:spPr>
          <a:xfrm>
            <a:off x="-9832" y="9832"/>
            <a:ext cx="9124950" cy="639762"/>
          </a:xfrm>
        </p:spPr>
        <p:txBody>
          <a:bodyPr>
            <a:noAutofit/>
          </a:bodyPr>
          <a:lstStyle/>
          <a:p>
            <a:r>
              <a:rPr lang="en-US" sz="3200" dirty="0"/>
              <a:t>Who are the stakeholders we need to hear from?</a:t>
            </a:r>
          </a:p>
        </p:txBody>
      </p:sp>
      <p:graphicFrame>
        <p:nvGraphicFramePr>
          <p:cNvPr id="5" name="Text Placeholder 2" descr="Four orange boxes detailing who are the stakeholders we need to hear from going clockwise from left to right and top to bottom.&#10;1. Individual people with disabilities, their families, and neighbors&#10;2. Advocacy Groups: Parent groups, Sibling Groups, and Self-Advocate Groups.&#10;3. Protection from Harm Resources: State Protection and Advocacy, Ombudsman, Adult Protect Services&#10;4. Provider Organizations and Associations">
            <a:extLst>
              <a:ext uri="{FF2B5EF4-FFF2-40B4-BE49-F238E27FC236}">
                <a16:creationId xmlns:a16="http://schemas.microsoft.com/office/drawing/2014/main" id="{41605D13-EEA9-FFBA-54A2-1DF2E57206AF}"/>
              </a:ext>
            </a:extLst>
          </p:cNvPr>
          <p:cNvGraphicFramePr>
            <a:graphicFrameLocks noGrp="1"/>
          </p:cNvGraphicFramePr>
          <p:nvPr>
            <p:ph idx="1"/>
            <p:extLst>
              <p:ext uri="{D42A27DB-BD31-4B8C-83A1-F6EECF244321}">
                <p14:modId xmlns:p14="http://schemas.microsoft.com/office/powerpoint/2010/main" val="1111682764"/>
              </p:ext>
            </p:extLst>
          </p:nvPr>
        </p:nvGraphicFramePr>
        <p:xfrm>
          <a:off x="457200" y="1600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13DC44E-E2F4-AF71-9A0A-D83294402331}"/>
              </a:ext>
            </a:extLst>
          </p:cNvPr>
          <p:cNvSpPr>
            <a:spLocks noGrp="1"/>
          </p:cNvSpPr>
          <p:nvPr>
            <p:ph type="sldNum" sz="quarter" idx="12"/>
          </p:nvPr>
        </p:nvSpPr>
        <p:spPr/>
        <p:txBody>
          <a:bodyPr/>
          <a:lstStyle/>
          <a:p>
            <a:fld id="{7AA28999-D008-419E-9628-EE1C64F81F4C}" type="slidenum">
              <a:rPr lang="en-US" smtClean="0"/>
              <a:pPr/>
              <a:t>12</a:t>
            </a:fld>
            <a:endParaRPr lang="en-US" dirty="0"/>
          </a:p>
        </p:txBody>
      </p:sp>
      <p:pic>
        <p:nvPicPr>
          <p:cNvPr id="3" name="Picture 17" descr="Administration for Community Living (A C L) logo.">
            <a:extLst>
              <a:ext uri="{FF2B5EF4-FFF2-40B4-BE49-F238E27FC236}">
                <a16:creationId xmlns:a16="http://schemas.microsoft.com/office/drawing/2014/main" id="{739BB35F-506A-E017-711C-A670AA3997D5}"/>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96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0DA3-6BAB-8BFA-8E3F-07FBF118C458}"/>
              </a:ext>
            </a:extLst>
          </p:cNvPr>
          <p:cNvSpPr>
            <a:spLocks noGrp="1"/>
          </p:cNvSpPr>
          <p:nvPr>
            <p:ph type="title"/>
          </p:nvPr>
        </p:nvSpPr>
        <p:spPr>
          <a:xfrm>
            <a:off x="19050" y="22225"/>
            <a:ext cx="9124950" cy="1143000"/>
          </a:xfrm>
        </p:spPr>
        <p:txBody>
          <a:bodyPr>
            <a:normAutofit/>
          </a:bodyPr>
          <a:lstStyle/>
          <a:p>
            <a:r>
              <a:rPr lang="en-US" dirty="0"/>
              <a:t>Methods for Engagement</a:t>
            </a:r>
          </a:p>
        </p:txBody>
      </p:sp>
      <p:graphicFrame>
        <p:nvGraphicFramePr>
          <p:cNvPr id="5" name="Text Placeholder 2" descr="Peach colored rows reading top to bottom: Show up and give in person public comment; Submit written comments; Coordinate templates for others to use in submitting comments; Consult partners about submitting join comments; call your legislators and other elected officials.">
            <a:extLst>
              <a:ext uri="{FF2B5EF4-FFF2-40B4-BE49-F238E27FC236}">
                <a16:creationId xmlns:a16="http://schemas.microsoft.com/office/drawing/2014/main" id="{23CDE749-9520-B49C-5D57-60F75FC4145F}"/>
              </a:ext>
            </a:extLst>
          </p:cNvPr>
          <p:cNvGraphicFramePr>
            <a:graphicFrameLocks noGrp="1"/>
          </p:cNvGraphicFramePr>
          <p:nvPr>
            <p:ph idx="1"/>
            <p:extLst>
              <p:ext uri="{D42A27DB-BD31-4B8C-83A1-F6EECF244321}">
                <p14:modId xmlns:p14="http://schemas.microsoft.com/office/powerpoint/2010/main" val="1675320896"/>
              </p:ext>
            </p:extLst>
          </p:nvPr>
        </p:nvGraphicFramePr>
        <p:xfrm>
          <a:off x="457200" y="12954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79D6CD3-148C-71DF-AF15-EF64079AABAE}"/>
              </a:ext>
            </a:extLst>
          </p:cNvPr>
          <p:cNvSpPr>
            <a:spLocks noGrp="1"/>
          </p:cNvSpPr>
          <p:nvPr>
            <p:ph type="sldNum" sz="quarter" idx="12"/>
          </p:nvPr>
        </p:nvSpPr>
        <p:spPr/>
        <p:txBody>
          <a:bodyPr/>
          <a:lstStyle/>
          <a:p>
            <a:fld id="{7AA28999-D008-419E-9628-EE1C64F81F4C}" type="slidenum">
              <a:rPr lang="en-US" smtClean="0"/>
              <a:pPr/>
              <a:t>13</a:t>
            </a:fld>
            <a:endParaRPr lang="en-US" dirty="0"/>
          </a:p>
        </p:txBody>
      </p:sp>
      <p:pic>
        <p:nvPicPr>
          <p:cNvPr id="3" name="Picture 17" descr="Administration for Community Living (A C L) logo.">
            <a:extLst>
              <a:ext uri="{FF2B5EF4-FFF2-40B4-BE49-F238E27FC236}">
                <a16:creationId xmlns:a16="http://schemas.microsoft.com/office/drawing/2014/main" id="{3318D492-3516-547B-3513-D3315375C6F2}"/>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01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A8E9-13CF-4148-A2E6-3F6DF9B75553}"/>
              </a:ext>
            </a:extLst>
          </p:cNvPr>
          <p:cNvSpPr>
            <a:spLocks noGrp="1"/>
          </p:cNvSpPr>
          <p:nvPr>
            <p:ph type="title"/>
          </p:nvPr>
        </p:nvSpPr>
        <p:spPr/>
        <p:txBody>
          <a:bodyPr>
            <a:normAutofit fontScale="90000"/>
          </a:bodyPr>
          <a:lstStyle/>
          <a:p>
            <a:r>
              <a:rPr lang="en-US" dirty="0"/>
              <a:t>Examples of Supporting Stakeholder Engagement</a:t>
            </a:r>
          </a:p>
        </p:txBody>
      </p:sp>
      <p:sp>
        <p:nvSpPr>
          <p:cNvPr id="3" name="Content Placeholder 2">
            <a:extLst>
              <a:ext uri="{FF2B5EF4-FFF2-40B4-BE49-F238E27FC236}">
                <a16:creationId xmlns:a16="http://schemas.microsoft.com/office/drawing/2014/main" id="{27B2C081-FCB2-4E7E-90AB-ADCA298BFFE4}"/>
              </a:ext>
            </a:extLst>
          </p:cNvPr>
          <p:cNvSpPr>
            <a:spLocks noGrp="1"/>
          </p:cNvSpPr>
          <p:nvPr>
            <p:ph idx="1"/>
          </p:nvPr>
        </p:nvSpPr>
        <p:spPr/>
        <p:txBody>
          <a:bodyPr/>
          <a:lstStyle/>
          <a:p>
            <a:r>
              <a:rPr lang="en-US" dirty="0"/>
              <a:t>Vermont</a:t>
            </a:r>
          </a:p>
          <a:p>
            <a:r>
              <a:rPr lang="en-US" dirty="0"/>
              <a:t>Pennsylvania</a:t>
            </a:r>
          </a:p>
          <a:p>
            <a:r>
              <a:rPr lang="en-US" dirty="0"/>
              <a:t>Alabama</a:t>
            </a:r>
          </a:p>
        </p:txBody>
      </p:sp>
      <p:sp>
        <p:nvSpPr>
          <p:cNvPr id="4" name="Slide Number Placeholder 3">
            <a:extLst>
              <a:ext uri="{FF2B5EF4-FFF2-40B4-BE49-F238E27FC236}">
                <a16:creationId xmlns:a16="http://schemas.microsoft.com/office/drawing/2014/main" id="{F460D7CF-C3FF-42FD-9B04-78B49605CE99}"/>
              </a:ext>
            </a:extLst>
          </p:cNvPr>
          <p:cNvSpPr>
            <a:spLocks noGrp="1"/>
          </p:cNvSpPr>
          <p:nvPr>
            <p:ph type="sldNum" sz="quarter" idx="12"/>
          </p:nvPr>
        </p:nvSpPr>
        <p:spPr/>
        <p:txBody>
          <a:bodyPr/>
          <a:lstStyle/>
          <a:p>
            <a:fld id="{7AA28999-D008-419E-9628-EE1C64F81F4C}" type="slidenum">
              <a:rPr lang="en-US" smtClean="0"/>
              <a:pPr/>
              <a:t>14</a:t>
            </a:fld>
            <a:endParaRPr lang="en-US" dirty="0"/>
          </a:p>
        </p:txBody>
      </p:sp>
    </p:spTree>
    <p:extLst>
      <p:ext uri="{BB962C8B-B14F-4D97-AF65-F5344CB8AC3E}">
        <p14:creationId xmlns:p14="http://schemas.microsoft.com/office/powerpoint/2010/main" val="279603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D552-096B-C988-8598-2C48DC55F690}"/>
              </a:ext>
            </a:extLst>
          </p:cNvPr>
          <p:cNvSpPr>
            <a:spLocks noGrp="1"/>
          </p:cNvSpPr>
          <p:nvPr>
            <p:ph type="title"/>
          </p:nvPr>
        </p:nvSpPr>
        <p:spPr>
          <a:xfrm>
            <a:off x="200025" y="361862"/>
            <a:ext cx="8915400" cy="1143000"/>
          </a:xfrm>
        </p:spPr>
        <p:txBody>
          <a:bodyPr>
            <a:normAutofit fontScale="90000"/>
          </a:bodyPr>
          <a:lstStyle/>
          <a:p>
            <a:r>
              <a:rPr lang="en-US" dirty="0">
                <a:latin typeface="Candara" panose="020E0502030303020204" pitchFamily="34" charset="0"/>
              </a:rPr>
              <a:t>Vermont</a:t>
            </a:r>
            <a:br>
              <a:rPr lang="en-US" dirty="0">
                <a:latin typeface="Candara" panose="020E0502030303020204" pitchFamily="34" charset="0"/>
              </a:rPr>
            </a:br>
            <a:endParaRPr lang="en-US" dirty="0">
              <a:latin typeface="Candara" panose="020E0502030303020204" pitchFamily="34" charset="0"/>
            </a:endParaRPr>
          </a:p>
        </p:txBody>
      </p:sp>
      <p:sp>
        <p:nvSpPr>
          <p:cNvPr id="3" name="Text Placeholder 2">
            <a:extLst>
              <a:ext uri="{FF2B5EF4-FFF2-40B4-BE49-F238E27FC236}">
                <a16:creationId xmlns:a16="http://schemas.microsoft.com/office/drawing/2014/main" id="{7DC6F6BE-1CBF-0B05-52EC-00934AC95A65}"/>
              </a:ext>
            </a:extLst>
          </p:cNvPr>
          <p:cNvSpPr>
            <a:spLocks noGrp="1"/>
          </p:cNvSpPr>
          <p:nvPr>
            <p:ph type="body" idx="1"/>
          </p:nvPr>
        </p:nvSpPr>
        <p:spPr>
          <a:xfrm>
            <a:off x="228600" y="1748628"/>
            <a:ext cx="3103960" cy="617934"/>
          </a:xfrm>
        </p:spPr>
        <p:txBody>
          <a:bodyPr>
            <a:normAutofit/>
          </a:bodyPr>
          <a:lstStyle/>
          <a:p>
            <a:r>
              <a:rPr lang="en-US" sz="2000" dirty="0"/>
              <a:t>Foundational Value</a:t>
            </a:r>
          </a:p>
        </p:txBody>
      </p:sp>
      <p:pic>
        <p:nvPicPr>
          <p:cNvPr id="2050" name="Picture 2" descr="Nothing About Us Without Us 8x10 Art Print Disability Rights - Etsy. Gender fluid Black individual in a wheelchair and wearing a mask while sitting n a field of daisies.">
            <a:extLst>
              <a:ext uri="{FF2B5EF4-FFF2-40B4-BE49-F238E27FC236}">
                <a16:creationId xmlns:a16="http://schemas.microsoft.com/office/drawing/2014/main" id="{9EE6C076-16DB-7352-BD37-A904E65782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24413"/>
            <a:ext cx="2101426" cy="2499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2CE666A1-EEF6-CC69-474A-E6F690C10A20}"/>
              </a:ext>
            </a:extLst>
          </p:cNvPr>
          <p:cNvSpPr>
            <a:spLocks noGrp="1"/>
          </p:cNvSpPr>
          <p:nvPr>
            <p:ph type="body" sz="quarter" idx="3"/>
          </p:nvPr>
        </p:nvSpPr>
        <p:spPr>
          <a:xfrm>
            <a:off x="3185517" y="1092043"/>
            <a:ext cx="3887391" cy="617934"/>
          </a:xfrm>
          <a:noFill/>
        </p:spPr>
        <p:txBody>
          <a:bodyPr>
            <a:normAutofit/>
          </a:bodyPr>
          <a:lstStyle/>
          <a:p>
            <a:r>
              <a:rPr lang="en-US" dirty="0"/>
              <a:t>Practical Reality</a:t>
            </a:r>
          </a:p>
        </p:txBody>
      </p:sp>
      <p:sp>
        <p:nvSpPr>
          <p:cNvPr id="6" name="Content Placeholder 5">
            <a:extLst>
              <a:ext uri="{FF2B5EF4-FFF2-40B4-BE49-F238E27FC236}">
                <a16:creationId xmlns:a16="http://schemas.microsoft.com/office/drawing/2014/main" id="{FC86EFA9-FCBD-4377-2C01-E0D636FA03D7}"/>
              </a:ext>
            </a:extLst>
          </p:cNvPr>
          <p:cNvSpPr>
            <a:spLocks noGrp="1"/>
          </p:cNvSpPr>
          <p:nvPr>
            <p:ph sz="quarter" idx="4"/>
          </p:nvPr>
        </p:nvSpPr>
        <p:spPr>
          <a:xfrm>
            <a:off x="3432935" y="1748135"/>
            <a:ext cx="5453890" cy="692944"/>
          </a:xfrm>
        </p:spPr>
        <p:txBody>
          <a:bodyPr>
            <a:normAutofit lnSpcReduction="10000"/>
          </a:bodyPr>
          <a:lstStyle/>
          <a:p>
            <a:pPr marL="514350" lvl="1" indent="0">
              <a:buNone/>
            </a:pPr>
            <a:r>
              <a:rPr lang="en-US" dirty="0"/>
              <a:t>Self-advocates and families can see what state agencies can not.</a:t>
            </a:r>
          </a:p>
        </p:txBody>
      </p:sp>
      <p:sp>
        <p:nvSpPr>
          <p:cNvPr id="11" name="TextBox 10">
            <a:extLst>
              <a:ext uri="{FF2B5EF4-FFF2-40B4-BE49-F238E27FC236}">
                <a16:creationId xmlns:a16="http://schemas.microsoft.com/office/drawing/2014/main" id="{E263A6AA-9E2F-4CC6-BF51-F170BA4B3532}"/>
              </a:ext>
            </a:extLst>
          </p:cNvPr>
          <p:cNvSpPr txBox="1"/>
          <p:nvPr/>
        </p:nvSpPr>
        <p:spPr>
          <a:xfrm>
            <a:off x="3124200" y="2609835"/>
            <a:ext cx="5562600" cy="2823850"/>
          </a:xfrm>
          <a:prstGeom prst="rect">
            <a:avLst/>
          </a:prstGeom>
          <a:noFill/>
        </p:spPr>
        <p:txBody>
          <a:bodyPr wrap="square">
            <a:spAutoFit/>
          </a:bodyPr>
          <a:lstStyle/>
          <a:p>
            <a:r>
              <a:rPr lang="en-US" sz="2250" b="1" dirty="0"/>
              <a:t>Become subject matter experts!  </a:t>
            </a:r>
          </a:p>
          <a:p>
            <a:pPr lvl="2"/>
            <a:r>
              <a:rPr lang="en-US" sz="1700" dirty="0"/>
              <a:t>Read everything --</a:t>
            </a:r>
            <a:r>
              <a:rPr lang="en-US" sz="1700" b="1" dirty="0"/>
              <a:t> </a:t>
            </a:r>
            <a:r>
              <a:rPr lang="en-US" sz="1700" dirty="0"/>
              <a:t>Your State’s waiver, CMS guidance, state quality strategy; not just the State Transition Plan</a:t>
            </a:r>
            <a:r>
              <a:rPr lang="en-US" sz="1950" dirty="0"/>
              <a:t>.</a:t>
            </a:r>
          </a:p>
          <a:p>
            <a:pPr lvl="2"/>
            <a:endParaRPr lang="en-US" sz="1950" dirty="0"/>
          </a:p>
          <a:p>
            <a:r>
              <a:rPr lang="en-US" sz="2400" b="1" dirty="0"/>
              <a:t>Use every opportunity for comment, written or oral.</a:t>
            </a:r>
          </a:p>
          <a:p>
            <a:pPr lvl="1"/>
            <a:r>
              <a:rPr lang="en-US" sz="1700" dirty="0"/>
              <a:t>	Formal public comment vs. other comment. 	Share comments widely.</a:t>
            </a:r>
          </a:p>
        </p:txBody>
      </p:sp>
      <p:pic>
        <p:nvPicPr>
          <p:cNvPr id="7" name="Picture 17" descr="Administration for Community Living (A C L) logo.">
            <a:extLst>
              <a:ext uri="{FF2B5EF4-FFF2-40B4-BE49-F238E27FC236}">
                <a16:creationId xmlns:a16="http://schemas.microsoft.com/office/drawing/2014/main" id="{B1464ED6-C90E-6E4A-79CA-74BF394DDD9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2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210417-CEAE-4D2E-BDB2-08EB9E2220FC}"/>
              </a:ext>
            </a:extLst>
          </p:cNvPr>
          <p:cNvSpPr txBox="1">
            <a:spLocks/>
          </p:cNvSpPr>
          <p:nvPr/>
        </p:nvSpPr>
        <p:spPr>
          <a:xfrm>
            <a:off x="76200" y="99566"/>
            <a:ext cx="845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dirty="0">
                <a:latin typeface="Candara" panose="020E0502030303020204" pitchFamily="34" charset="0"/>
              </a:rPr>
              <a:t>Vermont</a:t>
            </a:r>
          </a:p>
        </p:txBody>
      </p:sp>
      <p:sp>
        <p:nvSpPr>
          <p:cNvPr id="2" name="Title 1">
            <a:extLst>
              <a:ext uri="{FF2B5EF4-FFF2-40B4-BE49-F238E27FC236}">
                <a16:creationId xmlns:a16="http://schemas.microsoft.com/office/drawing/2014/main" id="{047E714A-EF26-1A13-95A3-77B69D60E60D}"/>
              </a:ext>
              <a:ext uri="{C183D7F6-B498-43B3-948B-1728B52AA6E4}">
                <adec:decorative xmlns:adec="http://schemas.microsoft.com/office/drawing/2017/decorative" val="0"/>
              </a:ext>
            </a:extLst>
          </p:cNvPr>
          <p:cNvSpPr>
            <a:spLocks noGrp="1"/>
          </p:cNvSpPr>
          <p:nvPr>
            <p:ph type="title"/>
          </p:nvPr>
        </p:nvSpPr>
        <p:spPr>
          <a:xfrm>
            <a:off x="358400" y="938138"/>
            <a:ext cx="8026142" cy="1146572"/>
          </a:xfrm>
        </p:spPr>
        <p:txBody>
          <a:bodyPr>
            <a:normAutofit/>
          </a:bodyPr>
          <a:lstStyle/>
          <a:p>
            <a:r>
              <a:rPr lang="en-US" sz="2700" b="1" dirty="0">
                <a:latin typeface="Candara" panose="020E0502030303020204" pitchFamily="34" charset="0"/>
              </a:rPr>
              <a:t>How do we work with our partners?</a:t>
            </a:r>
          </a:p>
        </p:txBody>
      </p:sp>
      <p:sp>
        <p:nvSpPr>
          <p:cNvPr id="3" name="Content Placeholder 2">
            <a:extLst>
              <a:ext uri="{FF2B5EF4-FFF2-40B4-BE49-F238E27FC236}">
                <a16:creationId xmlns:a16="http://schemas.microsoft.com/office/drawing/2014/main" id="{0F60B931-09D6-DCEE-7714-EC9D9FE6FBE1}"/>
              </a:ext>
              <a:ext uri="{C183D7F6-B498-43B3-948B-1728B52AA6E4}">
                <adec:decorative xmlns:adec="http://schemas.microsoft.com/office/drawing/2017/decorative" val="0"/>
              </a:ext>
            </a:extLst>
          </p:cNvPr>
          <p:cNvSpPr>
            <a:spLocks noGrp="1"/>
          </p:cNvSpPr>
          <p:nvPr>
            <p:ph idx="1"/>
          </p:nvPr>
        </p:nvSpPr>
        <p:spPr>
          <a:xfrm>
            <a:off x="759458" y="2266427"/>
            <a:ext cx="7625084" cy="2325145"/>
          </a:xfrm>
        </p:spPr>
        <p:txBody>
          <a:bodyPr anchor="t">
            <a:noAutofit/>
          </a:bodyPr>
          <a:lstStyle/>
          <a:p>
            <a:pPr marL="348854" indent="-217885"/>
            <a:r>
              <a:rPr lang="en-US" sz="2800" b="1" dirty="0">
                <a:solidFill>
                  <a:srgbClr val="0070C0"/>
                </a:solidFill>
              </a:rPr>
              <a:t>C</a:t>
            </a:r>
            <a:r>
              <a:rPr lang="en-US" sz="2800" dirty="0"/>
              <a:t>onduit for information.</a:t>
            </a:r>
          </a:p>
          <a:p>
            <a:pPr marL="348854" indent="-217885"/>
            <a:endParaRPr lang="en-US" sz="2800" dirty="0"/>
          </a:p>
          <a:p>
            <a:pPr marL="348854" indent="-217885"/>
            <a:r>
              <a:rPr lang="en-US" sz="2800" b="1" dirty="0">
                <a:solidFill>
                  <a:srgbClr val="0070C0"/>
                </a:solidFill>
              </a:rPr>
              <a:t>C</a:t>
            </a:r>
            <a:r>
              <a:rPr lang="en-US" sz="2800" dirty="0"/>
              <a:t>onvenor of stakeholder meetings &amp; town halls.</a:t>
            </a:r>
          </a:p>
          <a:p>
            <a:pPr marL="348854" indent="-217885"/>
            <a:endParaRPr lang="en-US" sz="2800" dirty="0"/>
          </a:p>
          <a:p>
            <a:pPr marL="348854" indent="-217885"/>
            <a:r>
              <a:rPr lang="en-US" sz="2800" b="1" dirty="0">
                <a:solidFill>
                  <a:srgbClr val="0070C0"/>
                </a:solidFill>
              </a:rPr>
              <a:t>C</a:t>
            </a:r>
            <a:r>
              <a:rPr lang="en-US" sz="2800" dirty="0"/>
              <a:t>omposer of public comment for sign-on.</a:t>
            </a:r>
          </a:p>
          <a:p>
            <a:pPr marL="0" indent="0">
              <a:buNone/>
            </a:pPr>
            <a:endParaRPr lang="en-US" sz="2800" dirty="0"/>
          </a:p>
          <a:p>
            <a:endParaRPr lang="en-US" sz="2800" dirty="0"/>
          </a:p>
        </p:txBody>
      </p:sp>
      <p:pic>
        <p:nvPicPr>
          <p:cNvPr id="4" name="Picture 17" descr="Administration for Community Living (A C L) logo.">
            <a:extLst>
              <a:ext uri="{FF2B5EF4-FFF2-40B4-BE49-F238E27FC236}">
                <a16:creationId xmlns:a16="http://schemas.microsoft.com/office/drawing/2014/main" id="{A99D8C99-D159-8C17-5C2B-7F89814E875B}"/>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16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631D-97C5-366D-77B3-F13987371FE9}"/>
              </a:ext>
            </a:extLst>
          </p:cNvPr>
          <p:cNvSpPr>
            <a:spLocks noGrp="1"/>
          </p:cNvSpPr>
          <p:nvPr>
            <p:ph type="title"/>
          </p:nvPr>
        </p:nvSpPr>
        <p:spPr>
          <a:xfrm>
            <a:off x="381000" y="-1311632"/>
            <a:ext cx="8229600" cy="1143000"/>
          </a:xfrm>
        </p:spPr>
        <p:txBody>
          <a:bodyPr>
            <a:normAutofit fontScale="90000"/>
          </a:bodyPr>
          <a:lstStyle/>
          <a:p>
            <a:r>
              <a:rPr lang="en-US" dirty="0"/>
              <a:t>Vermont: Act as a Trusted Messenger on HCBS Rule</a:t>
            </a:r>
          </a:p>
        </p:txBody>
      </p:sp>
      <p:sp>
        <p:nvSpPr>
          <p:cNvPr id="6" name="Title 1">
            <a:extLst>
              <a:ext uri="{FF2B5EF4-FFF2-40B4-BE49-F238E27FC236}">
                <a16:creationId xmlns:a16="http://schemas.microsoft.com/office/drawing/2014/main" id="{76B46F23-CBEB-4E18-BCEB-DD8C65257889}"/>
              </a:ext>
            </a:extLst>
          </p:cNvPr>
          <p:cNvSpPr txBox="1">
            <a:spLocks/>
          </p:cNvSpPr>
          <p:nvPr/>
        </p:nvSpPr>
        <p:spPr>
          <a:xfrm>
            <a:off x="76200" y="99566"/>
            <a:ext cx="85344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dirty="0">
                <a:latin typeface="Candara" panose="020E0502030303020204" pitchFamily="34" charset="0"/>
              </a:rPr>
              <a:t>Vermont</a:t>
            </a:r>
          </a:p>
          <a:p>
            <a:pPr algn="l"/>
            <a:r>
              <a:rPr lang="en-US" sz="3500" dirty="0">
                <a:latin typeface="Candara" panose="020E0502030303020204" pitchFamily="34" charset="0"/>
              </a:rPr>
              <a:t>Act as a Trusted Messenger on HCBS Rule</a:t>
            </a:r>
          </a:p>
        </p:txBody>
      </p:sp>
      <p:sp>
        <p:nvSpPr>
          <p:cNvPr id="3" name="Content Placeholder 2">
            <a:extLst>
              <a:ext uri="{FF2B5EF4-FFF2-40B4-BE49-F238E27FC236}">
                <a16:creationId xmlns:a16="http://schemas.microsoft.com/office/drawing/2014/main" id="{694B18AB-5324-53FD-E2F3-AB8A99E23BFB}"/>
              </a:ext>
            </a:extLst>
          </p:cNvPr>
          <p:cNvSpPr>
            <a:spLocks noGrp="1"/>
          </p:cNvSpPr>
          <p:nvPr>
            <p:ph idx="1"/>
          </p:nvPr>
        </p:nvSpPr>
        <p:spPr>
          <a:xfrm>
            <a:off x="609600" y="1778963"/>
            <a:ext cx="7694468" cy="3859837"/>
          </a:xfrm>
        </p:spPr>
        <p:txBody>
          <a:bodyPr anchor="ctr">
            <a:normAutofit fontScale="92500" lnSpcReduction="20000"/>
          </a:bodyPr>
          <a:lstStyle/>
          <a:p>
            <a:r>
              <a:rPr lang="en-US" sz="2250" b="1" dirty="0">
                <a:solidFill>
                  <a:srgbClr val="0070C0"/>
                </a:solidFill>
              </a:rPr>
              <a:t>Build partnerships </a:t>
            </a:r>
            <a:r>
              <a:rPr lang="en-US" sz="2250" dirty="0"/>
              <a:t>with other disability groups or HCBS programs – for example, Independent Living</a:t>
            </a:r>
          </a:p>
          <a:p>
            <a:endParaRPr lang="en-US" sz="2250" dirty="0"/>
          </a:p>
          <a:p>
            <a:r>
              <a:rPr lang="en-US" sz="2400" dirty="0"/>
              <a:t>Explain the settings rule in </a:t>
            </a:r>
            <a:r>
              <a:rPr lang="en-US" sz="2400" b="1" dirty="0">
                <a:solidFill>
                  <a:srgbClr val="0070C0"/>
                </a:solidFill>
              </a:rPr>
              <a:t>plain language</a:t>
            </a:r>
            <a:r>
              <a:rPr lang="en-US" sz="2400" dirty="0"/>
              <a:t>.  Ensure that self-advocates and family members know about their new rights in provider-owned settings.</a:t>
            </a:r>
          </a:p>
          <a:p>
            <a:endParaRPr lang="en-US" sz="2250" dirty="0"/>
          </a:p>
          <a:p>
            <a:r>
              <a:rPr lang="en-US" sz="2250" b="1" dirty="0">
                <a:solidFill>
                  <a:srgbClr val="0070C0"/>
                </a:solidFill>
              </a:rPr>
              <a:t>Gather Stakeholders </a:t>
            </a:r>
            <a:r>
              <a:rPr lang="en-US" sz="2250" dirty="0"/>
              <a:t>and invite State Decision-Makers – for example, host a “Town Meeting.”</a:t>
            </a:r>
          </a:p>
          <a:p>
            <a:pPr marL="685800" lvl="1" indent="-217885"/>
            <a:r>
              <a:rPr lang="en-US" sz="1950" dirty="0"/>
              <a:t>Put information in Plain Language</a:t>
            </a:r>
          </a:p>
          <a:p>
            <a:pPr marL="685800" lvl="1" indent="-217885"/>
            <a:r>
              <a:rPr lang="en-US" sz="1950" dirty="0"/>
              <a:t>Look for stories about services in advance</a:t>
            </a:r>
          </a:p>
          <a:p>
            <a:pPr marL="685800" lvl="1" indent="-217885"/>
            <a:r>
              <a:rPr lang="en-US" sz="1950" dirty="0"/>
              <a:t>Coach speakers in advance</a:t>
            </a:r>
          </a:p>
          <a:p>
            <a:pPr marL="685800" lvl="1" indent="-217885"/>
            <a:r>
              <a:rPr lang="en-US" sz="1950" dirty="0"/>
              <a:t>Follow-up with a written summary of key points</a:t>
            </a:r>
          </a:p>
          <a:p>
            <a:pPr marL="0" indent="0">
              <a:buNone/>
            </a:pPr>
            <a:endParaRPr lang="en-US" dirty="0"/>
          </a:p>
        </p:txBody>
      </p:sp>
      <p:pic>
        <p:nvPicPr>
          <p:cNvPr id="4" name="Picture 17" descr="Administration for Community Living (A C L) logo.">
            <a:extLst>
              <a:ext uri="{FF2B5EF4-FFF2-40B4-BE49-F238E27FC236}">
                <a16:creationId xmlns:a16="http://schemas.microsoft.com/office/drawing/2014/main" id="{9C2360FD-6DE1-54BC-3732-B1214A5BB8D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20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C36C70B-04DD-48E9-920F-A574B6CBE247}"/>
              </a:ext>
            </a:extLst>
          </p:cNvPr>
          <p:cNvSpPr txBox="1">
            <a:spLocks/>
          </p:cNvSpPr>
          <p:nvPr/>
        </p:nvSpPr>
        <p:spPr>
          <a:xfrm>
            <a:off x="76200" y="99566"/>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dirty="0">
                <a:latin typeface="Candara" panose="020E0502030303020204" pitchFamily="34" charset="0"/>
              </a:rPr>
              <a:t>Vermont</a:t>
            </a:r>
          </a:p>
        </p:txBody>
      </p:sp>
      <p:sp>
        <p:nvSpPr>
          <p:cNvPr id="2" name="Title 1">
            <a:extLst>
              <a:ext uri="{FF2B5EF4-FFF2-40B4-BE49-F238E27FC236}">
                <a16:creationId xmlns:a16="http://schemas.microsoft.com/office/drawing/2014/main" id="{B90D55E4-1729-6917-8D92-5207BB19629F}"/>
              </a:ext>
            </a:extLst>
          </p:cNvPr>
          <p:cNvSpPr>
            <a:spLocks noGrp="1"/>
          </p:cNvSpPr>
          <p:nvPr>
            <p:ph type="title"/>
          </p:nvPr>
        </p:nvSpPr>
        <p:spPr>
          <a:xfrm>
            <a:off x="685800" y="1192620"/>
            <a:ext cx="3657600" cy="1398180"/>
          </a:xfrm>
        </p:spPr>
        <p:txBody>
          <a:bodyPr>
            <a:noAutofit/>
          </a:bodyPr>
          <a:lstStyle/>
          <a:p>
            <a:r>
              <a:rPr lang="en-US" sz="2800" dirty="0">
                <a:latin typeface="Candara" panose="020E0502030303020204" pitchFamily="34" charset="0"/>
              </a:rPr>
              <a:t>Tips for Stakeholder Engagement</a:t>
            </a:r>
          </a:p>
        </p:txBody>
      </p:sp>
      <p:sp>
        <p:nvSpPr>
          <p:cNvPr id="3" name="Content Placeholder 2">
            <a:extLst>
              <a:ext uri="{FF2B5EF4-FFF2-40B4-BE49-F238E27FC236}">
                <a16:creationId xmlns:a16="http://schemas.microsoft.com/office/drawing/2014/main" id="{C976721F-3874-001A-2410-7270892C5CF6}"/>
              </a:ext>
            </a:extLst>
          </p:cNvPr>
          <p:cNvSpPr>
            <a:spLocks noGrp="1"/>
          </p:cNvSpPr>
          <p:nvPr>
            <p:ph idx="1"/>
          </p:nvPr>
        </p:nvSpPr>
        <p:spPr>
          <a:xfrm>
            <a:off x="852776" y="2859760"/>
            <a:ext cx="2369056" cy="2931440"/>
          </a:xfrm>
        </p:spPr>
        <p:txBody>
          <a:bodyPr>
            <a:normAutofit/>
          </a:bodyPr>
          <a:lstStyle/>
          <a:p>
            <a:r>
              <a:rPr lang="en-US" sz="1800" dirty="0">
                <a:solidFill>
                  <a:srgbClr val="0070C0"/>
                </a:solidFill>
              </a:rPr>
              <a:t>Set your terms </a:t>
            </a:r>
            <a:r>
              <a:rPr lang="en-US" sz="1800" dirty="0"/>
              <a:t>and insist upon them – recording, time, location, etc.</a:t>
            </a:r>
          </a:p>
          <a:p>
            <a:pPr marL="0" indent="0">
              <a:buNone/>
            </a:pPr>
            <a:endParaRPr lang="en-US" sz="1800" dirty="0"/>
          </a:p>
          <a:p>
            <a:r>
              <a:rPr lang="en-US" sz="1800" dirty="0">
                <a:solidFill>
                  <a:srgbClr val="0070C0"/>
                </a:solidFill>
              </a:rPr>
              <a:t>Ensure a safe space </a:t>
            </a:r>
            <a:r>
              <a:rPr lang="en-US" sz="1800" dirty="0"/>
              <a:t>– consider confidentiality &amp; conflicts of interest.</a:t>
            </a:r>
          </a:p>
        </p:txBody>
      </p:sp>
      <p:pic>
        <p:nvPicPr>
          <p:cNvPr id="4" name="Picture 3" descr="Image of a yellow sign that says &quot;Safe Space&quot; with the &quot;a&quot; in Space replaced by a drawing of a house">
            <a:extLst>
              <a:ext uri="{FF2B5EF4-FFF2-40B4-BE49-F238E27FC236}">
                <a16:creationId xmlns:a16="http://schemas.microsoft.com/office/drawing/2014/main" id="{4BBE73BC-D4FB-C526-9C94-1CD0D7755DE4}"/>
              </a:ext>
            </a:extLst>
          </p:cNvPr>
          <p:cNvPicPr>
            <a:picLocks noChangeAspect="1"/>
          </p:cNvPicPr>
          <p:nvPr/>
        </p:nvPicPr>
        <p:blipFill rotWithShape="1">
          <a:blip r:embed="rId2">
            <a:extLst>
              <a:ext uri="{28A0092B-C50C-407E-A947-70E740481C1C}">
                <a14:useLocalDpi xmlns:a14="http://schemas.microsoft.com/office/drawing/2010/main" val="0"/>
              </a:ext>
            </a:extLst>
          </a:blip>
          <a:srcRect l="1485" r="1605" b="2"/>
          <a:stretch/>
        </p:blipFill>
        <p:spPr>
          <a:xfrm>
            <a:off x="4627729" y="1371600"/>
            <a:ext cx="3830471" cy="3626456"/>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pic>
        <p:nvPicPr>
          <p:cNvPr id="5" name="Picture 17" descr="Administration for Community Living (A C L) logo.">
            <a:extLst>
              <a:ext uri="{FF2B5EF4-FFF2-40B4-BE49-F238E27FC236}">
                <a16:creationId xmlns:a16="http://schemas.microsoft.com/office/drawing/2014/main" id="{B6B1C8EA-D40C-51E5-EE65-35C9773584B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4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567998-11F1-A8BC-C458-9A50AD85EB01}"/>
              </a:ext>
              <a:ext uri="{C183D7F6-B498-43B3-948B-1728B52AA6E4}">
                <adec:decorative xmlns:adec="http://schemas.microsoft.com/office/drawing/2017/decorative" val="0"/>
              </a:ext>
            </a:extLst>
          </p:cNvPr>
          <p:cNvSpPr>
            <a:spLocks noGrp="1"/>
          </p:cNvSpPr>
          <p:nvPr>
            <p:ph type="title"/>
          </p:nvPr>
        </p:nvSpPr>
        <p:spPr>
          <a:xfrm>
            <a:off x="3253940" y="-1143000"/>
            <a:ext cx="5432859" cy="998129"/>
          </a:xfrm>
        </p:spPr>
        <p:txBody>
          <a:bodyPr vert="horz" lIns="91440" tIns="45720" rIns="91440" bIns="45720" rtlCol="0" anchor="b">
            <a:normAutofit/>
          </a:bodyPr>
          <a:lstStyle/>
          <a:p>
            <a:r>
              <a:rPr lang="en-US" sz="2400" dirty="0"/>
              <a:t>Tips for </a:t>
            </a:r>
            <a:r>
              <a:rPr lang="en-US" sz="2400" kern="1200" dirty="0">
                <a:solidFill>
                  <a:schemeClr val="tx2"/>
                </a:solidFill>
                <a:latin typeface="Candara" panose="020E0502030303020204" pitchFamily="34" charset="0"/>
              </a:rPr>
              <a:t>stakeholder</a:t>
            </a:r>
            <a:r>
              <a:rPr lang="en-US" sz="2400" dirty="0"/>
              <a:t> engagement continued</a:t>
            </a:r>
          </a:p>
        </p:txBody>
      </p:sp>
      <p:sp>
        <p:nvSpPr>
          <p:cNvPr id="9" name="Title 1">
            <a:extLst>
              <a:ext uri="{FF2B5EF4-FFF2-40B4-BE49-F238E27FC236}">
                <a16:creationId xmlns:a16="http://schemas.microsoft.com/office/drawing/2014/main" id="{1A2BF827-DF98-44E9-AD7B-1CEF379188DE}"/>
              </a:ext>
            </a:extLst>
          </p:cNvPr>
          <p:cNvSpPr txBox="1">
            <a:spLocks/>
          </p:cNvSpPr>
          <p:nvPr/>
        </p:nvSpPr>
        <p:spPr>
          <a:xfrm>
            <a:off x="9525" y="148441"/>
            <a:ext cx="867727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dirty="0">
                <a:latin typeface="Candara" panose="020E0502030303020204" pitchFamily="34" charset="0"/>
              </a:rPr>
              <a:t>Vermont</a:t>
            </a:r>
          </a:p>
        </p:txBody>
      </p:sp>
      <p:sp>
        <p:nvSpPr>
          <p:cNvPr id="4" name="Title 1">
            <a:extLst>
              <a:ext uri="{FF2B5EF4-FFF2-40B4-BE49-F238E27FC236}">
                <a16:creationId xmlns:a16="http://schemas.microsoft.com/office/drawing/2014/main" id="{21621308-6C1D-C1B1-5E82-3A9166A5C460}"/>
              </a:ext>
              <a:ext uri="{C183D7F6-B498-43B3-948B-1728B52AA6E4}">
                <adec:decorative xmlns:adec="http://schemas.microsoft.com/office/drawing/2017/decorative" val="1"/>
              </a:ext>
            </a:extLst>
          </p:cNvPr>
          <p:cNvSpPr txBox="1">
            <a:spLocks/>
          </p:cNvSpPr>
          <p:nvPr/>
        </p:nvSpPr>
        <p:spPr>
          <a:xfrm>
            <a:off x="253891" y="1036619"/>
            <a:ext cx="4159612" cy="9981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sz="2800" dirty="0">
                <a:latin typeface="Candara" panose="020E0502030303020204" pitchFamily="34" charset="0"/>
              </a:rPr>
              <a:t>Tips for Stakeholder Engagement</a:t>
            </a:r>
            <a:endParaRPr lang="en-US" sz="2800" dirty="0">
              <a:solidFill>
                <a:schemeClr val="bg1"/>
              </a:solidFill>
              <a:latin typeface="Candara" panose="020E0502030303020204" pitchFamily="34" charset="0"/>
            </a:endParaRPr>
          </a:p>
        </p:txBody>
      </p:sp>
      <p:sp>
        <p:nvSpPr>
          <p:cNvPr id="3" name="Content Placeholder 2">
            <a:extLst>
              <a:ext uri="{FF2B5EF4-FFF2-40B4-BE49-F238E27FC236}">
                <a16:creationId xmlns:a16="http://schemas.microsoft.com/office/drawing/2014/main" id="{8F498967-CE27-8363-0644-C0855AE011F8}"/>
              </a:ext>
            </a:extLst>
          </p:cNvPr>
          <p:cNvSpPr>
            <a:spLocks noGrp="1"/>
          </p:cNvSpPr>
          <p:nvPr>
            <p:ph idx="1"/>
          </p:nvPr>
        </p:nvSpPr>
        <p:spPr>
          <a:xfrm>
            <a:off x="784982" y="2072848"/>
            <a:ext cx="3787018" cy="2931440"/>
          </a:xfrm>
        </p:spPr>
        <p:txBody>
          <a:bodyPr>
            <a:noAutofit/>
          </a:bodyPr>
          <a:lstStyle/>
          <a:p>
            <a:r>
              <a:rPr lang="en-US" sz="2400" dirty="0">
                <a:solidFill>
                  <a:srgbClr val="0070C0"/>
                </a:solidFill>
              </a:rPr>
              <a:t>Insist meeting materials are accessible</a:t>
            </a:r>
            <a:r>
              <a:rPr lang="en-US" sz="2000" dirty="0">
                <a:solidFill>
                  <a:srgbClr val="0070C0"/>
                </a:solidFill>
              </a:rPr>
              <a:t>.</a:t>
            </a:r>
          </a:p>
          <a:p>
            <a:pPr lvl="1"/>
            <a:r>
              <a:rPr lang="en-US" sz="1800" dirty="0"/>
              <a:t>Send materials in advance</a:t>
            </a:r>
          </a:p>
          <a:p>
            <a:pPr lvl="1"/>
            <a:r>
              <a:rPr lang="en-US" sz="1800" dirty="0"/>
              <a:t>Need to know vs nice to know</a:t>
            </a:r>
          </a:p>
          <a:p>
            <a:pPr lvl="1"/>
            <a:r>
              <a:rPr lang="en-US" sz="1800" dirty="0"/>
              <a:t>Use plain language</a:t>
            </a:r>
          </a:p>
          <a:p>
            <a:r>
              <a:rPr lang="en-US" sz="2000" dirty="0">
                <a:solidFill>
                  <a:srgbClr val="0070C0"/>
                </a:solidFill>
              </a:rPr>
              <a:t>Ask open-ended questions</a:t>
            </a:r>
            <a:r>
              <a:rPr lang="en-US" sz="2000" dirty="0"/>
              <a:t>.</a:t>
            </a:r>
          </a:p>
          <a:p>
            <a:pPr marL="0" indent="0">
              <a:buNone/>
            </a:pPr>
            <a:endParaRPr lang="en-US" sz="2000" dirty="0"/>
          </a:p>
        </p:txBody>
      </p:sp>
      <p:pic>
        <p:nvPicPr>
          <p:cNvPr id="5" name="Picture 4" descr="Black profile outline images of two people facing one another in silhouette behind a green background. One has white scribbles inside their head leading out to the other person who has a neat, orderly spiral inside their head. Both meet in the center.">
            <a:extLst>
              <a:ext uri="{FF2B5EF4-FFF2-40B4-BE49-F238E27FC236}">
                <a16:creationId xmlns:a16="http://schemas.microsoft.com/office/drawing/2014/main" id="{DDE3A99D-ADF4-9E1A-7C61-9E24111F73C4}"/>
              </a:ext>
            </a:extLst>
          </p:cNvPr>
          <p:cNvPicPr>
            <a:picLocks noChangeAspect="1"/>
          </p:cNvPicPr>
          <p:nvPr/>
        </p:nvPicPr>
        <p:blipFill rotWithShape="1">
          <a:blip r:embed="rId2">
            <a:extLst>
              <a:ext uri="{28A0092B-C50C-407E-A947-70E740481C1C}">
                <a14:useLocalDpi xmlns:a14="http://schemas.microsoft.com/office/drawing/2010/main" val="0"/>
              </a:ext>
            </a:extLst>
          </a:blip>
          <a:srcRect t="3392" b="1934"/>
          <a:stretch/>
        </p:blipFill>
        <p:spPr>
          <a:xfrm>
            <a:off x="4876799" y="1828800"/>
            <a:ext cx="3810000" cy="3607075"/>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pic>
        <p:nvPicPr>
          <p:cNvPr id="2" name="Picture 17" descr="Administration for Community Living (A C L) logo.">
            <a:extLst>
              <a:ext uri="{FF2B5EF4-FFF2-40B4-BE49-F238E27FC236}">
                <a16:creationId xmlns:a16="http://schemas.microsoft.com/office/drawing/2014/main" id="{C61DD85D-5A9E-90D4-68AB-2134D45BBD3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3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10000"/>
          </a:bodyPr>
          <a:lstStyle/>
          <a:p>
            <a:r>
              <a:rPr lang="en-US" sz="2000" dirty="0"/>
              <a:t>Welcome </a:t>
            </a:r>
          </a:p>
          <a:p>
            <a:pPr lvl="1"/>
            <a:r>
              <a:rPr lang="en-US" sz="1600" dirty="0">
                <a:effectLst/>
                <a:ea typeface="Calibri" panose="020F0502020204030204" pitchFamily="34" charset="0"/>
                <a:cs typeface="Times New Roman" panose="02020603050405020304" pitchFamily="18" charset="0"/>
              </a:rPr>
              <a:t>Jill Jacobs, </a:t>
            </a:r>
            <a:r>
              <a:rPr lang="en-US" sz="1600" i="1" dirty="0">
                <a:solidFill>
                  <a:srgbClr val="000000"/>
                </a:solidFill>
                <a:effectLst/>
                <a:ea typeface="Calibri" panose="020F0502020204030204" pitchFamily="34" charset="0"/>
              </a:rPr>
              <a:t>Commissioner of ACL’s Administration on Disabilities. </a:t>
            </a:r>
          </a:p>
          <a:p>
            <a:endParaRPr lang="en-US" sz="2000" dirty="0">
              <a:solidFill>
                <a:srgbClr val="000000"/>
              </a:solidFill>
              <a:highlight>
                <a:srgbClr val="FFFF00"/>
              </a:highlight>
              <a:ea typeface="Calibri" panose="020F0502020204030204" pitchFamily="34" charset="0"/>
            </a:endParaRPr>
          </a:p>
          <a:p>
            <a:r>
              <a:rPr lang="en-US" sz="2000" dirty="0">
                <a:solidFill>
                  <a:srgbClr val="000000"/>
                </a:solidFill>
                <a:ea typeface="Calibri" panose="020F0502020204030204" pitchFamily="34" charset="0"/>
              </a:rPr>
              <a:t>What is the Home and Community-Based Settings Rule?</a:t>
            </a:r>
          </a:p>
          <a:p>
            <a:pPr lvl="1"/>
            <a:r>
              <a:rPr lang="en-US" sz="1600" dirty="0">
                <a:solidFill>
                  <a:srgbClr val="000000"/>
                </a:solidFill>
                <a:ea typeface="Calibri" panose="020F0502020204030204" pitchFamily="34" charset="0"/>
              </a:rPr>
              <a:t>Kate Brady, PhD ABD, Project Manager for HCBS Stakeholder Engagement, National Center on Advancing Person-Centered Practices and Systems</a:t>
            </a:r>
          </a:p>
          <a:p>
            <a:pPr lvl="1"/>
            <a:r>
              <a:rPr lang="en-US" sz="1600" dirty="0">
                <a:solidFill>
                  <a:srgbClr val="000000"/>
                </a:solidFill>
                <a:ea typeface="Calibri" panose="020F0502020204030204" pitchFamily="34" charset="0"/>
              </a:rPr>
              <a:t>Elliot Kennedy, Director, Office of Policy Analysis and Development</a:t>
            </a:r>
          </a:p>
          <a:p>
            <a:endParaRPr lang="en-US" sz="2000" dirty="0">
              <a:solidFill>
                <a:srgbClr val="000000"/>
              </a:solidFill>
              <a:ea typeface="Calibri" panose="020F0502020204030204" pitchFamily="34" charset="0"/>
            </a:endParaRPr>
          </a:p>
          <a:p>
            <a:r>
              <a:rPr lang="en-US" sz="2000" dirty="0">
                <a:solidFill>
                  <a:srgbClr val="000000"/>
                </a:solidFill>
                <a:ea typeface="Calibri" panose="020F0502020204030204" pitchFamily="34" charset="0"/>
              </a:rPr>
              <a:t>HCBS Settings Rule Stakeholder Engagement </a:t>
            </a:r>
          </a:p>
          <a:p>
            <a:pPr lvl="1"/>
            <a:r>
              <a:rPr lang="en-US" sz="1600" dirty="0">
                <a:solidFill>
                  <a:srgbClr val="000000"/>
                </a:solidFill>
                <a:ea typeface="Calibri" panose="020F0502020204030204" pitchFamily="34" charset="0"/>
              </a:rPr>
              <a:t>Nancy Thaler, Senior Policy Advisor to ACL</a:t>
            </a:r>
          </a:p>
          <a:p>
            <a:pPr marL="457200" lvl="1" indent="0">
              <a:buNone/>
            </a:pPr>
            <a:endParaRPr lang="en-US" sz="1600" dirty="0">
              <a:solidFill>
                <a:srgbClr val="000000"/>
              </a:solidFill>
              <a:ea typeface="Calibri" panose="020F0502020204030204" pitchFamily="34" charset="0"/>
            </a:endParaRPr>
          </a:p>
          <a:p>
            <a:r>
              <a:rPr lang="en-US" sz="2000" spc="50" dirty="0">
                <a:effectLst/>
                <a:ea typeface="Calibri" panose="020F0502020204030204" pitchFamily="34" charset="0"/>
              </a:rPr>
              <a:t>Why you should care!</a:t>
            </a:r>
          </a:p>
          <a:p>
            <a:pPr lvl="1"/>
            <a:r>
              <a:rPr lang="en-US" sz="1600" spc="50" dirty="0">
                <a:effectLst/>
                <a:ea typeface="Calibri" panose="020F0502020204030204" pitchFamily="34" charset="0"/>
              </a:rPr>
              <a:t>Erica McFadden, PhD, MSW, Director, Office of Independent Living Programs</a:t>
            </a:r>
          </a:p>
          <a:p>
            <a:endParaRPr lang="en-US" sz="2000" dirty="0">
              <a:solidFill>
                <a:srgbClr val="000000"/>
              </a:solidFill>
              <a:ea typeface="Calibri" panose="020F0502020204030204" pitchFamily="34" charset="0"/>
            </a:endParaRPr>
          </a:p>
          <a:p>
            <a:endParaRPr lang="en-US" sz="2000" dirty="0">
              <a:highlight>
                <a:srgbClr val="FFFF00"/>
              </a:highlight>
            </a:endParaRPr>
          </a:p>
          <a:p>
            <a:endParaRPr lang="en-US" sz="2000"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2</a:t>
            </a:fld>
            <a:endParaRPr lang="en-US" dirty="0"/>
          </a:p>
        </p:txBody>
      </p:sp>
      <p:pic>
        <p:nvPicPr>
          <p:cNvPr id="5" name="Picture 17" descr="Administration for Community Living (A C L) logo.">
            <a:extLst>
              <a:ext uri="{FF2B5EF4-FFF2-40B4-BE49-F238E27FC236}">
                <a16:creationId xmlns:a16="http://schemas.microsoft.com/office/drawing/2014/main" id="{EF02FA93-461A-6F80-26BC-84CB0A555CE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5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3E79F7-83A1-475F-AB4B-FD2D1118BBC4}"/>
              </a:ext>
            </a:extLst>
          </p:cNvPr>
          <p:cNvSpPr txBox="1">
            <a:spLocks/>
          </p:cNvSpPr>
          <p:nvPr/>
        </p:nvSpPr>
        <p:spPr>
          <a:xfrm>
            <a:off x="-72571" y="97971"/>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sz="4000" dirty="0">
                <a:latin typeface="Candara" panose="020E0502030303020204" pitchFamily="34" charset="0"/>
              </a:rPr>
              <a:t>Pennsylvania</a:t>
            </a:r>
          </a:p>
        </p:txBody>
      </p:sp>
      <p:sp>
        <p:nvSpPr>
          <p:cNvPr id="2" name="Title 1">
            <a:extLst>
              <a:ext uri="{FF2B5EF4-FFF2-40B4-BE49-F238E27FC236}">
                <a16:creationId xmlns:a16="http://schemas.microsoft.com/office/drawing/2014/main" id="{A502FC1A-EC44-4FFD-BCA1-642B40495F66}"/>
              </a:ext>
            </a:extLst>
          </p:cNvPr>
          <p:cNvSpPr>
            <a:spLocks noGrp="1"/>
          </p:cNvSpPr>
          <p:nvPr>
            <p:ph type="title"/>
          </p:nvPr>
        </p:nvSpPr>
        <p:spPr>
          <a:xfrm>
            <a:off x="457200" y="1090386"/>
            <a:ext cx="8229600" cy="1143000"/>
          </a:xfrm>
        </p:spPr>
        <p:txBody>
          <a:bodyPr>
            <a:normAutofit/>
          </a:bodyPr>
          <a:lstStyle/>
          <a:p>
            <a:r>
              <a:rPr lang="en-US" sz="3600" dirty="0"/>
              <a:t>PADDC and Temple Partnership</a:t>
            </a:r>
          </a:p>
        </p:txBody>
      </p:sp>
      <p:sp>
        <p:nvSpPr>
          <p:cNvPr id="3" name="Content Placeholder 2">
            <a:extLst>
              <a:ext uri="{FF2B5EF4-FFF2-40B4-BE49-F238E27FC236}">
                <a16:creationId xmlns:a16="http://schemas.microsoft.com/office/drawing/2014/main" id="{AE8F9F73-2D86-4E75-832E-FE32CF9A6C7C}"/>
              </a:ext>
            </a:extLst>
          </p:cNvPr>
          <p:cNvSpPr>
            <a:spLocks noGrp="1"/>
          </p:cNvSpPr>
          <p:nvPr>
            <p:ph idx="1"/>
          </p:nvPr>
        </p:nvSpPr>
        <p:spPr>
          <a:xfrm>
            <a:off x="609600" y="2177143"/>
            <a:ext cx="7924800" cy="4064000"/>
          </a:xfrm>
        </p:spPr>
        <p:txBody>
          <a:bodyPr>
            <a:noAutofit/>
          </a:bodyPr>
          <a:lstStyle/>
          <a:p>
            <a:r>
              <a:rPr lang="en-US" sz="2400" dirty="0"/>
              <a:t>DDC Issued HCBS Final Rule Grant (2017-2021)</a:t>
            </a:r>
          </a:p>
          <a:p>
            <a:pPr lvl="1"/>
            <a:r>
              <a:rPr lang="en-US" sz="2400" dirty="0"/>
              <a:t>Advocacy, </a:t>
            </a:r>
            <a:r>
              <a:rPr lang="en-US" sz="2000" dirty="0"/>
              <a:t>education and monitoring</a:t>
            </a:r>
          </a:p>
          <a:p>
            <a:pPr lvl="1"/>
            <a:r>
              <a:rPr lang="en-US" sz="2000" dirty="0"/>
              <a:t>Authentic and meaningful implementation of the Final Rule</a:t>
            </a:r>
          </a:p>
          <a:p>
            <a:r>
              <a:rPr lang="en-US" sz="2400" dirty="0"/>
              <a:t>Institute on Disabilities at Temple awarded the Grant</a:t>
            </a:r>
          </a:p>
          <a:p>
            <a:pPr lvl="1"/>
            <a:r>
              <a:rPr lang="en-US" sz="2000" dirty="0"/>
              <a:t>The Institute partnered with several organizations including Disability Rights PA, PA Health Law Project and Self-Advocates United as One (SAU1) to carry out the grant. </a:t>
            </a:r>
          </a:p>
          <a:p>
            <a:pPr lvl="1"/>
            <a:r>
              <a:rPr lang="en-US" sz="1800" dirty="0">
                <a:hlinkClick r:id="rId3"/>
              </a:rPr>
              <a:t>https://disabilities.temple.edu/programs-services/policy/home-and-community-based-services/hcbs-living-my-life-my-way-mark</a:t>
            </a:r>
            <a:endParaRPr lang="en-US" sz="1800" dirty="0"/>
          </a:p>
          <a:p>
            <a:pPr marL="457200" lvl="1" indent="0">
              <a:buNone/>
            </a:pPr>
            <a:endParaRPr lang="en-US" sz="2400" dirty="0"/>
          </a:p>
          <a:p>
            <a:pPr marL="457200" lvl="1" indent="0">
              <a:buNone/>
            </a:pPr>
            <a:endParaRPr lang="en-US" sz="2400" dirty="0"/>
          </a:p>
          <a:p>
            <a:pPr lvl="1"/>
            <a:endParaRPr lang="en-US" sz="2400" dirty="0"/>
          </a:p>
        </p:txBody>
      </p:sp>
      <p:pic>
        <p:nvPicPr>
          <p:cNvPr id="4" name="Picture 17" descr="Administration for Community Living (A C L) logo.">
            <a:extLst>
              <a:ext uri="{FF2B5EF4-FFF2-40B4-BE49-F238E27FC236}">
                <a16:creationId xmlns:a16="http://schemas.microsoft.com/office/drawing/2014/main" id="{3C2A4B73-0B0E-2477-3A82-87661268E130}"/>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50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752BDF-C9A1-4276-87D4-CBB4F25805F0}"/>
              </a:ext>
            </a:extLst>
          </p:cNvPr>
          <p:cNvSpPr txBox="1">
            <a:spLocks/>
          </p:cNvSpPr>
          <p:nvPr/>
        </p:nvSpPr>
        <p:spPr>
          <a:xfrm>
            <a:off x="-72571" y="97971"/>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sz="3600" dirty="0">
                <a:latin typeface="Candara" panose="020E0502030303020204" pitchFamily="34" charset="0"/>
              </a:rPr>
              <a:t>Pennsylvania</a:t>
            </a:r>
          </a:p>
        </p:txBody>
      </p:sp>
      <p:sp>
        <p:nvSpPr>
          <p:cNvPr id="2" name="Title 1">
            <a:extLst>
              <a:ext uri="{FF2B5EF4-FFF2-40B4-BE49-F238E27FC236}">
                <a16:creationId xmlns:a16="http://schemas.microsoft.com/office/drawing/2014/main" id="{59B2DFDF-6840-482D-B805-A1D3DD1D7EB1}"/>
              </a:ext>
            </a:extLst>
          </p:cNvPr>
          <p:cNvSpPr>
            <a:spLocks noGrp="1"/>
          </p:cNvSpPr>
          <p:nvPr>
            <p:ph type="title"/>
          </p:nvPr>
        </p:nvSpPr>
        <p:spPr>
          <a:xfrm>
            <a:off x="457200" y="1066800"/>
            <a:ext cx="8534400" cy="1143000"/>
          </a:xfrm>
        </p:spPr>
        <p:txBody>
          <a:bodyPr>
            <a:normAutofit/>
          </a:bodyPr>
          <a:lstStyle/>
          <a:p>
            <a:pPr algn="l"/>
            <a:r>
              <a:rPr lang="en-US" sz="3200" dirty="0"/>
              <a:t>Created the Coalition for Inclusive Community</a:t>
            </a:r>
          </a:p>
        </p:txBody>
      </p:sp>
      <p:sp>
        <p:nvSpPr>
          <p:cNvPr id="3" name="Content Placeholder 2">
            <a:extLst>
              <a:ext uri="{FF2B5EF4-FFF2-40B4-BE49-F238E27FC236}">
                <a16:creationId xmlns:a16="http://schemas.microsoft.com/office/drawing/2014/main" id="{3BFF1561-ADCE-4679-8F65-EDE2DD657C9E}"/>
              </a:ext>
            </a:extLst>
          </p:cNvPr>
          <p:cNvSpPr>
            <a:spLocks noGrp="1"/>
          </p:cNvSpPr>
          <p:nvPr>
            <p:ph idx="1"/>
          </p:nvPr>
        </p:nvSpPr>
        <p:spPr>
          <a:xfrm>
            <a:off x="783771" y="2224314"/>
            <a:ext cx="8229600" cy="3886200"/>
          </a:xfrm>
        </p:spPr>
        <p:txBody>
          <a:bodyPr>
            <a:normAutofit fontScale="92500" lnSpcReduction="10000"/>
          </a:bodyPr>
          <a:lstStyle/>
          <a:p>
            <a:r>
              <a:rPr lang="en-US" sz="2800" dirty="0"/>
              <a:t>Came together to support State Institution Closures</a:t>
            </a:r>
          </a:p>
          <a:p>
            <a:endParaRPr lang="en-US" sz="2800" dirty="0"/>
          </a:p>
          <a:p>
            <a:r>
              <a:rPr lang="en-US" sz="2800" dirty="0"/>
              <a:t>Included the DD Council, UCEDD and P&amp;A </a:t>
            </a:r>
          </a:p>
          <a:p>
            <a:endParaRPr lang="en-US" sz="2800" dirty="0"/>
          </a:p>
          <a:p>
            <a:r>
              <a:rPr lang="en-US" sz="2800" dirty="0"/>
              <a:t>Included Advocacy leaders</a:t>
            </a:r>
          </a:p>
          <a:p>
            <a:pPr lvl="1"/>
            <a:r>
              <a:rPr lang="en-US" sz="2600" dirty="0"/>
              <a:t>Self Advocate Organizations</a:t>
            </a:r>
          </a:p>
          <a:p>
            <a:pPr lvl="1"/>
            <a:r>
              <a:rPr lang="en-US" sz="2600" dirty="0"/>
              <a:t>Statewide Family Advocacy Groups</a:t>
            </a:r>
          </a:p>
          <a:p>
            <a:pPr lvl="1"/>
            <a:r>
              <a:rPr lang="en-US" sz="2600" dirty="0"/>
              <a:t>Centers for Independent Living</a:t>
            </a:r>
          </a:p>
          <a:p>
            <a:pPr lvl="1"/>
            <a:r>
              <a:rPr lang="en-US" sz="2600" dirty="0"/>
              <a:t>Arc of PA</a:t>
            </a:r>
          </a:p>
          <a:p>
            <a:pPr lvl="1"/>
            <a:endParaRPr lang="en-US" dirty="0"/>
          </a:p>
        </p:txBody>
      </p:sp>
      <p:pic>
        <p:nvPicPr>
          <p:cNvPr id="4" name="Picture 17" descr="Administration for Community Living (A C L) logo.">
            <a:extLst>
              <a:ext uri="{FF2B5EF4-FFF2-40B4-BE49-F238E27FC236}">
                <a16:creationId xmlns:a16="http://schemas.microsoft.com/office/drawing/2014/main" id="{D1456106-7CDA-3C7C-6136-25A08AD759D8}"/>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790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D189-A25E-8C0F-799B-1D7C8AFF966D}"/>
              </a:ext>
            </a:extLst>
          </p:cNvPr>
          <p:cNvSpPr>
            <a:spLocks noGrp="1"/>
          </p:cNvSpPr>
          <p:nvPr>
            <p:ph type="title"/>
          </p:nvPr>
        </p:nvSpPr>
        <p:spPr>
          <a:xfrm>
            <a:off x="457200" y="-1273628"/>
            <a:ext cx="8229600" cy="1143000"/>
          </a:xfrm>
        </p:spPr>
        <p:txBody>
          <a:bodyPr/>
          <a:lstStyle/>
          <a:p>
            <a:r>
              <a:rPr lang="en-US" dirty="0"/>
              <a:t>Pennsylvania</a:t>
            </a:r>
          </a:p>
        </p:txBody>
      </p:sp>
      <p:sp>
        <p:nvSpPr>
          <p:cNvPr id="10" name="Title 1">
            <a:extLst>
              <a:ext uri="{FF2B5EF4-FFF2-40B4-BE49-F238E27FC236}">
                <a16:creationId xmlns:a16="http://schemas.microsoft.com/office/drawing/2014/main" id="{6C74A3B7-22F7-4A76-85F8-029E89934155}"/>
              </a:ext>
            </a:extLst>
          </p:cNvPr>
          <p:cNvSpPr txBox="1">
            <a:spLocks/>
          </p:cNvSpPr>
          <p:nvPr/>
        </p:nvSpPr>
        <p:spPr>
          <a:xfrm>
            <a:off x="0" y="-7257"/>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sz="3600" dirty="0">
                <a:latin typeface="Candara" panose="020E0502030303020204" pitchFamily="34" charset="0"/>
              </a:rPr>
              <a:t>Pennsylvania</a:t>
            </a:r>
          </a:p>
        </p:txBody>
      </p:sp>
      <p:sp>
        <p:nvSpPr>
          <p:cNvPr id="3" name="Content Placeholder 2">
            <a:extLst>
              <a:ext uri="{FF2B5EF4-FFF2-40B4-BE49-F238E27FC236}">
                <a16:creationId xmlns:a16="http://schemas.microsoft.com/office/drawing/2014/main" id="{8D5ED51B-0567-467C-AB65-322BB68E883B}"/>
              </a:ext>
            </a:extLst>
          </p:cNvPr>
          <p:cNvSpPr>
            <a:spLocks noGrp="1"/>
          </p:cNvSpPr>
          <p:nvPr>
            <p:ph idx="1"/>
          </p:nvPr>
        </p:nvSpPr>
        <p:spPr>
          <a:xfrm>
            <a:off x="304800" y="1549400"/>
            <a:ext cx="8229600" cy="4089400"/>
          </a:xfrm>
        </p:spPr>
        <p:txBody>
          <a:bodyPr>
            <a:normAutofit/>
          </a:bodyPr>
          <a:lstStyle/>
          <a:p>
            <a:r>
              <a:rPr lang="en-US" dirty="0"/>
              <a:t>Active Participants on the State Information Sharing and Advisory Committee</a:t>
            </a:r>
          </a:p>
          <a:p>
            <a:pPr lvl="1"/>
            <a:r>
              <a:rPr lang="en-US" dirty="0"/>
              <a:t>Led by the Office of Developmental Programs</a:t>
            </a:r>
          </a:p>
          <a:p>
            <a:pPr lvl="1"/>
            <a:r>
              <a:rPr lang="en-US" dirty="0"/>
              <a:t>Broad Stakeholder Group</a:t>
            </a:r>
          </a:p>
          <a:p>
            <a:pPr lvl="2"/>
            <a:r>
              <a:rPr lang="en-US" dirty="0"/>
              <a:t>DD Act Network</a:t>
            </a:r>
          </a:p>
          <a:p>
            <a:pPr lvl="2"/>
            <a:r>
              <a:rPr lang="en-US" dirty="0"/>
              <a:t>Self Advocates</a:t>
            </a:r>
          </a:p>
          <a:p>
            <a:pPr lvl="2"/>
            <a:r>
              <a:rPr lang="en-US" dirty="0"/>
              <a:t>Families</a:t>
            </a:r>
          </a:p>
          <a:p>
            <a:pPr lvl="2"/>
            <a:r>
              <a:rPr lang="en-US" dirty="0"/>
              <a:t>Providers</a:t>
            </a:r>
          </a:p>
          <a:p>
            <a:pPr marL="457200" lvl="1" indent="0">
              <a:buNone/>
            </a:pPr>
            <a:endParaRPr lang="en-US" dirty="0"/>
          </a:p>
        </p:txBody>
      </p:sp>
      <p:pic>
        <p:nvPicPr>
          <p:cNvPr id="4" name="Picture 17" descr="Administration for Community Living (A C L) logo.">
            <a:extLst>
              <a:ext uri="{FF2B5EF4-FFF2-40B4-BE49-F238E27FC236}">
                <a16:creationId xmlns:a16="http://schemas.microsoft.com/office/drawing/2014/main" id="{5CAB7AC3-AC49-9B18-65BB-FAAF6FAAF27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7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BD1361A-FEFE-4BDC-8E71-4D38DCD176D6}"/>
              </a:ext>
            </a:extLst>
          </p:cNvPr>
          <p:cNvSpPr txBox="1">
            <a:spLocks/>
          </p:cNvSpPr>
          <p:nvPr/>
        </p:nvSpPr>
        <p:spPr>
          <a:xfrm>
            <a:off x="0" y="-7257"/>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sz="3600" dirty="0">
                <a:latin typeface="Candara" panose="020E0502030303020204" pitchFamily="34" charset="0"/>
              </a:rPr>
              <a:t>Pennsylvania</a:t>
            </a:r>
          </a:p>
        </p:txBody>
      </p:sp>
      <p:sp>
        <p:nvSpPr>
          <p:cNvPr id="2" name="Title 1">
            <a:extLst>
              <a:ext uri="{FF2B5EF4-FFF2-40B4-BE49-F238E27FC236}">
                <a16:creationId xmlns:a16="http://schemas.microsoft.com/office/drawing/2014/main" id="{FCF19E0F-9A3E-492B-83A0-89AC21FB4307}"/>
              </a:ext>
            </a:extLst>
          </p:cNvPr>
          <p:cNvSpPr>
            <a:spLocks noGrp="1"/>
          </p:cNvSpPr>
          <p:nvPr>
            <p:ph type="title"/>
          </p:nvPr>
        </p:nvSpPr>
        <p:spPr>
          <a:xfrm>
            <a:off x="457200" y="990600"/>
            <a:ext cx="8229600" cy="1143000"/>
          </a:xfrm>
        </p:spPr>
        <p:txBody>
          <a:bodyPr>
            <a:normAutofit/>
          </a:bodyPr>
          <a:lstStyle/>
          <a:p>
            <a:r>
              <a:rPr lang="en-US" sz="3600" dirty="0">
                <a:solidFill>
                  <a:schemeClr val="tx1"/>
                </a:solidFill>
              </a:rPr>
              <a:t>Additional Support</a:t>
            </a:r>
          </a:p>
        </p:txBody>
      </p:sp>
      <p:sp>
        <p:nvSpPr>
          <p:cNvPr id="3" name="Content Placeholder 2">
            <a:extLst>
              <a:ext uri="{FF2B5EF4-FFF2-40B4-BE49-F238E27FC236}">
                <a16:creationId xmlns:a16="http://schemas.microsoft.com/office/drawing/2014/main" id="{D1509E75-39A3-40F3-BFD2-0C51D1B15570}"/>
              </a:ext>
            </a:extLst>
          </p:cNvPr>
          <p:cNvSpPr>
            <a:spLocks noGrp="1"/>
          </p:cNvSpPr>
          <p:nvPr>
            <p:ph idx="1"/>
          </p:nvPr>
        </p:nvSpPr>
        <p:spPr>
          <a:xfrm>
            <a:off x="685800" y="1990725"/>
            <a:ext cx="8229600" cy="3886200"/>
          </a:xfrm>
        </p:spPr>
        <p:txBody>
          <a:bodyPr>
            <a:normAutofit fontScale="85000" lnSpcReduction="10000"/>
          </a:bodyPr>
          <a:lstStyle/>
          <a:p>
            <a:r>
              <a:rPr lang="en-US" sz="2800" dirty="0"/>
              <a:t>Providing Model Comments for Others to Use</a:t>
            </a:r>
          </a:p>
          <a:p>
            <a:endParaRPr lang="en-US" sz="2800" dirty="0"/>
          </a:p>
          <a:p>
            <a:r>
              <a:rPr lang="en-US" sz="2800" dirty="0"/>
              <a:t>Convening small groups of families and self advocates</a:t>
            </a:r>
          </a:p>
          <a:p>
            <a:endParaRPr lang="en-US" sz="2800" dirty="0"/>
          </a:p>
          <a:p>
            <a:r>
              <a:rPr lang="en-US" sz="2800" dirty="0"/>
              <a:t>Explaining HCBS Final Rule to Others</a:t>
            </a:r>
          </a:p>
          <a:p>
            <a:endParaRPr lang="en-US" sz="2800" dirty="0"/>
          </a:p>
          <a:p>
            <a:r>
              <a:rPr lang="en-US" sz="2800" dirty="0"/>
              <a:t>Providing Plain Language Resources</a:t>
            </a:r>
          </a:p>
          <a:p>
            <a:endParaRPr lang="en-US" sz="2800" dirty="0"/>
          </a:p>
          <a:p>
            <a:r>
              <a:rPr lang="en-US" sz="2800" dirty="0"/>
              <a:t>Social Media Engagement</a:t>
            </a:r>
          </a:p>
        </p:txBody>
      </p:sp>
      <p:pic>
        <p:nvPicPr>
          <p:cNvPr id="4" name="Picture 17" descr="Administration for Community Living (A C L) logo.">
            <a:extLst>
              <a:ext uri="{FF2B5EF4-FFF2-40B4-BE49-F238E27FC236}">
                <a16:creationId xmlns:a16="http://schemas.microsoft.com/office/drawing/2014/main" id="{2256F785-59FA-8C14-B7C6-82C1C3A3DD9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17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2831-1673-186E-A9E1-8D71690C8DB6}"/>
              </a:ext>
            </a:extLst>
          </p:cNvPr>
          <p:cNvSpPr>
            <a:spLocks noGrp="1"/>
          </p:cNvSpPr>
          <p:nvPr>
            <p:ph type="title"/>
          </p:nvPr>
        </p:nvSpPr>
        <p:spPr>
          <a:xfrm>
            <a:off x="457200" y="228599"/>
            <a:ext cx="8839200" cy="1143000"/>
          </a:xfrm>
        </p:spPr>
        <p:txBody>
          <a:bodyPr>
            <a:normAutofit/>
          </a:bodyPr>
          <a:lstStyle/>
          <a:p>
            <a:r>
              <a:rPr lang="en-US" sz="3600" dirty="0"/>
              <a:t>Alabama</a:t>
            </a:r>
          </a:p>
        </p:txBody>
      </p:sp>
      <p:sp>
        <p:nvSpPr>
          <p:cNvPr id="3" name="Content Placeholder 2">
            <a:extLst>
              <a:ext uri="{FF2B5EF4-FFF2-40B4-BE49-F238E27FC236}">
                <a16:creationId xmlns:a16="http://schemas.microsoft.com/office/drawing/2014/main" id="{C6963AAD-0ED3-099F-EC97-5BE8C46D2D18}"/>
              </a:ext>
            </a:extLst>
          </p:cNvPr>
          <p:cNvSpPr>
            <a:spLocks noGrp="1"/>
          </p:cNvSpPr>
          <p:nvPr>
            <p:ph idx="1"/>
          </p:nvPr>
        </p:nvSpPr>
        <p:spPr/>
        <p:txBody>
          <a:bodyPr>
            <a:normAutofit fontScale="85000" lnSpcReduction="10000"/>
          </a:bodyPr>
          <a:lstStyle/>
          <a:p>
            <a:r>
              <a:rPr lang="en-US" dirty="0"/>
              <a:t>Conduct vigorous monitoring of HCBS settings</a:t>
            </a:r>
          </a:p>
          <a:p>
            <a:endParaRPr lang="en-US" dirty="0"/>
          </a:p>
          <a:p>
            <a:r>
              <a:rPr lang="en-US" dirty="0"/>
              <a:t>Incorporated monitoring results into two public comments in Fall 2022 and Spring 2022</a:t>
            </a:r>
          </a:p>
          <a:p>
            <a:endParaRPr lang="en-US" dirty="0"/>
          </a:p>
          <a:p>
            <a:r>
              <a:rPr lang="en-US" dirty="0"/>
              <a:t>Conducted multiple listening sessions with stakeholders to support public comments</a:t>
            </a:r>
          </a:p>
          <a:p>
            <a:pPr lvl="1"/>
            <a:r>
              <a:rPr lang="en-US" dirty="0"/>
              <a:t>In state</a:t>
            </a:r>
          </a:p>
          <a:p>
            <a:pPr lvl="1"/>
            <a:r>
              <a:rPr lang="en-US" dirty="0"/>
              <a:t>With Federal Partners</a:t>
            </a:r>
          </a:p>
        </p:txBody>
      </p:sp>
      <p:sp>
        <p:nvSpPr>
          <p:cNvPr id="4" name="Slide Number Placeholder 3">
            <a:extLst>
              <a:ext uri="{FF2B5EF4-FFF2-40B4-BE49-F238E27FC236}">
                <a16:creationId xmlns:a16="http://schemas.microsoft.com/office/drawing/2014/main" id="{6496A259-FA38-4B80-D06A-027863C1EF56}"/>
              </a:ext>
            </a:extLst>
          </p:cNvPr>
          <p:cNvSpPr>
            <a:spLocks noGrp="1"/>
          </p:cNvSpPr>
          <p:nvPr>
            <p:ph type="sldNum" sz="quarter" idx="12"/>
          </p:nvPr>
        </p:nvSpPr>
        <p:spPr/>
        <p:txBody>
          <a:bodyPr/>
          <a:lstStyle/>
          <a:p>
            <a:fld id="{7AA28999-D008-419E-9628-EE1C64F81F4C}" type="slidenum">
              <a:rPr lang="en-US" smtClean="0"/>
              <a:pPr/>
              <a:t>24</a:t>
            </a:fld>
            <a:endParaRPr lang="en-US" dirty="0"/>
          </a:p>
        </p:txBody>
      </p:sp>
      <p:pic>
        <p:nvPicPr>
          <p:cNvPr id="5" name="Picture 17" descr="Administration for Community Living (A C L) logo.">
            <a:extLst>
              <a:ext uri="{FF2B5EF4-FFF2-40B4-BE49-F238E27FC236}">
                <a16:creationId xmlns:a16="http://schemas.microsoft.com/office/drawing/2014/main" id="{84C18220-58C0-7E53-D8EA-0F56B25BC0C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77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76DEAC6-A021-C5F6-ED55-290A9EB7F4E4}"/>
              </a:ext>
            </a:extLst>
          </p:cNvPr>
          <p:cNvSpPr txBox="1">
            <a:spLocks noGrp="1"/>
          </p:cNvSpPr>
          <p:nvPr>
            <p:ph type="title" idx="4294967295"/>
          </p:nvPr>
        </p:nvSpPr>
        <p:spPr>
          <a:xfrm>
            <a:off x="-10886" y="-3629"/>
            <a:ext cx="3744022" cy="484748"/>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chemeClr val="tx2"/>
                </a:solidFill>
                <a:effectLst/>
                <a:uLnTx/>
                <a:uFillTx/>
                <a:latin typeface="+mn-lt"/>
                <a:ea typeface="+mn-ea"/>
                <a:cs typeface="Calibri"/>
              </a:rPr>
              <a:t>Resources and Toolkits</a:t>
            </a:r>
          </a:p>
        </p:txBody>
      </p:sp>
      <p:pic>
        <p:nvPicPr>
          <p:cNvPr id="11" name="Picture 11" descr="HCBS Settings Rule Implementation - Moving Forward Toward March 2023 &amp; Beyond">
            <a:extLst>
              <a:ext uri="{FF2B5EF4-FFF2-40B4-BE49-F238E27FC236}">
                <a16:creationId xmlns:a16="http://schemas.microsoft.com/office/drawing/2014/main" id="{4207F087-6E38-5FC4-D168-F45BA1013F30}"/>
              </a:ext>
            </a:extLst>
          </p:cNvPr>
          <p:cNvPicPr>
            <a:picLocks noChangeAspect="1"/>
          </p:cNvPicPr>
          <p:nvPr/>
        </p:nvPicPr>
        <p:blipFill>
          <a:blip r:embed="rId2"/>
          <a:stretch>
            <a:fillRect/>
          </a:stretch>
        </p:blipFill>
        <p:spPr>
          <a:xfrm>
            <a:off x="215183" y="1064604"/>
            <a:ext cx="3744022" cy="1161369"/>
          </a:xfrm>
          <a:prstGeom prst="rect">
            <a:avLst/>
          </a:prstGeom>
        </p:spPr>
      </p:pic>
      <p:sp>
        <p:nvSpPr>
          <p:cNvPr id="4" name="Content Placeholder 3">
            <a:extLst>
              <a:ext uri="{FF2B5EF4-FFF2-40B4-BE49-F238E27FC236}">
                <a16:creationId xmlns:a16="http://schemas.microsoft.com/office/drawing/2014/main" id="{F38A9E43-3C12-90E4-E70D-D89CE4DB9F45}"/>
              </a:ext>
            </a:extLst>
          </p:cNvPr>
          <p:cNvSpPr>
            <a:spLocks noGrp="1"/>
          </p:cNvSpPr>
          <p:nvPr>
            <p:ph sz="half" idx="2"/>
          </p:nvPr>
        </p:nvSpPr>
        <p:spPr>
          <a:xfrm>
            <a:off x="215183" y="2247625"/>
            <a:ext cx="4040982" cy="3409009"/>
          </a:xfrm>
        </p:spPr>
        <p:txBody>
          <a:bodyPr vert="horz" lIns="68580" tIns="34290" rIns="68580" bIns="34290" rtlCol="0" anchor="t">
            <a:normAutofit/>
          </a:bodyPr>
          <a:lstStyle/>
          <a:p>
            <a:r>
              <a:rPr lang="en-US" sz="1200" dirty="0">
                <a:cs typeface="Calibri"/>
              </a:rPr>
              <a:t>Designed for state programs to strengthen their infrastructure and develop stronger HCBS for beneficiaries </a:t>
            </a:r>
          </a:p>
          <a:p>
            <a:r>
              <a:rPr lang="en-US" sz="1200" dirty="0">
                <a:cs typeface="Calibri"/>
              </a:rPr>
              <a:t>Toolkit contains four modules</a:t>
            </a:r>
          </a:p>
          <a:p>
            <a:pPr lvl="1"/>
            <a:r>
              <a:rPr lang="en-US" sz="900" dirty="0">
                <a:cs typeface="Calibri"/>
              </a:rPr>
              <a:t>State strategies to help increase the share of long-term services and supports (LTSS) provided in community-based settings (history/context of LTSS reform and rebalancing)</a:t>
            </a:r>
          </a:p>
          <a:p>
            <a:pPr lvl="1"/>
            <a:r>
              <a:rPr lang="en-US" sz="900" dirty="0">
                <a:cs typeface="Calibri"/>
              </a:rPr>
              <a:t>Tools designed to assist states with policy and programmatic strategies (describes key elements of HCBS systems that are economically sustainable and equitable for all individuals with LTSS needs)</a:t>
            </a:r>
          </a:p>
          <a:p>
            <a:pPr lvl="1"/>
            <a:r>
              <a:rPr lang="en-US" sz="900" dirty="0">
                <a:cs typeface="Calibri"/>
              </a:rPr>
              <a:t>Cases studies of innovative programs and creative ways states are leveraging available federal authorities to transform LTSS systems (describes the various Medicaid authorities that states can choose from to cover their HCBS programs)</a:t>
            </a:r>
          </a:p>
          <a:p>
            <a:pPr lvl="1"/>
            <a:r>
              <a:rPr lang="en-US" sz="900" dirty="0">
                <a:cs typeface="Calibri"/>
              </a:rPr>
              <a:t>Links to resources (provides examples of state models of care and strategies to reform LTSS systems and expand HCBS)</a:t>
            </a:r>
            <a:endParaRPr lang="en-US" sz="1200" dirty="0">
              <a:ea typeface="+mn-lt"/>
              <a:cs typeface="+mn-lt"/>
            </a:endParaRPr>
          </a:p>
          <a:p>
            <a:pPr indent="-214313"/>
            <a:r>
              <a:rPr lang="en-US" sz="1200" dirty="0">
                <a:ea typeface="+mn-lt"/>
                <a:cs typeface="+mn-lt"/>
              </a:rPr>
              <a:t>Go to </a:t>
            </a:r>
            <a:r>
              <a:rPr lang="en-US" sz="1200" dirty="0">
                <a:ea typeface="+mn-lt"/>
                <a:cs typeface="+mn-lt"/>
                <a:hlinkClick r:id="rId3"/>
              </a:rPr>
              <a:t>https://www.medicaid.gov/medicaid/home-community-based-services/guidance/home-community-based-services-final-regulation/index.html</a:t>
            </a:r>
            <a:r>
              <a:rPr lang="en-US" sz="1200" dirty="0">
                <a:ea typeface="+mn-lt"/>
                <a:cs typeface="+mn-lt"/>
              </a:rPr>
              <a:t> </a:t>
            </a:r>
            <a:endParaRPr lang="en-US" sz="1200" dirty="0">
              <a:cs typeface="Calibri"/>
            </a:endParaRPr>
          </a:p>
          <a:p>
            <a:pPr indent="-214313"/>
            <a:endParaRPr lang="en-US" sz="1050" dirty="0">
              <a:cs typeface="Calibri"/>
            </a:endParaRPr>
          </a:p>
        </p:txBody>
      </p:sp>
      <p:pic>
        <p:nvPicPr>
          <p:cNvPr id="8" name="Picture 8" descr="ASAN - Autistic Self Advocacy Network Logo&#10;&#10;This Rule Rules!&#10;The HCBS Settings Rule and You">
            <a:extLst>
              <a:ext uri="{FF2B5EF4-FFF2-40B4-BE49-F238E27FC236}">
                <a16:creationId xmlns:a16="http://schemas.microsoft.com/office/drawing/2014/main" id="{1A64A36B-4B8F-8A8C-4D07-900BCFDC3424}"/>
              </a:ext>
            </a:extLst>
          </p:cNvPr>
          <p:cNvPicPr>
            <a:picLocks noChangeAspect="1"/>
          </p:cNvPicPr>
          <p:nvPr/>
        </p:nvPicPr>
        <p:blipFill>
          <a:blip r:embed="rId4"/>
          <a:stretch>
            <a:fillRect/>
          </a:stretch>
        </p:blipFill>
        <p:spPr>
          <a:xfrm>
            <a:off x="5638800" y="838200"/>
            <a:ext cx="2447693" cy="1025695"/>
          </a:xfrm>
          <a:prstGeom prst="rect">
            <a:avLst/>
          </a:prstGeom>
        </p:spPr>
      </p:pic>
      <p:sp>
        <p:nvSpPr>
          <p:cNvPr id="6" name="Content Placeholder 5">
            <a:extLst>
              <a:ext uri="{FF2B5EF4-FFF2-40B4-BE49-F238E27FC236}">
                <a16:creationId xmlns:a16="http://schemas.microsoft.com/office/drawing/2014/main" id="{D86B3723-F817-5A59-F60F-5628122FBAF2}"/>
              </a:ext>
            </a:extLst>
          </p:cNvPr>
          <p:cNvSpPr>
            <a:spLocks noGrp="1"/>
          </p:cNvSpPr>
          <p:nvPr>
            <p:ph sz="quarter" idx="4"/>
          </p:nvPr>
        </p:nvSpPr>
        <p:spPr>
          <a:xfrm>
            <a:off x="4629150" y="1863895"/>
            <a:ext cx="4362450" cy="4040415"/>
          </a:xfrm>
        </p:spPr>
        <p:txBody>
          <a:bodyPr vert="horz" lIns="68580" tIns="34290" rIns="68580" bIns="34290" rtlCol="0" anchor="t">
            <a:noAutofit/>
          </a:bodyPr>
          <a:lstStyle/>
          <a:p>
            <a:r>
              <a:rPr lang="en-US" sz="1200" dirty="0">
                <a:cs typeface="Calibri"/>
              </a:rPr>
              <a:t>Published a toolkit for advocates, families, and administrators on how to ensure that people with disabilities receive Medicaid-funded HCBS in integrated settings that offer full access to the community</a:t>
            </a:r>
          </a:p>
          <a:p>
            <a:r>
              <a:rPr lang="en-US" sz="1200" dirty="0">
                <a:cs typeface="Calibri"/>
              </a:rPr>
              <a:t>Includes four different resources</a:t>
            </a:r>
          </a:p>
          <a:p>
            <a:pPr lvl="1"/>
            <a:r>
              <a:rPr lang="en-US" sz="900" dirty="0">
                <a:cs typeface="Calibri"/>
              </a:rPr>
              <a:t>A resource for advocates and their families that explains what the new HCBS rule means and how to make their voices heard as their states make their transition plans. It also includes scripts for writing to their state's Medicaid agencies on how they think their state's HCBS program needs to change</a:t>
            </a:r>
          </a:p>
          <a:p>
            <a:pPr lvl="1"/>
            <a:r>
              <a:rPr lang="en-US" sz="900" dirty="0">
                <a:cs typeface="Calibri"/>
              </a:rPr>
              <a:t>A resource for state administrators and professionals on how to come into compliance with the new rule. It includes detailed guidance on the implications of the new rule, suggestions for elements to be included in the transition plan, and examples of useful tools and questionnaires for accessing provider compliance. </a:t>
            </a:r>
          </a:p>
          <a:p>
            <a:pPr lvl="1"/>
            <a:r>
              <a:rPr lang="en-US" sz="900" dirty="0">
                <a:cs typeface="Calibri"/>
              </a:rPr>
              <a:t>A research brief explaining how scattered-site supported housing can help states meet the integration and choice standards in the new rule. </a:t>
            </a:r>
          </a:p>
          <a:p>
            <a:pPr lvl="1"/>
            <a:r>
              <a:rPr lang="en-US" sz="900" dirty="0">
                <a:cs typeface="Calibri"/>
              </a:rPr>
              <a:t>A fact sheet on integrated housing for people with disabilities. </a:t>
            </a:r>
          </a:p>
          <a:p>
            <a:pPr indent="-214313"/>
            <a:r>
              <a:rPr lang="en-US" sz="1050" dirty="0">
                <a:cs typeface="Calibri"/>
              </a:rPr>
              <a:t>Go to </a:t>
            </a:r>
            <a:r>
              <a:rPr lang="en-US" sz="1050" dirty="0">
                <a:cs typeface="Calibri"/>
                <a:hlinkClick r:id="rId5"/>
              </a:rPr>
              <a:t>https://autisticadvocacy.org/policy/toolkits/hcbsrule/</a:t>
            </a:r>
            <a:r>
              <a:rPr lang="en-US" sz="1050" dirty="0">
                <a:cs typeface="Calibri"/>
              </a:rPr>
              <a:t> </a:t>
            </a:r>
          </a:p>
        </p:txBody>
      </p:sp>
      <p:pic>
        <p:nvPicPr>
          <p:cNvPr id="2" name="Picture 17" descr="Administration for Community Living (A C L) logo.">
            <a:extLst>
              <a:ext uri="{FF2B5EF4-FFF2-40B4-BE49-F238E27FC236}">
                <a16:creationId xmlns:a16="http://schemas.microsoft.com/office/drawing/2014/main" id="{B522D88F-CF9B-7002-B137-6EBB32BEA5F5}"/>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432C-5B4C-1DD8-5261-1594222D7BB3}"/>
              </a:ext>
            </a:extLst>
          </p:cNvPr>
          <p:cNvSpPr>
            <a:spLocks noGrp="1"/>
          </p:cNvSpPr>
          <p:nvPr>
            <p:ph type="title"/>
          </p:nvPr>
        </p:nvSpPr>
        <p:spPr>
          <a:xfrm>
            <a:off x="3733800" y="457200"/>
            <a:ext cx="4953000" cy="1143000"/>
          </a:xfrm>
        </p:spPr>
        <p:txBody>
          <a:bodyPr>
            <a:normAutofit fontScale="90000"/>
          </a:bodyPr>
          <a:lstStyle/>
          <a:p>
            <a:r>
              <a:rPr lang="en-US" dirty="0"/>
              <a:t>Additional Resources</a:t>
            </a:r>
          </a:p>
        </p:txBody>
      </p:sp>
      <p:sp>
        <p:nvSpPr>
          <p:cNvPr id="5" name="Content Placeholder 4">
            <a:extLst>
              <a:ext uri="{FF2B5EF4-FFF2-40B4-BE49-F238E27FC236}">
                <a16:creationId xmlns:a16="http://schemas.microsoft.com/office/drawing/2014/main" id="{05E86D9C-00AE-1E53-033F-2A1F8826C80D}"/>
              </a:ext>
            </a:extLst>
          </p:cNvPr>
          <p:cNvSpPr txBox="1">
            <a:spLocks noGrp="1"/>
          </p:cNvSpPr>
          <p:nvPr>
            <p:ph idx="1"/>
          </p:nvPr>
        </p:nvSpPr>
        <p:spPr>
          <a:xfrm>
            <a:off x="457200" y="1600200"/>
            <a:ext cx="8229600" cy="3886200"/>
          </a:xfrm>
          <a:prstGeom prst="rect">
            <a:avLst/>
          </a:prstGeom>
        </p:spPr>
        <p:txBody>
          <a:bodyPr rot="0" spcFirstLastPara="0" vertOverflow="overflow" horzOverflow="overflow" vert="horz" lIns="68580" tIns="34290" rIns="68580" bIns="34290" numCol="1" spcCol="0" rtlCol="0" fromWordArt="0" anchorCtr="0" forceAA="0" compatLnSpc="1">
            <a:prstTxWarp prst="textNoShape">
              <a:avLst/>
            </a:prstTxWarp>
            <a:normAutofit/>
          </a:bodyPr>
          <a:lstStyle/>
          <a:p>
            <a:pPr marL="0" indent="0">
              <a:lnSpc>
                <a:spcPct val="90000"/>
              </a:lnSpc>
              <a:spcAft>
                <a:spcPts val="450"/>
              </a:spcAft>
              <a:buNone/>
            </a:pPr>
            <a:br>
              <a:rPr lang="en-US" sz="975" b="1" u="sng" dirty="0"/>
            </a:br>
            <a:r>
              <a:rPr lang="en-US" sz="1200" b="1" u="sng" dirty="0"/>
              <a:t>VIDEOS</a:t>
            </a:r>
            <a:endParaRPr lang="en-US" sz="1200" dirty="0">
              <a:cs typeface="Calibri"/>
            </a:endParaRPr>
          </a:p>
          <a:p>
            <a:pPr indent="-171450">
              <a:lnSpc>
                <a:spcPct val="90000"/>
              </a:lnSpc>
              <a:spcAft>
                <a:spcPts val="450"/>
              </a:spcAft>
              <a:buFont typeface="Arial" panose="020B0604020202020204" pitchFamily="34" charset="0"/>
              <a:buChar char="•"/>
            </a:pPr>
            <a:r>
              <a:rPr lang="en-US" sz="1200" dirty="0">
                <a:hlinkClick r:id="rId2"/>
              </a:rPr>
              <a:t>HCBS Video: Overview</a:t>
            </a:r>
            <a:r>
              <a:rPr lang="en-US" sz="1200" dirty="0"/>
              <a:t> (7:26 minutes) at https://www.youtube.com/watch?v=xnbtb5Jpz7c</a:t>
            </a:r>
            <a:endParaRPr lang="en-US" sz="1200" dirty="0">
              <a:cs typeface="Calibri"/>
            </a:endParaRPr>
          </a:p>
          <a:p>
            <a:pPr indent="-171450">
              <a:lnSpc>
                <a:spcPct val="90000"/>
              </a:lnSpc>
              <a:spcAft>
                <a:spcPts val="450"/>
              </a:spcAft>
              <a:buFont typeface="Arial" panose="020B0604020202020204" pitchFamily="34" charset="0"/>
              <a:buChar char="•"/>
            </a:pPr>
            <a:r>
              <a:rPr lang="en-US" sz="1200" dirty="0">
                <a:hlinkClick r:id="rId3"/>
              </a:rPr>
              <a:t>HCBS Video: What does the Rule Guarantee?</a:t>
            </a:r>
            <a:r>
              <a:rPr lang="en-US" sz="1200" dirty="0"/>
              <a:t> (5:17) at https://www.youtube.com/watch?v=8sJl-LF5ufg</a:t>
            </a:r>
            <a:endParaRPr lang="en-US" sz="1200" dirty="0">
              <a:cs typeface="Calibri"/>
            </a:endParaRPr>
          </a:p>
          <a:p>
            <a:pPr indent="-171450">
              <a:lnSpc>
                <a:spcPct val="90000"/>
              </a:lnSpc>
              <a:spcAft>
                <a:spcPts val="450"/>
              </a:spcAft>
              <a:buFont typeface="Arial" panose="020B0604020202020204" pitchFamily="34" charset="0"/>
              <a:buChar char="•"/>
            </a:pPr>
            <a:r>
              <a:rPr lang="en-US" sz="1200" dirty="0">
                <a:hlinkClick r:id="rId4"/>
              </a:rPr>
              <a:t>HCBS Video: Provider Requirements for Residential Settings</a:t>
            </a:r>
            <a:r>
              <a:rPr lang="en-US" sz="1200" dirty="0"/>
              <a:t> (6:32) at https://www.youtube.com/watch?v=sjy334aMXXk&amp;feature=youtu.be</a:t>
            </a:r>
            <a:endParaRPr lang="en-US" sz="1200" dirty="0">
              <a:cs typeface="Calibri"/>
            </a:endParaRPr>
          </a:p>
          <a:p>
            <a:pPr indent="-171450">
              <a:lnSpc>
                <a:spcPct val="90000"/>
              </a:lnSpc>
              <a:spcAft>
                <a:spcPts val="450"/>
              </a:spcAft>
              <a:buFont typeface="Arial" panose="020B0604020202020204" pitchFamily="34" charset="0"/>
              <a:buChar char="•"/>
            </a:pPr>
            <a:r>
              <a:rPr lang="en-US" sz="1200" dirty="0">
                <a:hlinkClick r:id="rId5"/>
              </a:rPr>
              <a:t>HCBS Video: Rights Restrictions &amp; Modifications</a:t>
            </a:r>
            <a:r>
              <a:rPr lang="en-US" sz="1200" dirty="0"/>
              <a:t> (3:44) https://www.youtube.com/watch?v=Vg5DA_ouOwY</a:t>
            </a:r>
            <a:endParaRPr lang="en-US" sz="1200" dirty="0">
              <a:cs typeface="Calibri"/>
            </a:endParaRPr>
          </a:p>
          <a:p>
            <a:pPr indent="-171450">
              <a:lnSpc>
                <a:spcPct val="90000"/>
              </a:lnSpc>
              <a:spcAft>
                <a:spcPts val="450"/>
              </a:spcAft>
              <a:buFont typeface="Arial" panose="020B0604020202020204" pitchFamily="34" charset="0"/>
              <a:buChar char="•"/>
            </a:pPr>
            <a:r>
              <a:rPr lang="en-US" sz="1200" dirty="0">
                <a:hlinkClick r:id="rId6"/>
              </a:rPr>
              <a:t>HCBS Video: Your Services Should Be All About You</a:t>
            </a:r>
            <a:r>
              <a:rPr lang="en-US" sz="1200" dirty="0"/>
              <a:t> – for people receiving HCBS that discusses rights and choice. https://www.youtube.com/watch?v=-xqttlDcAkM </a:t>
            </a:r>
            <a:endParaRPr lang="en-US" sz="1200" dirty="0">
              <a:cs typeface="Calibri"/>
            </a:endParaRPr>
          </a:p>
          <a:p>
            <a:pPr marL="57150" indent="0">
              <a:lnSpc>
                <a:spcPct val="90000"/>
              </a:lnSpc>
              <a:spcAft>
                <a:spcPts val="450"/>
              </a:spcAft>
              <a:buNone/>
            </a:pPr>
            <a:endParaRPr lang="en-US" sz="1200" dirty="0">
              <a:cs typeface="Calibri"/>
            </a:endParaRPr>
          </a:p>
          <a:p>
            <a:pPr marL="0" indent="0">
              <a:lnSpc>
                <a:spcPct val="90000"/>
              </a:lnSpc>
              <a:spcAft>
                <a:spcPts val="450"/>
              </a:spcAft>
              <a:buNone/>
            </a:pPr>
            <a:r>
              <a:rPr lang="en-US" sz="1200" b="1" u="sng" dirty="0"/>
              <a:t>INTERACTIVE GUIDES</a:t>
            </a:r>
            <a:endParaRPr lang="en-US" sz="1200" b="1" u="sng" dirty="0">
              <a:cs typeface="Calibri" panose="020F0502020204030204"/>
            </a:endParaRPr>
          </a:p>
          <a:p>
            <a:pPr indent="-171450">
              <a:lnSpc>
                <a:spcPct val="90000"/>
              </a:lnSpc>
              <a:spcAft>
                <a:spcPts val="450"/>
              </a:spcAft>
              <a:buFont typeface="Arial" panose="020B0604020202020204" pitchFamily="34" charset="0"/>
              <a:buChar char="•"/>
            </a:pPr>
            <a:r>
              <a:rPr lang="en-US" sz="1200" dirty="0">
                <a:hlinkClick r:id="rId7"/>
              </a:rPr>
              <a:t>HCBS Guide: Your Right To A Community Life</a:t>
            </a:r>
            <a:r>
              <a:rPr lang="en-US" sz="1200" dirty="0"/>
              <a:t> </a:t>
            </a:r>
            <a:r>
              <a:rPr lang="en-US" sz="1200" dirty="0">
                <a:ea typeface="+mn-lt"/>
                <a:cs typeface="+mn-lt"/>
              </a:rPr>
              <a:t>(for people receiving HCBS)</a:t>
            </a:r>
            <a:r>
              <a:rPr lang="en-US" sz="1200" dirty="0"/>
              <a:t> https://www.c-q-l.org/resources/guides/hcbs-guide-your-right-to-a-community-life/  </a:t>
            </a:r>
            <a:endParaRPr lang="en-US" sz="1200" dirty="0">
              <a:cs typeface="Calibri"/>
            </a:endParaRPr>
          </a:p>
          <a:p>
            <a:pPr indent="-171450">
              <a:lnSpc>
                <a:spcPct val="90000"/>
              </a:lnSpc>
              <a:spcAft>
                <a:spcPts val="450"/>
              </a:spcAft>
              <a:buFont typeface="Arial" panose="020B0604020202020204" pitchFamily="34" charset="0"/>
              <a:buChar char="•"/>
            </a:pPr>
            <a:r>
              <a:rPr lang="en-US" sz="1200" dirty="0">
                <a:hlinkClick r:id="rId8"/>
              </a:rPr>
              <a:t>HCBS Guide: Supporting The Right To A Community Life</a:t>
            </a:r>
            <a:r>
              <a:rPr lang="en-US" sz="1200" dirty="0"/>
              <a:t> </a:t>
            </a:r>
            <a:r>
              <a:rPr lang="en-US" sz="1200" dirty="0">
                <a:ea typeface="+mn-lt"/>
                <a:cs typeface="+mn-lt"/>
              </a:rPr>
              <a:t>(for staff who support people receiving HCBS – focuses on community)</a:t>
            </a:r>
            <a:r>
              <a:rPr lang="en-US" sz="1200" dirty="0"/>
              <a:t> https://www.c-q-l.org/resources/guides/hcbs-guide-supporting-the-right-to-a-community-life/</a:t>
            </a:r>
            <a:endParaRPr lang="en-US" sz="1200" dirty="0">
              <a:cs typeface="Calibri"/>
            </a:endParaRPr>
          </a:p>
        </p:txBody>
      </p:sp>
      <p:sp>
        <p:nvSpPr>
          <p:cNvPr id="4" name="Slide Number Placeholder 3">
            <a:extLst>
              <a:ext uri="{FF2B5EF4-FFF2-40B4-BE49-F238E27FC236}">
                <a16:creationId xmlns:a16="http://schemas.microsoft.com/office/drawing/2014/main" id="{C814F476-0AFD-DB14-2664-D3BACC2D6220}"/>
              </a:ext>
            </a:extLst>
          </p:cNvPr>
          <p:cNvSpPr>
            <a:spLocks noGrp="1"/>
          </p:cNvSpPr>
          <p:nvPr>
            <p:ph type="sldNum" sz="quarter" idx="12"/>
          </p:nvPr>
        </p:nvSpPr>
        <p:spPr/>
        <p:txBody>
          <a:bodyPr/>
          <a:lstStyle/>
          <a:p>
            <a:fld id="{7AA28999-D008-419E-9628-EE1C64F81F4C}" type="slidenum">
              <a:rPr lang="en-US" smtClean="0"/>
              <a:pPr/>
              <a:t>26</a:t>
            </a:fld>
            <a:endParaRPr lang="en-US" dirty="0"/>
          </a:p>
        </p:txBody>
      </p:sp>
      <p:pic>
        <p:nvPicPr>
          <p:cNvPr id="3" name="Picture 17" descr="Administration for Community Living (A C L) logo.">
            <a:extLst>
              <a:ext uri="{FF2B5EF4-FFF2-40B4-BE49-F238E27FC236}">
                <a16:creationId xmlns:a16="http://schemas.microsoft.com/office/drawing/2014/main" id="{2BFFAEF6-CBC1-8FCF-A161-F1E691BF9F1D}"/>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6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br>
              <a:rPr lang="en-US" dirty="0"/>
            </a:br>
            <a:br>
              <a:rPr lang="en-US" dirty="0"/>
            </a:br>
            <a:r>
              <a:rPr lang="en-US" dirty="0"/>
              <a:t>Thank you.</a:t>
            </a:r>
          </a:p>
        </p:txBody>
      </p:sp>
      <p:pic>
        <p:nvPicPr>
          <p:cNvPr id="4" name="Picture 3" descr="Logo for National Center on Advancing Person-Centered Practices and Systems">
            <a:extLst>
              <a:ext uri="{FF2B5EF4-FFF2-40B4-BE49-F238E27FC236}">
                <a16:creationId xmlns:a16="http://schemas.microsoft.com/office/drawing/2014/main" id="{1807EC8B-E4C6-B407-00ED-D1E2667C8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268"/>
            <a:ext cx="3429000" cy="1220932"/>
          </a:xfrm>
          <a:prstGeom prst="rect">
            <a:avLst/>
          </a:prstGeom>
        </p:spPr>
      </p:pic>
      <p:sp>
        <p:nvSpPr>
          <p:cNvPr id="3" name="Slide Number Placeholder 2"/>
          <p:cNvSpPr>
            <a:spLocks noGrp="1"/>
          </p:cNvSpPr>
          <p:nvPr>
            <p:ph type="sldNum" sz="quarter" idx="12"/>
          </p:nvPr>
        </p:nvSpPr>
        <p:spPr/>
        <p:txBody>
          <a:bodyPr/>
          <a:lstStyle/>
          <a:p>
            <a:fld id="{7AA28999-D008-419E-9628-EE1C64F81F4C}" type="slidenum">
              <a:rPr lang="en-US" smtClean="0"/>
              <a:pPr/>
              <a:t>27</a:t>
            </a:fld>
            <a:endParaRPr lang="en-US" dirty="0"/>
          </a:p>
        </p:txBody>
      </p:sp>
    </p:spTree>
    <p:extLst>
      <p:ext uri="{BB962C8B-B14F-4D97-AF65-F5344CB8AC3E}">
        <p14:creationId xmlns:p14="http://schemas.microsoft.com/office/powerpoint/2010/main" val="360540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8839200" cy="1143000"/>
          </a:xfrm>
        </p:spPr>
        <p:txBody>
          <a:bodyPr>
            <a:normAutofit/>
          </a:bodyPr>
          <a:lstStyle/>
          <a:p>
            <a:r>
              <a:rPr lang="en-US" dirty="0"/>
              <a:t>The What and Who of HCBS</a:t>
            </a:r>
          </a:p>
        </p:txBody>
      </p:sp>
      <p:sp>
        <p:nvSpPr>
          <p:cNvPr id="3" name="Text Placeholder 2"/>
          <p:cNvSpPr>
            <a:spLocks noGrp="1"/>
          </p:cNvSpPr>
          <p:nvPr>
            <p:ph type="body" idx="1"/>
          </p:nvPr>
        </p:nvSpPr>
        <p:spPr/>
        <p:txBody>
          <a:bodyPr>
            <a:normAutofit fontScale="77500" lnSpcReduction="20000"/>
          </a:bodyPr>
          <a:lstStyle/>
          <a:p>
            <a:r>
              <a:rPr lang="en-US" dirty="0"/>
              <a:t>What are Home and Community-Based Services (HCBS)?</a:t>
            </a:r>
          </a:p>
        </p:txBody>
      </p:sp>
      <p:sp>
        <p:nvSpPr>
          <p:cNvPr id="4" name="Content Placeholder 3"/>
          <p:cNvSpPr>
            <a:spLocks noGrp="1"/>
          </p:cNvSpPr>
          <p:nvPr>
            <p:ph sz="half" idx="2"/>
          </p:nvPr>
        </p:nvSpPr>
        <p:spPr/>
        <p:txBody>
          <a:bodyPr>
            <a:normAutofit fontScale="70000" lnSpcReduction="20000"/>
          </a:bodyPr>
          <a:lstStyle/>
          <a:p>
            <a:pPr marL="0" indent="0" algn="l" rtl="0" fontAlgn="base">
              <a:buNone/>
            </a:pPr>
            <a:r>
              <a:rPr lang="en-US" b="0" i="0" u="none" strike="noStrike" dirty="0">
                <a:effectLst/>
                <a:latin typeface="Tahoma" panose="020B0604030504040204" pitchFamily="34" charset="0"/>
              </a:rPr>
              <a:t>HCBS provide funded support for</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Employment</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Transportation</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Homecare/home health</a:t>
            </a:r>
            <a:r>
              <a:rPr lang="en-US" b="0" i="0" dirty="0">
                <a:effectLst/>
                <a:latin typeface="Tahoma" panose="020B0604030504040204" pitchFamily="34" charset="0"/>
              </a:rPr>
              <a:t>​</a:t>
            </a:r>
            <a:endParaRPr lang="en-US" b="0" i="0" dirty="0">
              <a:effectLst/>
              <a:latin typeface="Arial" panose="020B0604020202020204" pitchFamily="34" charset="0"/>
            </a:endParaRPr>
          </a:p>
          <a:p>
            <a:pPr lvl="1" fontAlgn="base"/>
            <a:r>
              <a:rPr lang="en-US" b="0" i="0" u="none" strike="noStrike" dirty="0">
                <a:effectLst/>
                <a:latin typeface="Tahoma" panose="020B0604030504040204" pitchFamily="34" charset="0"/>
              </a:rPr>
              <a:t>Medications</a:t>
            </a:r>
            <a:r>
              <a:rPr lang="en-US" b="0" i="0" dirty="0">
                <a:effectLst/>
                <a:latin typeface="Tahoma" panose="020B0604030504040204" pitchFamily="34" charset="0"/>
              </a:rPr>
              <a:t>​</a:t>
            </a:r>
            <a:endParaRPr lang="en-US" b="0" i="0" dirty="0">
              <a:effectLst/>
              <a:latin typeface="Arial" panose="020B0604020202020204" pitchFamily="34" charset="0"/>
            </a:endParaRPr>
          </a:p>
          <a:p>
            <a:pPr lvl="1" fontAlgn="base"/>
            <a:r>
              <a:rPr lang="en-US" b="0" i="0" u="none" strike="noStrike" dirty="0">
                <a:effectLst/>
                <a:latin typeface="Tahoma" panose="020B0604030504040204" pitchFamily="34" charset="0"/>
              </a:rPr>
              <a:t>Housekeeping</a:t>
            </a:r>
            <a:r>
              <a:rPr lang="en-US" b="0" i="0" dirty="0">
                <a:effectLst/>
                <a:latin typeface="Tahoma" panose="020B0604030504040204" pitchFamily="34" charset="0"/>
              </a:rPr>
              <a:t>​</a:t>
            </a:r>
            <a:endParaRPr lang="en-US" b="0" i="0" dirty="0">
              <a:effectLst/>
              <a:latin typeface="Arial" panose="020B0604020202020204" pitchFamily="34" charset="0"/>
            </a:endParaRPr>
          </a:p>
          <a:p>
            <a:pPr lvl="1" fontAlgn="base"/>
            <a:r>
              <a:rPr lang="en-US" b="0" i="0" u="none" strike="noStrike" dirty="0">
                <a:effectLst/>
                <a:latin typeface="Tahoma" panose="020B0604030504040204" pitchFamily="34" charset="0"/>
              </a:rPr>
              <a:t>In-home therapy (PT, OT, Speech, etc.)</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Activities of daily living</a:t>
            </a:r>
            <a:r>
              <a:rPr lang="en-US" b="0" i="0" dirty="0">
                <a:effectLst/>
                <a:latin typeface="Tahoma" panose="020B0604030504040204" pitchFamily="34" charset="0"/>
              </a:rPr>
              <a:t>​</a:t>
            </a:r>
            <a:endParaRPr lang="en-US" b="0" i="0" dirty="0">
              <a:effectLst/>
              <a:latin typeface="Arial" panose="020B0604020202020204" pitchFamily="34" charset="0"/>
            </a:endParaRPr>
          </a:p>
          <a:p>
            <a:pPr lvl="1" fontAlgn="base"/>
            <a:r>
              <a:rPr lang="en-US" b="0" i="0" u="none" strike="noStrike" dirty="0">
                <a:effectLst/>
                <a:latin typeface="Tahoma" panose="020B0604030504040204" pitchFamily="34" charset="0"/>
              </a:rPr>
              <a:t>Bathing, dressing, toileting</a:t>
            </a:r>
            <a:r>
              <a:rPr lang="en-US" b="0" i="0" dirty="0">
                <a:effectLst/>
                <a:latin typeface="Tahoma" panose="020B0604030504040204" pitchFamily="34" charset="0"/>
              </a:rPr>
              <a:t>​</a:t>
            </a:r>
            <a:endParaRPr lang="en-US" b="0" i="0" dirty="0">
              <a:effectLst/>
              <a:latin typeface="Arial" panose="020B0604020202020204" pitchFamily="34" charset="0"/>
            </a:endParaRPr>
          </a:p>
          <a:p>
            <a:pPr lvl="1" fontAlgn="base"/>
            <a:r>
              <a:rPr lang="en-US" b="0" i="0" u="none" strike="noStrike" dirty="0">
                <a:effectLst/>
                <a:latin typeface="Tahoma" panose="020B0604030504040204" pitchFamily="34" charset="0"/>
              </a:rPr>
              <a:t>Cooking</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Finances</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Assistive Technology and Home Modifications</a:t>
            </a:r>
            <a:endParaRPr lang="en-US" b="0" i="0" dirty="0">
              <a:effectLst/>
              <a:latin typeface="Arial" panose="020B0604020202020204" pitchFamily="34" charset="0"/>
            </a:endParaRPr>
          </a:p>
          <a:p>
            <a:pPr marL="0" indent="0">
              <a:buNone/>
            </a:pPr>
            <a:endParaRPr lang="en-US" dirty="0"/>
          </a:p>
        </p:txBody>
      </p:sp>
      <p:sp>
        <p:nvSpPr>
          <p:cNvPr id="5" name="Text Placeholder 4"/>
          <p:cNvSpPr>
            <a:spLocks noGrp="1"/>
          </p:cNvSpPr>
          <p:nvPr>
            <p:ph type="body" sz="quarter" idx="3"/>
          </p:nvPr>
        </p:nvSpPr>
        <p:spPr/>
        <p:txBody>
          <a:bodyPr>
            <a:normAutofit fontScale="77500" lnSpcReduction="20000"/>
          </a:bodyPr>
          <a:lstStyle/>
          <a:p>
            <a:r>
              <a:rPr lang="en-US" dirty="0"/>
              <a:t>Who receives HCBS?</a:t>
            </a:r>
          </a:p>
        </p:txBody>
      </p:sp>
      <p:sp>
        <p:nvSpPr>
          <p:cNvPr id="6" name="Content Placeholder 5"/>
          <p:cNvSpPr>
            <a:spLocks noGrp="1"/>
          </p:cNvSpPr>
          <p:nvPr>
            <p:ph sz="quarter" idx="4"/>
          </p:nvPr>
        </p:nvSpPr>
        <p:spPr/>
        <p:txBody>
          <a:bodyPr>
            <a:normAutofit fontScale="70000" lnSpcReduction="20000"/>
          </a:bodyPr>
          <a:lstStyle/>
          <a:p>
            <a:r>
              <a:rPr lang="en-US" sz="2400" dirty="0"/>
              <a:t> In 2018 more than 4.7 million people received Medicaid-funded HCBS</a:t>
            </a:r>
          </a:p>
          <a:p>
            <a:r>
              <a:rPr lang="en-US" sz="2400" dirty="0"/>
              <a:t> Each state has its own system and decides to which populations they will offer HCBS waivers </a:t>
            </a:r>
          </a:p>
          <a:p>
            <a:endParaRPr lang="en-US" dirty="0"/>
          </a:p>
        </p:txBody>
      </p:sp>
      <p:sp>
        <p:nvSpPr>
          <p:cNvPr id="7" name="Slide Number Placeholder 6"/>
          <p:cNvSpPr>
            <a:spLocks noGrp="1"/>
          </p:cNvSpPr>
          <p:nvPr>
            <p:ph type="sldNum" sz="quarter" idx="12"/>
          </p:nvPr>
        </p:nvSpPr>
        <p:spPr/>
        <p:txBody>
          <a:bodyPr/>
          <a:lstStyle/>
          <a:p>
            <a:fld id="{7AA28999-D008-419E-9628-EE1C64F81F4C}" type="slidenum">
              <a:rPr lang="en-US" smtClean="0"/>
              <a:pPr/>
              <a:t>3</a:t>
            </a:fld>
            <a:endParaRPr lang="en-US"/>
          </a:p>
        </p:txBody>
      </p:sp>
      <p:pic>
        <p:nvPicPr>
          <p:cNvPr id="8" name="Picture 17" descr="Administration for Community Living (A C L) logo.">
            <a:extLst>
              <a:ext uri="{FF2B5EF4-FFF2-40B4-BE49-F238E27FC236}">
                <a16:creationId xmlns:a16="http://schemas.microsoft.com/office/drawing/2014/main" id="{2956BF72-A92F-4094-367B-A4DA20D07D75}"/>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2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Settings Rule: Why It’s Needed</a:t>
            </a:r>
          </a:p>
        </p:txBody>
      </p:sp>
      <p:sp>
        <p:nvSpPr>
          <p:cNvPr id="6" name="Content Placeholder 5"/>
          <p:cNvSpPr>
            <a:spLocks noGrp="1"/>
          </p:cNvSpPr>
          <p:nvPr>
            <p:ph idx="1"/>
          </p:nvPr>
        </p:nvSpPr>
        <p:spPr>
          <a:xfrm>
            <a:off x="457200" y="1295400"/>
            <a:ext cx="8229600" cy="4191001"/>
          </a:xfrm>
        </p:spPr>
        <p:txBody>
          <a:bodyPr>
            <a:normAutofit fontScale="62500" lnSpcReduction="20000"/>
          </a:bodyPr>
          <a:lstStyle/>
          <a:p>
            <a:pPr>
              <a:spcAft>
                <a:spcPts val="1800"/>
              </a:spcAft>
            </a:pPr>
            <a:r>
              <a:rPr lang="en-US" dirty="0"/>
              <a:t>People living in community-based settings were often living a life that is closer to institutional experience</a:t>
            </a:r>
          </a:p>
          <a:p>
            <a:pPr>
              <a:spcAft>
                <a:spcPts val="1800"/>
              </a:spcAft>
            </a:pPr>
            <a:r>
              <a:rPr lang="en-US" dirty="0"/>
              <a:t>The 2014 HCBS final rule attempts to define “community based” for the first time.</a:t>
            </a:r>
          </a:p>
          <a:p>
            <a:pPr>
              <a:spcAft>
                <a:spcPts val="1800"/>
              </a:spcAft>
            </a:pPr>
            <a:r>
              <a:rPr lang="en-US" dirty="0"/>
              <a:t>The March 17, 2023 transition period deadline for full state compliance with the HCBS settings regulation, effective March 17, 2014, is fast approaching.</a:t>
            </a:r>
          </a:p>
          <a:p>
            <a:pPr>
              <a:spcAft>
                <a:spcPts val="1800"/>
              </a:spcAft>
            </a:pPr>
            <a:r>
              <a:rPr lang="en-US" dirty="0"/>
              <a:t>ACL &amp; CMS remain steadfast in ensuring adherence to the tenets of the rule and the regulatory criteria, which provide the framework for ensuring that HCBS are truly person-centered, and the settings within which they are provided facilitate autonomy and independence.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058D098-BC45-4FE0-A594-87E805DEEC4E}"/>
              </a:ext>
            </a:extLst>
          </p:cNvPr>
          <p:cNvSpPr>
            <a:spLocks noGrp="1"/>
          </p:cNvSpPr>
          <p:nvPr>
            <p:ph type="sldNum" sz="quarter" idx="12"/>
          </p:nvPr>
        </p:nvSpPr>
        <p:spPr>
          <a:xfrm>
            <a:off x="3505200" y="6356352"/>
            <a:ext cx="2133600" cy="365125"/>
          </a:xfrm>
        </p:spPr>
        <p:txBody>
          <a:bodyPr/>
          <a:lstStyle/>
          <a:p>
            <a:fld id="{7AA28999-D008-419E-9628-EE1C64F81F4C}" type="slidenum">
              <a:rPr lang="en-US" smtClean="0"/>
              <a:pPr/>
              <a:t>4</a:t>
            </a:fld>
            <a:endParaRPr lang="en-US" dirty="0"/>
          </a:p>
        </p:txBody>
      </p:sp>
    </p:spTree>
    <p:extLst>
      <p:ext uri="{BB962C8B-B14F-4D97-AF65-F5344CB8AC3E}">
        <p14:creationId xmlns:p14="http://schemas.microsoft.com/office/powerpoint/2010/main" val="40303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30F3-7DBB-43D2-8512-1CAD47F89F24}"/>
              </a:ext>
            </a:extLst>
          </p:cNvPr>
          <p:cNvSpPr>
            <a:spLocks noGrp="1"/>
          </p:cNvSpPr>
          <p:nvPr>
            <p:ph type="title"/>
          </p:nvPr>
        </p:nvSpPr>
        <p:spPr/>
        <p:txBody>
          <a:bodyPr>
            <a:normAutofit fontScale="90000"/>
          </a:bodyPr>
          <a:lstStyle/>
          <a:p>
            <a:r>
              <a:rPr lang="en-US" altLang="en-US" sz="3600" dirty="0"/>
              <a:t>What Makes a Setting Home and Community-Based?</a:t>
            </a:r>
            <a:endParaRPr lang="en-US" sz="3600" dirty="0"/>
          </a:p>
        </p:txBody>
      </p:sp>
      <p:sp>
        <p:nvSpPr>
          <p:cNvPr id="3" name="Content Placeholder 2">
            <a:extLst>
              <a:ext uri="{FF2B5EF4-FFF2-40B4-BE49-F238E27FC236}">
                <a16:creationId xmlns:a16="http://schemas.microsoft.com/office/drawing/2014/main" id="{2D34F00E-02CA-4C60-B385-8347DF2121A4}"/>
              </a:ext>
            </a:extLst>
          </p:cNvPr>
          <p:cNvSpPr>
            <a:spLocks noGrp="1"/>
          </p:cNvSpPr>
          <p:nvPr>
            <p:ph idx="1"/>
          </p:nvPr>
        </p:nvSpPr>
        <p:spPr>
          <a:xfrm>
            <a:off x="698500" y="1600200"/>
            <a:ext cx="8458200" cy="3886200"/>
          </a:xfrm>
        </p:spPr>
        <p:txBody>
          <a:bodyPr>
            <a:normAutofit fontScale="55000" lnSpcReduction="20000"/>
          </a:bodyPr>
          <a:lstStyle/>
          <a:p>
            <a:r>
              <a:rPr lang="en-US" dirty="0"/>
              <a:t>It is in the community and supports the person’s full access to the community</a:t>
            </a:r>
          </a:p>
          <a:p>
            <a:endParaRPr lang="en-US" dirty="0"/>
          </a:p>
          <a:p>
            <a:r>
              <a:rPr lang="en-US" dirty="0"/>
              <a:t>Provides opportunities to  </a:t>
            </a:r>
          </a:p>
          <a:p>
            <a:pPr lvl="1"/>
            <a:r>
              <a:rPr lang="en-US" dirty="0"/>
              <a:t>seek employment in integrated settings at competitive wages</a:t>
            </a:r>
          </a:p>
          <a:p>
            <a:pPr lvl="1"/>
            <a:r>
              <a:rPr lang="en-US" dirty="0"/>
              <a:t>participate in community life</a:t>
            </a:r>
          </a:p>
          <a:p>
            <a:pPr lvl="1"/>
            <a:r>
              <a:rPr lang="en-US" dirty="0"/>
              <a:t>control personal resources</a:t>
            </a:r>
          </a:p>
          <a:p>
            <a:endParaRPr lang="en-US" dirty="0"/>
          </a:p>
          <a:p>
            <a:r>
              <a:rPr lang="en-US" dirty="0"/>
              <a:t>It is selected by the individual from options that include non-disability specific settings</a:t>
            </a:r>
          </a:p>
          <a:p>
            <a:endParaRPr lang="en-US" dirty="0"/>
          </a:p>
          <a:p>
            <a:r>
              <a:rPr lang="en-US" dirty="0"/>
              <a:t>Ensures the right to privacy, dignity, respect, and freedom from coercion and restraint </a:t>
            </a:r>
          </a:p>
          <a:p>
            <a:endParaRPr lang="en-US" dirty="0"/>
          </a:p>
          <a:p>
            <a:r>
              <a:rPr lang="en-US" dirty="0"/>
              <a:t>Facilitates individual initiative, autonomy, and independence in making life choices</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3A6AFAC-B71C-4DC9-8668-CC3A75A415B5}"/>
              </a:ext>
            </a:extLst>
          </p:cNvPr>
          <p:cNvSpPr>
            <a:spLocks noGrp="1"/>
          </p:cNvSpPr>
          <p:nvPr>
            <p:ph type="sldNum" sz="quarter" idx="12"/>
          </p:nvPr>
        </p:nvSpPr>
        <p:spPr/>
        <p:txBody>
          <a:bodyPr/>
          <a:lstStyle/>
          <a:p>
            <a:fld id="{D7AC7A25-0390-4A56-B7F6-12DBCD0E311B}" type="slidenum">
              <a:rPr lang="en-US" altLang="en-US" smtClean="0"/>
              <a:pPr/>
              <a:t>5</a:t>
            </a:fld>
            <a:endParaRPr lang="en-US" altLang="en-US"/>
          </a:p>
        </p:txBody>
      </p:sp>
    </p:spTree>
    <p:extLst>
      <p:ext uri="{BB962C8B-B14F-4D97-AF65-F5344CB8AC3E}">
        <p14:creationId xmlns:p14="http://schemas.microsoft.com/office/powerpoint/2010/main" val="177264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6902-D820-6A61-2FC0-FF6306A95D9B}"/>
              </a:ext>
            </a:extLst>
          </p:cNvPr>
          <p:cNvSpPr>
            <a:spLocks noGrp="1"/>
          </p:cNvSpPr>
          <p:nvPr>
            <p:ph type="title"/>
          </p:nvPr>
        </p:nvSpPr>
        <p:spPr>
          <a:xfrm>
            <a:off x="0" y="0"/>
            <a:ext cx="9124950" cy="1143000"/>
          </a:xfrm>
        </p:spPr>
        <p:txBody>
          <a:bodyPr>
            <a:noAutofit/>
          </a:bodyPr>
          <a:lstStyle/>
          <a:p>
            <a:r>
              <a:rPr lang="en-US" sz="2800" dirty="0"/>
              <a:t>Core requirements of the </a:t>
            </a:r>
            <a:br>
              <a:rPr lang="en-US" sz="2800" dirty="0"/>
            </a:br>
            <a:r>
              <a:rPr lang="en-US" sz="2800" dirty="0"/>
              <a:t>CMS HCBS Final Settings Rule (2014)</a:t>
            </a:r>
          </a:p>
        </p:txBody>
      </p:sp>
      <p:sp>
        <p:nvSpPr>
          <p:cNvPr id="3" name="Content Placeholder 2">
            <a:extLst>
              <a:ext uri="{FF2B5EF4-FFF2-40B4-BE49-F238E27FC236}">
                <a16:creationId xmlns:a16="http://schemas.microsoft.com/office/drawing/2014/main" id="{914554D6-3195-F796-00D5-EDD90D6318C8}"/>
              </a:ext>
            </a:extLst>
          </p:cNvPr>
          <p:cNvSpPr>
            <a:spLocks noGrp="1"/>
          </p:cNvSpPr>
          <p:nvPr>
            <p:ph idx="1"/>
          </p:nvPr>
        </p:nvSpPr>
        <p:spPr>
          <a:xfrm>
            <a:off x="457200" y="1295400"/>
            <a:ext cx="8229600" cy="4756150"/>
          </a:xfrm>
        </p:spPr>
        <p:txBody>
          <a:bodyPr>
            <a:normAutofit fontScale="92500"/>
          </a:bodyPr>
          <a:lstStyle/>
          <a:p>
            <a:pPr fontAlgn="base"/>
            <a:endParaRPr lang="en-US" b="0" i="0" u="none" strike="noStrike" dirty="0">
              <a:effectLst/>
              <a:latin typeface="Tahoma" panose="020B0604030504040204" pitchFamily="34" charset="0"/>
            </a:endParaRPr>
          </a:p>
          <a:p>
            <a:pPr fontAlgn="base"/>
            <a:r>
              <a:rPr lang="en-US" sz="2400" b="0" i="0" u="none" strike="noStrike" dirty="0">
                <a:effectLst/>
                <a:latin typeface="Tahoma" panose="020B0604030504040204" pitchFamily="34" charset="0"/>
              </a:rPr>
              <a:t>Requires every state to ensure that services meet minimum standards for integration, access to community life, choice, autonomy, and other important consumer protections</a:t>
            </a:r>
            <a:r>
              <a:rPr lang="en-US" sz="2400" b="0" i="0" dirty="0">
                <a:effectLst/>
                <a:latin typeface="Tahoma" panose="020B0604030504040204" pitchFamily="34" charset="0"/>
              </a:rPr>
              <a:t>​</a:t>
            </a:r>
            <a:endParaRPr lang="en-US" sz="2400" b="0" i="0" dirty="0">
              <a:effectLst/>
              <a:latin typeface="Arial" panose="020B0604020202020204" pitchFamily="34" charset="0"/>
            </a:endParaRPr>
          </a:p>
          <a:p>
            <a:pPr fontAlgn="base"/>
            <a:r>
              <a:rPr lang="en-US" sz="2400" b="0" i="0" u="none" strike="noStrike" dirty="0">
                <a:effectLst/>
                <a:latin typeface="Tahoma" panose="020B0604030504040204" pitchFamily="34" charset="0"/>
              </a:rPr>
              <a:t>Person-centered planning</a:t>
            </a:r>
            <a:endParaRPr lang="en-US" sz="2400" dirty="0">
              <a:ea typeface="+mn-lt"/>
              <a:cs typeface="+mn-lt"/>
            </a:endParaRPr>
          </a:p>
          <a:p>
            <a:r>
              <a:rPr lang="en-US" sz="2400" dirty="0">
                <a:ea typeface="+mn-lt"/>
                <a:cs typeface="+mn-lt"/>
              </a:rPr>
              <a:t>States must receive final Statewide Transition Plan approval. </a:t>
            </a:r>
          </a:p>
          <a:p>
            <a:r>
              <a:rPr lang="en-US" sz="2400" dirty="0">
                <a:ea typeface="+mn-lt"/>
                <a:cs typeface="+mn-lt"/>
              </a:rPr>
              <a:t>All states and settings will be fully compliant with the following regulatory settings criteria:</a:t>
            </a:r>
            <a:endParaRPr lang="en-US" sz="2400" dirty="0">
              <a:ea typeface="Calibri" panose="020F0502020204030204"/>
              <a:cs typeface="Calibri"/>
            </a:endParaRPr>
          </a:p>
          <a:p>
            <a:pPr lvl="1"/>
            <a:r>
              <a:rPr lang="en-US" sz="2400" dirty="0">
                <a:ea typeface="+mn-lt"/>
                <a:cs typeface="+mn-lt"/>
              </a:rPr>
              <a:t>Privacy, dignity, respect, and freedom from coercion and restraint; and</a:t>
            </a:r>
            <a:endParaRPr lang="en-US" sz="2400" dirty="0">
              <a:cs typeface="Calibri"/>
            </a:endParaRPr>
          </a:p>
          <a:p>
            <a:pPr lvl="1"/>
            <a:r>
              <a:rPr lang="en-US" sz="2400" dirty="0">
                <a:ea typeface="+mn-lt"/>
                <a:cs typeface="+mn-lt"/>
              </a:rPr>
              <a:t>Control of personal resources.</a:t>
            </a:r>
            <a:endParaRPr lang="en-US" sz="3400" dirty="0">
              <a:cs typeface="Calibri"/>
            </a:endParaRPr>
          </a:p>
        </p:txBody>
      </p:sp>
      <p:sp>
        <p:nvSpPr>
          <p:cNvPr id="4" name="Slide Number Placeholder 3">
            <a:extLst>
              <a:ext uri="{FF2B5EF4-FFF2-40B4-BE49-F238E27FC236}">
                <a16:creationId xmlns:a16="http://schemas.microsoft.com/office/drawing/2014/main" id="{32F2DF3F-94A9-8700-ED29-352B5B3B133E}"/>
              </a:ext>
            </a:extLst>
          </p:cNvPr>
          <p:cNvSpPr>
            <a:spLocks noGrp="1"/>
          </p:cNvSpPr>
          <p:nvPr>
            <p:ph type="sldNum" sz="quarter" idx="12"/>
          </p:nvPr>
        </p:nvSpPr>
        <p:spPr/>
        <p:txBody>
          <a:bodyPr/>
          <a:lstStyle/>
          <a:p>
            <a:fld id="{7AA28999-D008-419E-9628-EE1C64F81F4C}" type="slidenum">
              <a:rPr lang="en-US" smtClean="0"/>
              <a:pPr/>
              <a:t>6</a:t>
            </a:fld>
            <a:endParaRPr lang="en-US" dirty="0"/>
          </a:p>
        </p:txBody>
      </p:sp>
      <p:pic>
        <p:nvPicPr>
          <p:cNvPr id="5" name="Picture 17" descr="Administration for Community Living (A C L) logo.">
            <a:extLst>
              <a:ext uri="{FF2B5EF4-FFF2-40B4-BE49-F238E27FC236}">
                <a16:creationId xmlns:a16="http://schemas.microsoft.com/office/drawing/2014/main" id="{4CA85999-DB4C-1680-4FE1-8D84AB5833D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4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578C-7108-461B-AAAB-57FA6C74EAF4}"/>
              </a:ext>
            </a:extLst>
          </p:cNvPr>
          <p:cNvSpPr>
            <a:spLocks noGrp="1"/>
          </p:cNvSpPr>
          <p:nvPr>
            <p:ph type="title"/>
          </p:nvPr>
        </p:nvSpPr>
        <p:spPr>
          <a:xfrm>
            <a:off x="228600" y="152400"/>
            <a:ext cx="8686800" cy="1265238"/>
          </a:xfrm>
        </p:spPr>
        <p:txBody>
          <a:bodyPr>
            <a:normAutofit fontScale="90000"/>
          </a:bodyPr>
          <a:lstStyle/>
          <a:p>
            <a:r>
              <a:rPr lang="en-US" sz="3600" dirty="0"/>
              <a:t>Additional Conditions: Provider-Owned or Controlled Settings</a:t>
            </a:r>
            <a:br>
              <a:rPr lang="en-US" altLang="en-US" sz="3400" dirty="0"/>
            </a:br>
            <a:endParaRPr lang="en-US" sz="2000" dirty="0"/>
          </a:p>
        </p:txBody>
      </p:sp>
      <p:sp>
        <p:nvSpPr>
          <p:cNvPr id="5" name="Rectangle 4">
            <a:extLst>
              <a:ext uri="{FF2B5EF4-FFF2-40B4-BE49-F238E27FC236}">
                <a16:creationId xmlns:a16="http://schemas.microsoft.com/office/drawing/2014/main" id="{0CA77E08-ACFE-4721-855E-2A8B046F2BD4}"/>
              </a:ext>
            </a:extLst>
          </p:cNvPr>
          <p:cNvSpPr/>
          <p:nvPr/>
        </p:nvSpPr>
        <p:spPr>
          <a:xfrm>
            <a:off x="408404" y="1950622"/>
            <a:ext cx="2514599" cy="1751111"/>
          </a:xfrm>
          <a:prstGeom prst="rect">
            <a:avLst/>
          </a:prstGeom>
          <a:solidFill>
            <a:srgbClr val="2B65A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Unit is owned, rented or occupied under a legally enforceable agreement </a:t>
            </a:r>
          </a:p>
        </p:txBody>
      </p:sp>
      <p:sp>
        <p:nvSpPr>
          <p:cNvPr id="9" name="Rectangle 5">
            <a:extLst>
              <a:ext uri="{FF2B5EF4-FFF2-40B4-BE49-F238E27FC236}">
                <a16:creationId xmlns:a16="http://schemas.microsoft.com/office/drawing/2014/main" id="{57B2BAA4-7092-45CA-9B91-6A83E3CB8CC6}"/>
              </a:ext>
            </a:extLst>
          </p:cNvPr>
          <p:cNvSpPr/>
          <p:nvPr/>
        </p:nvSpPr>
        <p:spPr>
          <a:xfrm>
            <a:off x="3075402" y="1949348"/>
            <a:ext cx="2743200" cy="175111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Privacy, lockable doors</a:t>
            </a:r>
          </a:p>
          <a:p>
            <a:pPr algn="ctr"/>
            <a:endParaRPr lang="en-US" dirty="0"/>
          </a:p>
          <a:p>
            <a:pPr algn="ctr"/>
            <a:r>
              <a:rPr lang="en-US" dirty="0"/>
              <a:t>Choice of roommates </a:t>
            </a:r>
          </a:p>
        </p:txBody>
      </p:sp>
      <p:sp>
        <p:nvSpPr>
          <p:cNvPr id="11" name="Rectangle 6">
            <a:extLst>
              <a:ext uri="{FF2B5EF4-FFF2-40B4-BE49-F238E27FC236}">
                <a16:creationId xmlns:a16="http://schemas.microsoft.com/office/drawing/2014/main" id="{F2947A27-E39D-430E-A067-BDB790F2866C}"/>
              </a:ext>
            </a:extLst>
          </p:cNvPr>
          <p:cNvSpPr/>
          <p:nvPr/>
        </p:nvSpPr>
        <p:spPr>
          <a:xfrm>
            <a:off x="460612" y="4089765"/>
            <a:ext cx="2514598" cy="1689302"/>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Freedom to control one’s own schedule/activities</a:t>
            </a:r>
          </a:p>
        </p:txBody>
      </p:sp>
      <p:sp>
        <p:nvSpPr>
          <p:cNvPr id="10" name="Rectangle 7">
            <a:extLst>
              <a:ext uri="{FF2B5EF4-FFF2-40B4-BE49-F238E27FC236}">
                <a16:creationId xmlns:a16="http://schemas.microsoft.com/office/drawing/2014/main" id="{170677B5-3151-4ECD-BFCE-B42D734AA234}"/>
              </a:ext>
            </a:extLst>
          </p:cNvPr>
          <p:cNvSpPr/>
          <p:nvPr/>
        </p:nvSpPr>
        <p:spPr>
          <a:xfrm>
            <a:off x="5927489" y="4058861"/>
            <a:ext cx="2743199" cy="1751111"/>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can have visitors they choose </a:t>
            </a:r>
          </a:p>
          <a:p>
            <a:pPr algn="ctr"/>
            <a:r>
              <a:rPr lang="en-US" dirty="0"/>
              <a:t>at any time</a:t>
            </a:r>
          </a:p>
        </p:txBody>
      </p:sp>
      <p:sp>
        <p:nvSpPr>
          <p:cNvPr id="4" name="Slide Number Placeholder 3">
            <a:extLst>
              <a:ext uri="{FF2B5EF4-FFF2-40B4-BE49-F238E27FC236}">
                <a16:creationId xmlns:a16="http://schemas.microsoft.com/office/drawing/2014/main" id="{910486FE-B897-49E5-8FB3-F7E4656A7936}"/>
              </a:ext>
            </a:extLst>
          </p:cNvPr>
          <p:cNvSpPr>
            <a:spLocks noGrp="1"/>
          </p:cNvSpPr>
          <p:nvPr>
            <p:ph type="sldNum" sz="quarter" idx="12"/>
          </p:nvPr>
        </p:nvSpPr>
        <p:spPr/>
        <p:txBody>
          <a:bodyPr/>
          <a:lstStyle/>
          <a:p>
            <a:fld id="{D7AC7A25-0390-4A56-B7F6-12DBCD0E311B}" type="slidenum">
              <a:rPr lang="en-US" altLang="en-US" smtClean="0"/>
              <a:pPr/>
              <a:t>7</a:t>
            </a:fld>
            <a:endParaRPr lang="en-US" altLang="en-US"/>
          </a:p>
        </p:txBody>
      </p:sp>
      <p:sp>
        <p:nvSpPr>
          <p:cNvPr id="12" name="Rectangle 5">
            <a:extLst>
              <a:ext uri="{FF2B5EF4-FFF2-40B4-BE49-F238E27FC236}">
                <a16:creationId xmlns:a16="http://schemas.microsoft.com/office/drawing/2014/main" id="{0C9F84A9-5E85-4477-B7DD-2CFE159976FC}"/>
              </a:ext>
            </a:extLst>
          </p:cNvPr>
          <p:cNvSpPr/>
          <p:nvPr/>
        </p:nvSpPr>
        <p:spPr>
          <a:xfrm>
            <a:off x="6019801" y="1978204"/>
            <a:ext cx="2743200" cy="1751111"/>
          </a:xfrm>
          <a:prstGeom prst="rect">
            <a:avLst/>
          </a:prstGeom>
          <a:solidFill>
            <a:schemeClr val="accent3">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Freedom to furnish and decorate</a:t>
            </a:r>
          </a:p>
        </p:txBody>
      </p:sp>
      <p:sp>
        <p:nvSpPr>
          <p:cNvPr id="13" name="Rectangle 6">
            <a:extLst>
              <a:ext uri="{FF2B5EF4-FFF2-40B4-BE49-F238E27FC236}">
                <a16:creationId xmlns:a16="http://schemas.microsoft.com/office/drawing/2014/main" id="{292E309B-6263-4B1D-A04B-5A201A06080C}"/>
              </a:ext>
            </a:extLst>
          </p:cNvPr>
          <p:cNvSpPr/>
          <p:nvPr/>
        </p:nvSpPr>
        <p:spPr>
          <a:xfrm>
            <a:off x="3181350" y="4089765"/>
            <a:ext cx="2514598" cy="1689302"/>
          </a:xfrm>
          <a:prstGeom prst="rect">
            <a:avLst/>
          </a:prstGeom>
          <a:solidFill>
            <a:srgbClr val="726A4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Access to food at any time</a:t>
            </a:r>
          </a:p>
        </p:txBody>
      </p:sp>
    </p:spTree>
    <p:extLst>
      <p:ext uri="{BB962C8B-B14F-4D97-AF65-F5344CB8AC3E}">
        <p14:creationId xmlns:p14="http://schemas.microsoft.com/office/powerpoint/2010/main" val="137212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CF09962A-7D8F-2D43-1081-18E4D7A2FBFD}"/>
              </a:ext>
            </a:extLst>
          </p:cNvPr>
          <p:cNvSpPr>
            <a:spLocks noGrp="1"/>
          </p:cNvSpPr>
          <p:nvPr>
            <p:ph type="title"/>
          </p:nvPr>
        </p:nvSpPr>
        <p:spPr>
          <a:xfrm>
            <a:off x="228600" y="0"/>
            <a:ext cx="8686800" cy="1417638"/>
          </a:xfrm>
        </p:spPr>
        <p:txBody>
          <a:bodyPr/>
          <a:lstStyle/>
          <a:p>
            <a:pPr>
              <a:defRPr/>
            </a:pPr>
            <a:r>
              <a:rPr lang="en-US" altLang="en-US" sz="3200" dirty="0"/>
              <a:t>Statewide Transition Plan Status as of </a:t>
            </a:r>
            <a:br>
              <a:rPr lang="en-US" altLang="en-US" sz="3200" dirty="0"/>
            </a:br>
            <a:r>
              <a:rPr lang="en-US" altLang="en-US" sz="3200" dirty="0"/>
              <a:t>August 2, 2022</a:t>
            </a:r>
            <a:endParaRPr lang="en-US" altLang="en-US" sz="3200" strike="sngStrike" dirty="0"/>
          </a:p>
        </p:txBody>
      </p:sp>
      <p:pic>
        <p:nvPicPr>
          <p:cNvPr id="6" name="Content Placeholder 5" descr="Statewide Transition Plan Status as of August 2, 2022 Initial Approval Granted: AL, AZ, CA, FL, GA, IL, IA, KS, LA, ME, MD, MI, MT, NV, NH, NJ, NM, NY, NC, PA, RI, WV, WI. Final Approval: AK, AR, CO, CT, DE, DC, HI, ID, IN, KY, MN, MO, MS, ND, NE, OH, OK, OR, SC, SD, TN, UT, VA, VT, WA, WY. CO, IL, IN, ME, MO, MS, NE, SC, and VT received approval during the PHE. MA and TX are pending initial approval.">
            <a:extLst>
              <a:ext uri="{FF2B5EF4-FFF2-40B4-BE49-F238E27FC236}">
                <a16:creationId xmlns:a16="http://schemas.microsoft.com/office/drawing/2014/main" id="{928B926D-42AE-2DC1-18DC-453BDF9BF10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9072" b="9072"/>
          <a:stretch>
            <a:fillRect/>
          </a:stretch>
        </p:blipFill>
        <p:spPr bwMode="auto">
          <a:xfrm>
            <a:off x="380999" y="1417638"/>
            <a:ext cx="7968563" cy="4373562"/>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BBC0E003-0CC4-458A-8B3C-A73495BFD68D}"/>
              </a:ext>
            </a:extLst>
          </p:cNvPr>
          <p:cNvSpPr>
            <a:spLocks noGrp="1"/>
          </p:cNvSpPr>
          <p:nvPr>
            <p:ph type="sldNum" sz="quarter" idx="12"/>
          </p:nvPr>
        </p:nvSpPr>
        <p:spPr>
          <a:xfrm>
            <a:off x="3505200" y="6356352"/>
            <a:ext cx="2133600" cy="365125"/>
          </a:xfrm>
        </p:spPr>
        <p:txBody>
          <a:bodyPr/>
          <a:lstStyle/>
          <a:p>
            <a:fld id="{7AA28999-D008-419E-9628-EE1C64F81F4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A499-1786-18E4-548B-744D25578C2A}"/>
              </a:ext>
            </a:extLst>
          </p:cNvPr>
          <p:cNvSpPr>
            <a:spLocks noGrp="1"/>
          </p:cNvSpPr>
          <p:nvPr>
            <p:ph type="title"/>
          </p:nvPr>
        </p:nvSpPr>
        <p:spPr>
          <a:xfrm>
            <a:off x="0" y="304800"/>
            <a:ext cx="9144000" cy="994172"/>
          </a:xfrm>
        </p:spPr>
        <p:txBody>
          <a:bodyPr>
            <a:noAutofit/>
          </a:bodyPr>
          <a:lstStyle/>
          <a:p>
            <a:r>
              <a:rPr lang="en-US" sz="3600" dirty="0">
                <a:ea typeface="Calibri Light"/>
                <a:cs typeface="Calibri Light"/>
              </a:rPr>
              <a:t>Corrective Action Plans </a:t>
            </a:r>
            <a:br>
              <a:rPr lang="en-US" sz="3600" dirty="0">
                <a:ea typeface="Calibri Light"/>
                <a:cs typeface="Calibri Light"/>
              </a:rPr>
            </a:br>
            <a:r>
              <a:rPr lang="en-US" sz="3600" dirty="0">
                <a:ea typeface="Calibri Light"/>
                <a:cs typeface="Calibri Light"/>
              </a:rPr>
              <a:t>(State Flexibilities)</a:t>
            </a:r>
            <a:endParaRPr lang="en-US" sz="3600" dirty="0"/>
          </a:p>
        </p:txBody>
      </p:sp>
      <p:sp>
        <p:nvSpPr>
          <p:cNvPr id="3" name="Content Placeholder 2">
            <a:extLst>
              <a:ext uri="{FF2B5EF4-FFF2-40B4-BE49-F238E27FC236}">
                <a16:creationId xmlns:a16="http://schemas.microsoft.com/office/drawing/2014/main" id="{8F137F83-C9FB-3407-A752-1D84972CB2E4}"/>
              </a:ext>
            </a:extLst>
          </p:cNvPr>
          <p:cNvSpPr>
            <a:spLocks noGrp="1"/>
          </p:cNvSpPr>
          <p:nvPr>
            <p:ph idx="1"/>
          </p:nvPr>
        </p:nvSpPr>
        <p:spPr>
          <a:xfrm>
            <a:off x="609600" y="1532334"/>
            <a:ext cx="8077200" cy="3873104"/>
          </a:xfrm>
        </p:spPr>
        <p:txBody>
          <a:bodyPr vert="horz" lIns="68580" tIns="34290" rIns="68580" bIns="34290" rtlCol="0" anchor="t">
            <a:noAutofit/>
          </a:bodyPr>
          <a:lstStyle/>
          <a:p>
            <a:r>
              <a:rPr lang="en-US" sz="1800" dirty="0">
                <a:ea typeface="+mn-lt"/>
                <a:cs typeface="+mn-lt"/>
              </a:rPr>
              <a:t>CMS will authorize CAPs to continue federal reimbursement of HCBS beyond the end of the transition period, if states need additional time to ensure full provider compliance with the regulatory criteria NOT mentioned above. These include for example:</a:t>
            </a:r>
            <a:endParaRPr lang="en-US" sz="1800" dirty="0">
              <a:ea typeface="Calibri"/>
              <a:cs typeface="Calibri"/>
            </a:endParaRPr>
          </a:p>
          <a:p>
            <a:pPr>
              <a:buNone/>
            </a:pPr>
            <a:r>
              <a:rPr lang="en-US" sz="1800" dirty="0">
                <a:ea typeface="+mn-lt"/>
                <a:cs typeface="+mn-lt"/>
              </a:rPr>
              <a:t>		– Access to the broader community;</a:t>
            </a:r>
          </a:p>
          <a:p>
            <a:pPr>
              <a:buNone/>
            </a:pPr>
            <a:r>
              <a:rPr lang="en-US" sz="1800" dirty="0">
                <a:ea typeface="+mn-lt"/>
                <a:cs typeface="+mn-lt"/>
              </a:rPr>
              <a:t>		– Opportunities for employment;</a:t>
            </a:r>
          </a:p>
          <a:p>
            <a:pPr>
              <a:buNone/>
            </a:pPr>
            <a:r>
              <a:rPr lang="en-US" sz="1800" dirty="0">
                <a:ea typeface="+mn-lt"/>
                <a:cs typeface="+mn-lt"/>
              </a:rPr>
              <a:t>		– Option for a private unit and/or choice of a roommate; and</a:t>
            </a:r>
          </a:p>
          <a:p>
            <a:pPr>
              <a:buNone/>
            </a:pPr>
            <a:r>
              <a:rPr lang="en-US" sz="1800" dirty="0">
                <a:ea typeface="+mn-lt"/>
                <a:cs typeface="+mn-lt"/>
              </a:rPr>
              <a:t>		– Choice of non-disability specific settings.</a:t>
            </a:r>
          </a:p>
          <a:p>
            <a:r>
              <a:rPr lang="en-US" sz="1800" dirty="0">
                <a:ea typeface="+mn-lt"/>
                <a:cs typeface="+mn-lt"/>
              </a:rPr>
              <a:t>States must be able to show that their policies and procedures reflect the settings criteria and they have made efforts to implement the criteria to the fullest extent possible and work with CMS on a concrete, time-limited plan to come into full compliance with remaining criteria.</a:t>
            </a:r>
          </a:p>
          <a:p>
            <a:r>
              <a:rPr lang="en-US" sz="1800" dirty="0">
                <a:ea typeface="+mn-lt"/>
                <a:cs typeface="+mn-lt"/>
              </a:rPr>
              <a:t>States should seek stakeholder input when developing CAPs.</a:t>
            </a:r>
          </a:p>
        </p:txBody>
      </p:sp>
      <p:pic>
        <p:nvPicPr>
          <p:cNvPr id="4" name="Picture 17" descr="Administration for Community Living (A C L) logo.">
            <a:extLst>
              <a:ext uri="{FF2B5EF4-FFF2-40B4-BE49-F238E27FC236}">
                <a16:creationId xmlns:a16="http://schemas.microsoft.com/office/drawing/2014/main" id="{57CC3D72-8486-488A-57CC-12421F9C294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513245"/>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LPresentationTemplate  -  Read-Only" id="{28D06A1D-650A-47AF-AED7-F8A65F8B4382}" vid="{1DEAA3E1-3DD0-4D61-B889-D2037A3762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6213</TotalTime>
  <Words>2706</Words>
  <Application>Microsoft Macintosh PowerPoint</Application>
  <PresentationFormat>On-screen Show (4:3)</PresentationFormat>
  <Paragraphs>302</Paragraphs>
  <Slides>27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Candara</vt:lpstr>
      <vt:lpstr>Courier New</vt:lpstr>
      <vt:lpstr>SanFranciscoDisplay-Regular</vt:lpstr>
      <vt:lpstr>Tahoma</vt:lpstr>
      <vt:lpstr>Wingdings</vt:lpstr>
      <vt:lpstr>ACLPresentationTemplate_2014</vt:lpstr>
      <vt:lpstr>I Want to Choose Where I Live &amp; Who I Live With!</vt:lpstr>
      <vt:lpstr>Agenda</vt:lpstr>
      <vt:lpstr>The What and Who of HCBS</vt:lpstr>
      <vt:lpstr>Settings Rule: Why It’s Needed</vt:lpstr>
      <vt:lpstr>What Makes a Setting Home and Community-Based?</vt:lpstr>
      <vt:lpstr>Core requirements of the  CMS HCBS Final Settings Rule (2014)</vt:lpstr>
      <vt:lpstr>Additional Conditions: Provider-Owned or Controlled Settings </vt:lpstr>
      <vt:lpstr>Statewide Transition Plan Status as of  August 2, 2022</vt:lpstr>
      <vt:lpstr>Corrective Action Plans  (State Flexibilities)</vt:lpstr>
      <vt:lpstr>Importance of Public Engagement</vt:lpstr>
      <vt:lpstr>Opportunities for Engagement</vt:lpstr>
      <vt:lpstr>Who are the stakeholders we need to hear from?</vt:lpstr>
      <vt:lpstr>Methods for Engagement</vt:lpstr>
      <vt:lpstr>Examples of Supporting Stakeholder Engagement</vt:lpstr>
      <vt:lpstr>Vermont </vt:lpstr>
      <vt:lpstr>How do we work with our partners?</vt:lpstr>
      <vt:lpstr>Vermont: Act as a Trusted Messenger on HCBS Rule</vt:lpstr>
      <vt:lpstr>Tips for Stakeholder Engagement</vt:lpstr>
      <vt:lpstr>Tips for stakeholder engagement continued</vt:lpstr>
      <vt:lpstr>PADDC and Temple Partnership</vt:lpstr>
      <vt:lpstr>Created the Coalition for Inclusive Community</vt:lpstr>
      <vt:lpstr>Pennsylvania</vt:lpstr>
      <vt:lpstr>Additional Support</vt:lpstr>
      <vt:lpstr>Alabama</vt:lpstr>
      <vt:lpstr>Resources and Toolkits</vt:lpstr>
      <vt:lpstr>Additional Resources</vt:lpstr>
      <vt:lpstr>  Thank you.</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Presentation Style Template</dc:title>
  <dc:creator>ACL</dc:creator>
  <cp:keywords>ACL, OEA, Template</cp:keywords>
  <cp:lastModifiedBy>Rachel Kaplan She/Her</cp:lastModifiedBy>
  <cp:revision>56</cp:revision>
  <dcterms:created xsi:type="dcterms:W3CDTF">2017-03-22T19:20:04Z</dcterms:created>
  <dcterms:modified xsi:type="dcterms:W3CDTF">2022-10-03T20:20:22Z</dcterms:modified>
</cp:coreProperties>
</file>