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Calibri" panose="020F0502020204030204" pitchFamily="34" charset="0"/>
      <p:regular r:id="rId17"/>
      <p:bold r:id="rId18"/>
      <p:italic r:id="rId19"/>
      <p:boldItalic r:id="rId20"/>
    </p:embeddedFont>
    <p:embeddedFont>
      <p:font typeface="Economica" panose="02000506040000020004" pitchFamily="2" charset="77"/>
      <p:regular r:id="rId21"/>
      <p:bold r:id="rId22"/>
      <p:italic r:id="rId23"/>
      <p:boldItalic r:id="rId24"/>
    </p:embeddedFont>
    <p:embeddedFont>
      <p:font typeface="Open Sans" panose="020B0606030504020204"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5454"/>
    <p:restoredTop sz="86395"/>
  </p:normalViewPr>
  <p:slideViewPr>
    <p:cSldViewPr snapToGrid="0">
      <p:cViewPr varScale="1">
        <p:scale>
          <a:sx n="107" d="100"/>
          <a:sy n="107" d="100"/>
        </p:scale>
        <p:origin x="120" y="1096"/>
      </p:cViewPr>
      <p:guideLst>
        <p:guide orient="horz" pos="1620"/>
        <p:guide pos="2880"/>
      </p:guideLst>
    </p:cSldViewPr>
  </p:slideViewPr>
  <p:outlineViewPr>
    <p:cViewPr>
      <p:scale>
        <a:sx n="33" d="100"/>
        <a:sy n="33" d="100"/>
      </p:scale>
      <p:origin x="0" y="-44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5a2cdb6cd3_0_2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5a2cdb6cd3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5a2cdb6cd3_0_3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5a2cdb6cd3_0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5a2cdb6cd3_0_3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5a2cdb6cd3_0_3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5a2cdb6cd3_0_3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5a2cdb6cd3_0_3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5a2cdb6cd3_0_2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5a2cdb6cd3_0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5a2cdb6cd3_0_2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5a2cdb6cd3_0_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61baca4ea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61baca4ea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5a2cdb6cd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5a2cdb6cd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5a2cdb6cd3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5a2cdb6cd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5a2cdb6cd3_0_2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5a2cdb6cd3_0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5a2cdb6cd3_0_2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15a2cdb6cd3_0_2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5a2cdb6cd3_0_2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5a2cdb6cd3_0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5a2cdb6cd3_0_2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5a2cdb6cd3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dirty="0"/>
              <a:t>F.R.I.E.S.: A Guide to Enthusiastic Consent</a:t>
            </a:r>
            <a:endParaRPr dirty="0"/>
          </a:p>
        </p:txBody>
      </p:sp>
      <p:sp>
        <p:nvSpPr>
          <p:cNvPr id="63" name="Google Shape;63;p13"/>
          <p:cNvSpPr txBox="1">
            <a:spLocks noGrp="1"/>
          </p:cNvSpPr>
          <p:nvPr>
            <p:ph type="subTitle" idx="1"/>
          </p:nvPr>
        </p:nvSpPr>
        <p:spPr>
          <a:xfrm>
            <a:off x="311700" y="2834125"/>
            <a:ext cx="8520600" cy="205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With Mels Felton and Whitney Doyle</a:t>
            </a:r>
            <a:endParaRPr/>
          </a:p>
          <a:p>
            <a:pPr marL="0" lvl="0" indent="0" algn="ctr" rtl="0">
              <a:spcBef>
                <a:spcPts val="0"/>
              </a:spcBef>
              <a:spcAft>
                <a:spcPts val="0"/>
              </a:spcAft>
              <a:buNone/>
            </a:pPr>
            <a:endParaRPr/>
          </a:p>
          <a:p>
            <a:pPr marL="0" lvl="0" indent="0" algn="ctr" rtl="0">
              <a:spcBef>
                <a:spcPts val="0"/>
              </a:spcBef>
              <a:spcAft>
                <a:spcPts val="0"/>
              </a:spcAft>
              <a:buNone/>
            </a:pPr>
            <a:r>
              <a:rPr lang="en"/>
              <a:t>APRIL Conference 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Reversible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Informed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Enthusiastic</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Specific</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t>Who we are: </a:t>
            </a:r>
            <a:r>
              <a:rPr lang="en" dirty="0" err="1"/>
              <a:t>Mels</a:t>
            </a:r>
            <a:r>
              <a:rPr lang="en" dirty="0"/>
              <a:t> Felton</a:t>
            </a:r>
            <a:endParaRPr dirty="0"/>
          </a:p>
        </p:txBody>
      </p:sp>
      <p:sp>
        <p:nvSpPr>
          <p:cNvPr id="69" name="Google Shape;69;p14"/>
          <p:cNvSpPr txBox="1">
            <a:spLocks noGrp="1"/>
          </p:cNvSpPr>
          <p:nvPr>
            <p:ph type="body" idx="1"/>
          </p:nvPr>
        </p:nvSpPr>
        <p:spPr>
          <a:xfrm>
            <a:off x="311700" y="1056400"/>
            <a:ext cx="3999900" cy="335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latin typeface="Calibri"/>
                <a:ea typeface="Calibri"/>
                <a:cs typeface="Calibri"/>
                <a:sym typeface="Calibri"/>
              </a:rPr>
              <a:t>Mels Felton (pronouns they/them) is a disability advocate based out of Spokane, Washington. Graduating cum laude from Eastern Washington University in 2018, they began their work in the Independent Living Movement two days after graduation. In the four years since then, Mels has worked with multiple disability organization, fighting for equity, inclusion, and disability justice. As a disabled person, Mels spends their time advocating for community inclusion for all disabled people, believing firmly that there should be "nothing about us without us." Outside of fighting for disability justice and the abolition of institutions, Mels is gardening with their spouse, training their service dog, or cuddling with their cats.</a:t>
            </a:r>
            <a:endParaRPr>
              <a:latin typeface="Calibri"/>
              <a:ea typeface="Calibri"/>
              <a:cs typeface="Calibri"/>
              <a:sym typeface="Calibri"/>
            </a:endParaRPr>
          </a:p>
          <a:p>
            <a:pPr marL="0" lvl="0" indent="0" algn="l" rtl="0">
              <a:spcBef>
                <a:spcPts val="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t>Who we are: Whitney Doyle</a:t>
            </a:r>
            <a:endParaRPr dirty="0"/>
          </a:p>
        </p:txBody>
      </p:sp>
      <p:sp>
        <p:nvSpPr>
          <p:cNvPr id="76" name="Google Shape;76;p1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Clr>
                <a:schemeClr val="dk1"/>
              </a:buClr>
              <a:buSzPct val="66785"/>
              <a:buFont typeface="Arial"/>
              <a:buNone/>
            </a:pPr>
            <a:r>
              <a:rPr lang="en">
                <a:latin typeface="Calibri"/>
                <a:ea typeface="Calibri"/>
                <a:cs typeface="Calibri"/>
                <a:sym typeface="Calibri"/>
              </a:rPr>
              <a:t>Whitney Doyle (pronouns she/her) is the Executive Director for the Florida Alliance for Assistive Services and Technology (FAAST). Her drive for transparency and equality has led to expanded outreach of FAAST services in every county in Florida. Whitney began her career with a Bachelors of Applied Science in Orthotics and Prosthetics from St. Petersburg College and became a Certified Prosthetist in 2015. Seeking a transition away from patient care, Whitney began working on projects that aligned with her passion for equitable access. Whitney serves on the Board of Directors for the Association of Programs for Rural Independent Living, the Commission on Rehabilitation Counselor Certification, and the Florida Independent Living Council. She is also a long-time volunteer with the Florida Youth Leadership Forum and has a Master’s Degree in Nonprofit Management from the University of Central Florida. Whitney is a proud eighth-generation Floridian and lives in Tallahassee with her husband, Tyler.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Agenda</a:t>
            </a:r>
            <a:endParaRPr/>
          </a:p>
        </p:txBody>
      </p:sp>
      <p:sp>
        <p:nvSpPr>
          <p:cNvPr id="83" name="Google Shape;83;p1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Why are we talking about this?</a:t>
            </a:r>
            <a:endParaRPr/>
          </a:p>
          <a:p>
            <a:pPr marL="457200" lvl="0" indent="-342900" algn="l" rtl="0">
              <a:spcBef>
                <a:spcPts val="0"/>
              </a:spcBef>
              <a:spcAft>
                <a:spcPts val="0"/>
              </a:spcAft>
              <a:buSzPts val="1800"/>
              <a:buChar char="●"/>
            </a:pPr>
            <a:r>
              <a:rPr lang="en"/>
              <a:t>Getting Comfortable</a:t>
            </a:r>
            <a:endParaRPr/>
          </a:p>
          <a:p>
            <a:pPr marL="457200" lvl="0" indent="-342900" algn="l" rtl="0">
              <a:spcBef>
                <a:spcPts val="0"/>
              </a:spcBef>
              <a:spcAft>
                <a:spcPts val="0"/>
              </a:spcAft>
              <a:buSzPts val="1800"/>
              <a:buChar char="●"/>
            </a:pPr>
            <a:r>
              <a:rPr lang="en"/>
              <a:t>What is consent?</a:t>
            </a:r>
            <a:endParaRPr/>
          </a:p>
          <a:p>
            <a:pPr marL="457200" lvl="0" indent="-342900" algn="l" rtl="0">
              <a:spcBef>
                <a:spcPts val="0"/>
              </a:spcBef>
              <a:spcAft>
                <a:spcPts val="0"/>
              </a:spcAft>
              <a:buSzPts val="1800"/>
              <a:buChar char="●"/>
            </a:pPr>
            <a:r>
              <a:rPr lang="en"/>
              <a:t>What does and doesn’t consent look like?</a:t>
            </a:r>
            <a:endParaRPr/>
          </a:p>
          <a:p>
            <a:pPr marL="457200" lvl="0" indent="-342900" algn="l" rtl="0">
              <a:spcBef>
                <a:spcPts val="0"/>
              </a:spcBef>
              <a:spcAft>
                <a:spcPts val="0"/>
              </a:spcAft>
              <a:buSzPts val="1800"/>
              <a:buChar char="●"/>
            </a:pPr>
            <a:r>
              <a:rPr lang="en"/>
              <a:t>Overview of F.R.I.E.S.</a:t>
            </a:r>
            <a:endParaRPr/>
          </a:p>
          <a:p>
            <a:pPr marL="457200" lvl="0" indent="-342900" algn="l" rtl="0">
              <a:spcBef>
                <a:spcPts val="0"/>
              </a:spcBef>
              <a:spcAft>
                <a:spcPts val="0"/>
              </a:spcAft>
              <a:buSzPts val="1800"/>
              <a:buChar char="●"/>
            </a:pPr>
            <a:r>
              <a:rPr lang="en"/>
              <a:t>Questions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Why are we talking about this?</a:t>
            </a:r>
            <a:endParaRPr/>
          </a:p>
        </p:txBody>
      </p:sp>
      <p:sp>
        <p:nvSpPr>
          <p:cNvPr id="89" name="Google Shape;89;p17"/>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Individuals with disabilities have a higher likelihood of </a:t>
            </a:r>
            <a:endParaRPr/>
          </a:p>
          <a:p>
            <a:pPr marL="914400" lvl="1" indent="-317500" algn="l" rtl="0">
              <a:spcBef>
                <a:spcPts val="0"/>
              </a:spcBef>
              <a:spcAft>
                <a:spcPts val="0"/>
              </a:spcAft>
              <a:buSzPts val="1400"/>
              <a:buChar char="○"/>
            </a:pPr>
            <a:r>
              <a:rPr lang="en"/>
              <a:t>Being removed from sex education courses</a:t>
            </a:r>
            <a:endParaRPr/>
          </a:p>
          <a:p>
            <a:pPr marL="914400" lvl="1" indent="-317500" algn="l" rtl="0">
              <a:spcBef>
                <a:spcPts val="0"/>
              </a:spcBef>
              <a:spcAft>
                <a:spcPts val="0"/>
              </a:spcAft>
              <a:buSzPts val="1400"/>
              <a:buChar char="○"/>
            </a:pPr>
            <a:r>
              <a:rPr lang="en"/>
              <a:t>Experiencing sexual assualt</a:t>
            </a:r>
            <a:endParaRPr/>
          </a:p>
          <a:p>
            <a:pPr marL="914400" lvl="1" indent="-317500" algn="l" rtl="0">
              <a:spcBef>
                <a:spcPts val="0"/>
              </a:spcBef>
              <a:spcAft>
                <a:spcPts val="0"/>
              </a:spcAft>
              <a:buSzPts val="1400"/>
              <a:buChar char="○"/>
            </a:pPr>
            <a:r>
              <a:rPr lang="en"/>
              <a:t>Not recieving comprehensive sex education that is disability informed</a:t>
            </a:r>
            <a:endParaRPr/>
          </a:p>
          <a:p>
            <a:pPr marL="457200" lvl="0" indent="-342900" algn="l" rtl="0">
              <a:spcBef>
                <a:spcPts val="0"/>
              </a:spcBef>
              <a:spcAft>
                <a:spcPts val="0"/>
              </a:spcAft>
              <a:buSzPts val="1800"/>
              <a:buChar char="●"/>
            </a:pPr>
            <a:r>
              <a:rPr lang="en"/>
              <a:t>Sex is an Independent Living Skill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What is consent?</a:t>
            </a:r>
            <a:endParaRPr/>
          </a:p>
        </p:txBody>
      </p:sp>
      <p:sp>
        <p:nvSpPr>
          <p:cNvPr id="95" name="Google Shape;95;p18"/>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Consent is when permission is given to for something to happen</a:t>
            </a:r>
            <a:endParaRPr/>
          </a:p>
          <a:p>
            <a:pPr marL="457200" lvl="0" indent="-342900" algn="l" rtl="0">
              <a:spcBef>
                <a:spcPts val="0"/>
              </a:spcBef>
              <a:spcAft>
                <a:spcPts val="0"/>
              </a:spcAft>
              <a:buSzPts val="1800"/>
              <a:buChar char="●"/>
            </a:pPr>
            <a:r>
              <a:rPr lang="en"/>
              <a:t>When in relation to sex, consent is permission given to participate in sexual activities</a:t>
            </a:r>
            <a:endParaRPr/>
          </a:p>
          <a:p>
            <a:pPr marL="457200" lvl="0" indent="-342900" algn="l" rtl="0">
              <a:spcBef>
                <a:spcPts val="0"/>
              </a:spcBef>
              <a:spcAft>
                <a:spcPts val="0"/>
              </a:spcAft>
              <a:buSzPts val="1800"/>
              <a:buChar char="●"/>
            </a:pPr>
            <a:r>
              <a:rPr lang="en"/>
              <a:t>Summed up, consent is about effective communication between all partners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2" name="Title 1">
            <a:extLst>
              <a:ext uri="{FF2B5EF4-FFF2-40B4-BE49-F238E27FC236}">
                <a16:creationId xmlns:a16="http://schemas.microsoft.com/office/drawing/2014/main" id="{DF98FDBC-D7A5-CE67-C73A-C0099BFDC9DD}"/>
              </a:ext>
            </a:extLst>
          </p:cNvPr>
          <p:cNvSpPr>
            <a:spLocks noGrp="1"/>
          </p:cNvSpPr>
          <p:nvPr>
            <p:ph type="title"/>
          </p:nvPr>
        </p:nvSpPr>
        <p:spPr>
          <a:xfrm>
            <a:off x="623400" y="-1049737"/>
            <a:ext cx="8520600" cy="831300"/>
          </a:xfrm>
        </p:spPr>
        <p:txBody>
          <a:bodyPr/>
          <a:lstStyle/>
          <a:p>
            <a:r>
              <a:rPr lang="en-US" dirty="0"/>
              <a:t>Consent Doesn’t Look Like</a:t>
            </a:r>
          </a:p>
        </p:txBody>
      </p:sp>
      <p:sp>
        <p:nvSpPr>
          <p:cNvPr id="100" name="Google Shape;100;p19"/>
          <p:cNvSpPr txBox="1">
            <a:spLocks noGrp="1"/>
          </p:cNvSpPr>
          <p:nvPr>
            <p:ph type="body" idx="2"/>
          </p:nvPr>
        </p:nvSpPr>
        <p:spPr>
          <a:xfrm>
            <a:off x="322200" y="450025"/>
            <a:ext cx="8510100" cy="4129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300" b="1" dirty="0"/>
              <a:t>Consent doesn’t look like:</a:t>
            </a:r>
            <a:endParaRPr sz="2300" b="1" dirty="0"/>
          </a:p>
          <a:p>
            <a:pPr marL="457200" lvl="0" indent="-374650" algn="l" rtl="0">
              <a:spcBef>
                <a:spcPts val="1200"/>
              </a:spcBef>
              <a:spcAft>
                <a:spcPts val="0"/>
              </a:spcAft>
              <a:buSzPts val="2300"/>
              <a:buChar char="●"/>
            </a:pPr>
            <a:r>
              <a:rPr lang="en" sz="2300" dirty="0"/>
              <a:t>Forced</a:t>
            </a:r>
            <a:endParaRPr sz="2300" dirty="0"/>
          </a:p>
          <a:p>
            <a:pPr marL="457200" lvl="0" indent="-374650" algn="l" rtl="0">
              <a:spcBef>
                <a:spcPts val="0"/>
              </a:spcBef>
              <a:spcAft>
                <a:spcPts val="0"/>
              </a:spcAft>
              <a:buSzPts val="2300"/>
              <a:buChar char="●"/>
            </a:pPr>
            <a:r>
              <a:rPr lang="en" sz="2300" dirty="0"/>
              <a:t>Unsure</a:t>
            </a:r>
            <a:endParaRPr sz="2300" dirty="0"/>
          </a:p>
          <a:p>
            <a:pPr marL="457200" lvl="0" indent="-374650" algn="l" rtl="0">
              <a:spcBef>
                <a:spcPts val="0"/>
              </a:spcBef>
              <a:spcAft>
                <a:spcPts val="0"/>
              </a:spcAft>
              <a:buSzPts val="2300"/>
              <a:buChar char="●"/>
            </a:pPr>
            <a:r>
              <a:rPr lang="en" sz="2300" dirty="0"/>
              <a:t>Disengaged</a:t>
            </a:r>
            <a:endParaRPr sz="2300" dirty="0"/>
          </a:p>
          <a:p>
            <a:pPr marL="457200" lvl="0" indent="-374650" algn="l" rtl="0">
              <a:spcBef>
                <a:spcPts val="0"/>
              </a:spcBef>
              <a:spcAft>
                <a:spcPts val="0"/>
              </a:spcAft>
              <a:buSzPts val="2300"/>
              <a:buChar char="●"/>
            </a:pPr>
            <a:r>
              <a:rPr lang="en" sz="2300" dirty="0"/>
              <a:t>Clothing Choice</a:t>
            </a:r>
            <a:endParaRPr sz="2300" dirty="0"/>
          </a:p>
          <a:p>
            <a:pPr marL="457200" lvl="0" indent="-374650" algn="l" rtl="0">
              <a:spcBef>
                <a:spcPts val="0"/>
              </a:spcBef>
              <a:spcAft>
                <a:spcPts val="0"/>
              </a:spcAft>
              <a:buSzPts val="2300"/>
              <a:buChar char="●"/>
            </a:pPr>
            <a:r>
              <a:rPr lang="en" sz="2300" dirty="0"/>
              <a:t>Assuming</a:t>
            </a:r>
            <a:endParaRPr sz="2300" dirty="0"/>
          </a:p>
          <a:p>
            <a:pPr marL="457200" lvl="0" indent="-374650" algn="l" rtl="0">
              <a:spcBef>
                <a:spcPts val="0"/>
              </a:spcBef>
              <a:spcAft>
                <a:spcPts val="0"/>
              </a:spcAft>
              <a:buSzPts val="2300"/>
              <a:buChar char="●"/>
            </a:pPr>
            <a:r>
              <a:rPr lang="en" sz="2300" dirty="0"/>
              <a:t>Scared</a:t>
            </a:r>
            <a:endParaRPr sz="2300" dirty="0"/>
          </a:p>
          <a:p>
            <a:pPr marL="457200" lvl="0" indent="0" algn="l" rtl="0">
              <a:spcBef>
                <a:spcPts val="1200"/>
              </a:spcBef>
              <a:spcAft>
                <a:spcPts val="1200"/>
              </a:spcAft>
              <a:buNone/>
            </a:pPr>
            <a:endParaRP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dirty="0"/>
              <a:t>F.R.I.E.S. Stands for:</a:t>
            </a:r>
            <a:endParaRPr dirty="0"/>
          </a:p>
        </p:txBody>
      </p:sp>
      <p:sp>
        <p:nvSpPr>
          <p:cNvPr id="106" name="Google Shape;106;p20"/>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Freely Given </a:t>
            </a:r>
            <a:endParaRPr/>
          </a:p>
          <a:p>
            <a:pPr marL="457200" lvl="0" indent="-342900" algn="l" rtl="0">
              <a:spcBef>
                <a:spcPts val="0"/>
              </a:spcBef>
              <a:spcAft>
                <a:spcPts val="0"/>
              </a:spcAft>
              <a:buSzPts val="1800"/>
              <a:buChar char="●"/>
            </a:pPr>
            <a:r>
              <a:rPr lang="en"/>
              <a:t>Reversible</a:t>
            </a:r>
            <a:endParaRPr/>
          </a:p>
          <a:p>
            <a:pPr marL="457200" lvl="0" indent="-342900" algn="l" rtl="0">
              <a:spcBef>
                <a:spcPts val="0"/>
              </a:spcBef>
              <a:spcAft>
                <a:spcPts val="0"/>
              </a:spcAft>
              <a:buSzPts val="1800"/>
              <a:buChar char="●"/>
            </a:pPr>
            <a:r>
              <a:rPr lang="en"/>
              <a:t>Informed</a:t>
            </a:r>
            <a:endParaRPr/>
          </a:p>
          <a:p>
            <a:pPr marL="457200" lvl="0" indent="-342900" algn="l" rtl="0">
              <a:spcBef>
                <a:spcPts val="0"/>
              </a:spcBef>
              <a:spcAft>
                <a:spcPts val="0"/>
              </a:spcAft>
              <a:buSzPts val="1800"/>
              <a:buChar char="●"/>
            </a:pPr>
            <a:r>
              <a:rPr lang="en"/>
              <a:t>Enthusiastic</a:t>
            </a:r>
            <a:endParaRPr/>
          </a:p>
          <a:p>
            <a:pPr marL="457200" lvl="0" indent="-342900" algn="l" rtl="0">
              <a:spcBef>
                <a:spcPts val="0"/>
              </a:spcBef>
              <a:spcAft>
                <a:spcPts val="0"/>
              </a:spcAft>
              <a:buSzPts val="1800"/>
              <a:buChar char="●"/>
            </a:pPr>
            <a:r>
              <a:rPr lang="en"/>
              <a:t>Specific</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Freely Given</a:t>
            </a:r>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490</Words>
  <Application>Microsoft Macintosh PowerPoint</Application>
  <PresentationFormat>On-screen Show (16:9)</PresentationFormat>
  <Paragraphs>45</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Open Sans</vt:lpstr>
      <vt:lpstr>Calibri</vt:lpstr>
      <vt:lpstr>Economica</vt:lpstr>
      <vt:lpstr>Arial</vt:lpstr>
      <vt:lpstr>Luxe</vt:lpstr>
      <vt:lpstr>F.R.I.E.S.: A Guide to Enthusiastic Consent</vt:lpstr>
      <vt:lpstr>Who we are: Mels Felton</vt:lpstr>
      <vt:lpstr>Who we are: Whitney Doyle</vt:lpstr>
      <vt:lpstr>Agenda</vt:lpstr>
      <vt:lpstr>Why are we talking about this?</vt:lpstr>
      <vt:lpstr>What is consent?</vt:lpstr>
      <vt:lpstr>Consent Doesn’t Look Like</vt:lpstr>
      <vt:lpstr>F.R.I.E.S. Stands for:</vt:lpstr>
      <vt:lpstr>Freely Given</vt:lpstr>
      <vt:lpstr>Reversible</vt:lpstr>
      <vt:lpstr>Informed</vt:lpstr>
      <vt:lpstr>Enthusiastic</vt:lpstr>
      <vt:lpstr>Specific</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F.R.I.E.S.: A Guide to Enthusiastic Consent</dc:title>
  <cp:lastModifiedBy>Rachel Kaplan She/Her</cp:lastModifiedBy>
  <cp:revision>1</cp:revision>
  <dcterms:modified xsi:type="dcterms:W3CDTF">2022-10-06T03:30:38Z</dcterms:modified>
</cp:coreProperties>
</file>