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sldIdLst>
    <p:sldId id="311" r:id="rId5"/>
    <p:sldId id="285" r:id="rId6"/>
    <p:sldId id="31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58E0AA-977B-87A3-E570-03E94121E5BB}" name="Kait M. McCormick" initials="KMM" userId="S::CN136560@centene.com::258a7610-c78e-41ce-a655-f3381e09607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die L. Clifton" initials="MLC" lastIdx="45" clrIdx="0">
    <p:extLst>
      <p:ext uri="{19B8F6BF-5375-455C-9EA6-DF929625EA0E}">
        <p15:presenceInfo xmlns:p15="http://schemas.microsoft.com/office/powerpoint/2012/main" userId="S::CN195347@centene.com::f76b9234-0831-4c42-abe1-54c884cdd6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8C"/>
    <a:srgbClr val="0E5D92"/>
    <a:srgbClr val="1F497D"/>
    <a:srgbClr val="00598C"/>
    <a:srgbClr val="00AEEF"/>
    <a:srgbClr val="1C3058"/>
    <a:srgbClr val="E1F5FE"/>
    <a:srgbClr val="6E6E6E"/>
    <a:srgbClr val="33333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8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0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6E15-FB40-49DA-ADC3-62A1EFB452A5}" type="datetimeFigureOut">
              <a:rPr lang="en-US" smtClean="0"/>
              <a:t>10/4/22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3D5AB-B039-4130-8557-9C98E24B3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6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762">
              <a:defRPr/>
            </a:pPr>
            <a:r>
              <a:rPr lang="en-US" dirty="0"/>
              <a:t>At Centene, we are committed to providing meaningful, high-quality healthcare to every member. Those members remain at the forefront of all we do across our organization.</a:t>
            </a:r>
          </a:p>
          <a:p>
            <a:endParaRPr lang="en-US" dirty="0"/>
          </a:p>
          <a:p>
            <a:r>
              <a:rPr lang="en-US" dirty="0"/>
              <a:t>We are diversified, multi-national FORTUNE® 100 company, committed to Transforming the health of the community, one person at a time.</a:t>
            </a:r>
          </a:p>
          <a:p>
            <a:endParaRPr lang="en-US" i="0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333333"/>
                </a:solidFill>
              </a:rPr>
              <a:t>With more than </a:t>
            </a:r>
            <a:r>
              <a:rPr lang="en-US" b="1" dirty="0">
                <a:solidFill>
                  <a:srgbClr val="333333"/>
                </a:solidFill>
              </a:rPr>
              <a:t>64 thousand diverse and dedicated </a:t>
            </a:r>
            <a:r>
              <a:rPr lang="en-US" dirty="0">
                <a:solidFill>
                  <a:srgbClr val="333333"/>
                </a:solidFill>
              </a:rPr>
              <a:t>employees providing healthcare services to nearly 24 </a:t>
            </a:r>
            <a:r>
              <a:rPr lang="en-US" b="1" dirty="0">
                <a:solidFill>
                  <a:srgbClr val="333333"/>
                </a:solidFill>
              </a:rPr>
              <a:t>million</a:t>
            </a:r>
            <a:r>
              <a:rPr lang="en-US" dirty="0">
                <a:solidFill>
                  <a:srgbClr val="333333"/>
                </a:solidFill>
              </a:rPr>
              <a:t> members across </a:t>
            </a:r>
            <a:r>
              <a:rPr lang="en-US" b="1" dirty="0">
                <a:solidFill>
                  <a:srgbClr val="333333"/>
                </a:solidFill>
              </a:rPr>
              <a:t>all 50 states, </a:t>
            </a:r>
            <a:r>
              <a:rPr lang="en-US" dirty="0"/>
              <a:t>we are proud to be the largest Medicaid managed care organization in the country, the national leader in managed long-term services and supports, and the number one insurer in the nation on the Health Insurance Marketplace. </a:t>
            </a:r>
          </a:p>
          <a:p>
            <a:pPr defTabSz="882762">
              <a:defRPr/>
            </a:pPr>
            <a:endParaRPr lang="en-US" dirty="0">
              <a:solidFill>
                <a:srgbClr val="333333"/>
              </a:solidFill>
            </a:endParaRPr>
          </a:p>
          <a:p>
            <a:pPr defTabSz="882762">
              <a:defRPr/>
            </a:pPr>
            <a:r>
              <a:rPr lang="en-US" dirty="0">
                <a:solidFill>
                  <a:srgbClr val="333333"/>
                </a:solidFill>
              </a:rPr>
              <a:t>That means, we serve </a:t>
            </a:r>
            <a:r>
              <a:rPr lang="en-US" b="1" dirty="0">
                <a:solidFill>
                  <a:srgbClr val="333333"/>
                </a:solidFill>
              </a:rPr>
              <a:t>one in 15 individuals across the nation. </a:t>
            </a:r>
          </a:p>
          <a:p>
            <a:pPr defTabSz="882762">
              <a:defRPr/>
            </a:pPr>
            <a:endParaRPr lang="en-US" b="1" dirty="0">
              <a:solidFill>
                <a:srgbClr val="333333"/>
              </a:solidFill>
            </a:endParaRPr>
          </a:p>
          <a:p>
            <a:pPr defTabSz="882762">
              <a:defRPr/>
            </a:pPr>
            <a:r>
              <a:rPr lang="en-US" dirty="0">
                <a:solidFill>
                  <a:srgbClr val="333333"/>
                </a:solidFill>
              </a:rPr>
              <a:t>That is an incredible privilege … </a:t>
            </a:r>
            <a:r>
              <a:rPr lang="en-US" b="1" dirty="0">
                <a:solidFill>
                  <a:srgbClr val="333333"/>
                </a:solidFill>
              </a:rPr>
              <a:t>And</a:t>
            </a:r>
            <a:r>
              <a:rPr lang="en-US" dirty="0">
                <a:solidFill>
                  <a:srgbClr val="333333"/>
                </a:solidFill>
              </a:rPr>
              <a:t> responsibility. </a:t>
            </a:r>
          </a:p>
          <a:p>
            <a:pPr defTabSz="882762">
              <a:defRPr/>
            </a:pPr>
            <a:endParaRPr lang="en-US" dirty="0">
              <a:solidFill>
                <a:srgbClr val="333333"/>
              </a:solidFill>
            </a:endParaRPr>
          </a:p>
          <a:p>
            <a:pPr defTabSz="882762">
              <a:defRPr/>
            </a:pPr>
            <a:r>
              <a:rPr lang="en-US" dirty="0"/>
              <a:t>The bold steps we take as a leader in healthcare are supported by a solid, mission-driven foundation, and guided by the shared sense of purpose on which our organizations have been built.</a:t>
            </a:r>
          </a:p>
          <a:p>
            <a:pPr defTabSz="882762">
              <a:defRPr/>
            </a:pPr>
            <a:endParaRPr lang="en-US" dirty="0"/>
          </a:p>
          <a:p>
            <a:pPr defTabSz="882762">
              <a:defRPr/>
            </a:pPr>
            <a:endParaRPr lang="en-US" i="0" dirty="0">
              <a:solidFill>
                <a:srgbClr val="000000"/>
              </a:solidFill>
            </a:endParaRPr>
          </a:p>
          <a:p>
            <a:endParaRPr lang="en-US" i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25E1-9B9B-4B99-AE2A-3116CDAB8E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>
            <a:gsLst>
              <a:gs pos="34000">
                <a:srgbClr val="00548C"/>
              </a:gs>
              <a:gs pos="100000">
                <a:srgbClr val="00AEE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800" y="3904068"/>
            <a:ext cx="9296399" cy="1379132"/>
          </a:xfrm>
        </p:spPr>
        <p:txBody>
          <a:bodyPr anchor="t" anchorCtr="0">
            <a:normAutofit/>
          </a:bodyPr>
          <a:lstStyle>
            <a:lvl1pPr algn="ctr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2487735"/>
            <a:ext cx="9296399" cy="782799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SLIDE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185" y="543690"/>
            <a:ext cx="1571630" cy="38100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447800" y="1854200"/>
            <a:ext cx="9296399" cy="3696465"/>
            <a:chOff x="2971800" y="2209800"/>
            <a:chExt cx="6248400" cy="3340865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2971800" y="2209800"/>
              <a:ext cx="6248400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2971800" y="5550665"/>
              <a:ext cx="6248400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749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 and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0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79539"/>
            <a:ext cx="10515600" cy="1185862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4687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 descr="CENTENE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457" y="742404"/>
            <a:ext cx="1881341" cy="4556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900" y="3332988"/>
            <a:ext cx="12534900" cy="293522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6041521"/>
            <a:ext cx="12192000" cy="81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1850" y="6372727"/>
            <a:ext cx="10747948" cy="0"/>
          </a:xfrm>
          <a:prstGeom prst="line">
            <a:avLst/>
          </a:prstGeom>
          <a:ln w="6350" cmpd="sng">
            <a:solidFill>
              <a:srgbClr val="8C898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50" y="6452606"/>
            <a:ext cx="4114800" cy="365125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Confidential and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91342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-7324"/>
            <a:ext cx="12188952" cy="6865323"/>
          </a:xfrm>
          <a:prstGeom prst="rect">
            <a:avLst/>
          </a:prstGeom>
          <a:gradFill>
            <a:gsLst>
              <a:gs pos="9000">
                <a:srgbClr val="004182"/>
              </a:gs>
              <a:gs pos="100000">
                <a:srgbClr val="00B0F0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31" tIns="65015" rIns="130031" bIns="65015" rtlCol="0" anchor="ctr"/>
          <a:lstStyle/>
          <a:p>
            <a:pPr algn="ctr"/>
            <a:endParaRPr lang="en-US" sz="2276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79539"/>
            <a:ext cx="10515600" cy="1185862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4687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335" y="742404"/>
            <a:ext cx="1879585" cy="45565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831850" y="6372727"/>
            <a:ext cx="10747948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50" y="645260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Confidential and Proprietary Information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03" t="18859" r="3852" b="19840"/>
          <a:stretch/>
        </p:blipFill>
        <p:spPr>
          <a:xfrm>
            <a:off x="0" y="3791165"/>
            <a:ext cx="12185151" cy="226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98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AEE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 and 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2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577" y="1698625"/>
            <a:ext cx="5303520" cy="4351338"/>
          </a:xfrm>
        </p:spPr>
        <p:txBody>
          <a:bodyPr/>
          <a:lstStyle>
            <a:lvl2pPr marL="292100" indent="-292100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698625"/>
            <a:ext cx="5303520" cy="4351338"/>
          </a:xfrm>
        </p:spPr>
        <p:txBody>
          <a:bodyPr/>
          <a:lstStyle>
            <a:lvl2pPr marL="292100" indent="-292100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 and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6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6194845" y="1536700"/>
            <a:ext cx="5394960" cy="4711700"/>
          </a:xfrm>
          <a:prstGeom prst="roundRect">
            <a:avLst>
              <a:gd name="adj" fmla="val 207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9" name="Rounded Rectangle 8"/>
          <p:cNvSpPr/>
          <p:nvPr userDrawn="1"/>
        </p:nvSpPr>
        <p:spPr>
          <a:xfrm>
            <a:off x="611586" y="1536700"/>
            <a:ext cx="5394960" cy="4711700"/>
          </a:xfrm>
          <a:prstGeom prst="roundRect">
            <a:avLst>
              <a:gd name="adj" fmla="val 207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799" y="1698625"/>
            <a:ext cx="5092297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499" y="1698625"/>
            <a:ext cx="5062219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 and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1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578" y="529389"/>
            <a:ext cx="10753810" cy="11612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1578" y="1554480"/>
            <a:ext cx="5367528" cy="553988"/>
          </a:xfrm>
          <a:solidFill>
            <a:srgbClr val="00548C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 b="1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578" y="2273437"/>
            <a:ext cx="5367528" cy="381825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4838" y="1554480"/>
            <a:ext cx="5367528" cy="553988"/>
          </a:xfrm>
          <a:solidFill>
            <a:srgbClr val="00548C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lang="en-US" sz="2000" b="1" kern="1200" cap="all" spc="1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4838" y="2273437"/>
            <a:ext cx="5367528" cy="381825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 and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2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 and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4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 and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571499" y="1536700"/>
            <a:ext cx="11008297" cy="4711700"/>
          </a:xfrm>
          <a:prstGeom prst="roundRect">
            <a:avLst>
              <a:gd name="adj" fmla="val 12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7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578" y="529389"/>
            <a:ext cx="10978219" cy="100731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579" y="1702381"/>
            <a:ext cx="10978218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9872" y="6452606"/>
            <a:ext cx="41148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Confidential and 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6598" y="6452606"/>
            <a:ext cx="27432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rgbClr val="333333"/>
                </a:solidFill>
              </a:defRPr>
            </a:lvl1pPr>
          </a:lstStyle>
          <a:p>
            <a:fld id="{07DC6EF8-7239-44B8-A009-F3DF16CC69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7323"/>
            <a:ext cx="12188952" cy="243840"/>
          </a:xfrm>
          <a:prstGeom prst="rect">
            <a:avLst/>
          </a:prstGeom>
          <a:gradFill>
            <a:gsLst>
              <a:gs pos="9000">
                <a:srgbClr val="004182"/>
              </a:gs>
              <a:gs pos="100000">
                <a:srgbClr val="00B0F0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31" tIns="65015" rIns="130031" bIns="65015" rtlCol="0" anchor="ctr"/>
          <a:lstStyle/>
          <a:p>
            <a:pPr algn="ctr"/>
            <a:endParaRPr lang="en-US" sz="2276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89547" y="6376406"/>
            <a:ext cx="10990251" cy="0"/>
          </a:xfrm>
          <a:prstGeom prst="line">
            <a:avLst/>
          </a:prstGeom>
          <a:ln w="6350" cmpd="sng">
            <a:solidFill>
              <a:srgbClr val="8C898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ENTENE_RGB.jp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6452606"/>
            <a:ext cx="1066800" cy="258377"/>
          </a:xfrm>
          <a:prstGeom prst="rect">
            <a:avLst/>
          </a:prstGeom>
        </p:spPr>
      </p:pic>
      <p:grpSp>
        <p:nvGrpSpPr>
          <p:cNvPr id="20" name="Group 19"/>
          <p:cNvGrpSpPr/>
          <p:nvPr userDrawn="1"/>
        </p:nvGrpSpPr>
        <p:grpSpPr>
          <a:xfrm>
            <a:off x="0" y="-1087431"/>
            <a:ext cx="2029374" cy="712935"/>
            <a:chOff x="0" y="-1087431"/>
            <a:chExt cx="2029374" cy="7129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 userDrawn="1"/>
              </p:nvSpPr>
              <p:spPr>
                <a:xfrm>
                  <a:off x="1" y="-740256"/>
                  <a:ext cx="892628" cy="365760"/>
                </a:xfrm>
                <a:prstGeom prst="rect">
                  <a:avLst/>
                </a:prstGeom>
                <a:solidFill>
                  <a:srgbClr val="00548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bg1"/>
                      </a:solidFill>
                    </a:rPr>
                    <a:t>0-84</a:t>
                  </a:r>
                  <a14:m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US" sz="1400" b="1" dirty="0">
                      <a:solidFill>
                        <a:schemeClr val="bg1"/>
                      </a:solidFill>
                    </a:rPr>
                    <a:t>140</a:t>
                  </a:r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 userDrawn="1"/>
              </p:nvSpPr>
              <p:spPr>
                <a:xfrm>
                  <a:off x="1" y="-740256"/>
                  <a:ext cx="892628" cy="365760"/>
                </a:xfrm>
                <a:prstGeom prst="rect">
                  <a:avLst/>
                </a:prstGeom>
                <a:blipFill>
                  <a:blip r:embed="rId13"/>
                  <a:stretch>
                    <a:fillRect l="-4110" r="-3425" b="-833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ectangle 13"/>
            <p:cNvSpPr/>
            <p:nvPr userDrawn="1"/>
          </p:nvSpPr>
          <p:spPr>
            <a:xfrm>
              <a:off x="983813" y="-740256"/>
              <a:ext cx="1045561" cy="365760"/>
            </a:xfrm>
            <a:prstGeom prst="rect">
              <a:avLst/>
            </a:prstGeom>
            <a:solidFill>
              <a:srgbClr val="00AE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r>
                <a:rPr lang="en-US" sz="1400" b="1" kern="1200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0-174-239</a:t>
              </a:r>
            </a:p>
          </p:txBody>
        </p:sp>
        <p:sp>
          <p:nvSpPr>
            <p:cNvPr id="23" name="TextBox 22"/>
            <p:cNvSpPr txBox="1"/>
            <p:nvPr userDrawn="1"/>
          </p:nvSpPr>
          <p:spPr>
            <a:xfrm>
              <a:off x="12032" y="-1087431"/>
              <a:ext cx="201734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/>
                <a:t>Titles, title bars</a:t>
              </a: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0" y="-848916"/>
              <a:ext cx="202937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 userDrawn="1"/>
        </p:nvGrpSpPr>
        <p:grpSpPr>
          <a:xfrm>
            <a:off x="2249302" y="-1062943"/>
            <a:ext cx="872503" cy="688447"/>
            <a:chOff x="2249302" y="-1062943"/>
            <a:chExt cx="872503" cy="688447"/>
          </a:xfrm>
        </p:grpSpPr>
        <p:sp>
          <p:nvSpPr>
            <p:cNvPr id="21" name="Rectangle 20"/>
            <p:cNvSpPr/>
            <p:nvPr userDrawn="1"/>
          </p:nvSpPr>
          <p:spPr>
            <a:xfrm>
              <a:off x="2249302" y="-740256"/>
              <a:ext cx="872503" cy="36576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r>
                <a:rPr lang="en-US" sz="1400" b="1" kern="1200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51-51-51</a:t>
              </a:r>
            </a:p>
          </p:txBody>
        </p:sp>
        <p:sp>
          <p:nvSpPr>
            <p:cNvPr id="25" name="TextBox 24"/>
            <p:cNvSpPr txBox="1"/>
            <p:nvPr userDrawn="1"/>
          </p:nvSpPr>
          <p:spPr>
            <a:xfrm>
              <a:off x="2314291" y="-1062943"/>
              <a:ext cx="74252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algn="ctr" defTabSz="914400" rtl="0" eaLnBrk="1" latinLnBrk="0" hangingPunct="1"/>
              <a:r>
                <a:rPr lang="en-US" sz="12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Text</a:t>
              </a:r>
            </a:p>
          </p:txBody>
        </p:sp>
        <p:cxnSp>
          <p:nvCxnSpPr>
            <p:cNvPr id="40" name="Straight Connector 39"/>
            <p:cNvCxnSpPr/>
            <p:nvPr userDrawn="1"/>
          </p:nvCxnSpPr>
          <p:spPr>
            <a:xfrm>
              <a:off x="2249302" y="-848916"/>
              <a:ext cx="872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 userDrawn="1"/>
        </p:nvGrpSpPr>
        <p:grpSpPr>
          <a:xfrm>
            <a:off x="3341735" y="-1078327"/>
            <a:ext cx="6740156" cy="703831"/>
            <a:chOff x="3084245" y="-1078327"/>
            <a:chExt cx="6740156" cy="703831"/>
          </a:xfrm>
        </p:grpSpPr>
        <p:sp>
          <p:nvSpPr>
            <p:cNvPr id="26" name="TextBox 25"/>
            <p:cNvSpPr txBox="1"/>
            <p:nvPr userDrawn="1"/>
          </p:nvSpPr>
          <p:spPr>
            <a:xfrm>
              <a:off x="6025033" y="-1078327"/>
              <a:ext cx="858580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algn="ctr" defTabSz="914400" rtl="0" eaLnBrk="1" latinLnBrk="0" hangingPunct="1"/>
              <a:r>
                <a:rPr lang="en-US" sz="12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Accent</a:t>
              </a:r>
            </a:p>
          </p:txBody>
        </p:sp>
        <p:grpSp>
          <p:nvGrpSpPr>
            <p:cNvPr id="42" name="Group 41"/>
            <p:cNvGrpSpPr/>
            <p:nvPr userDrawn="1"/>
          </p:nvGrpSpPr>
          <p:grpSpPr>
            <a:xfrm>
              <a:off x="3084245" y="-740256"/>
              <a:ext cx="6740156" cy="365760"/>
              <a:chOff x="3084245" y="-740256"/>
              <a:chExt cx="6740156" cy="365760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3084245" y="-740256"/>
                <a:ext cx="1044125" cy="365760"/>
              </a:xfrm>
              <a:prstGeom prst="rect">
                <a:avLst/>
              </a:prstGeom>
              <a:solidFill>
                <a:srgbClr val="8DB73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141-183-52</a:t>
                </a:r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4219554" y="-740256"/>
                <a:ext cx="1100401" cy="365760"/>
              </a:xfrm>
              <a:prstGeom prst="rect">
                <a:avLst/>
              </a:prstGeom>
              <a:solidFill>
                <a:srgbClr val="D7512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215-81-40</a:t>
                </a:r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8886408" y="-740256"/>
                <a:ext cx="937993" cy="365760"/>
              </a:xfrm>
              <a:prstGeom prst="rect">
                <a:avLst/>
              </a:prstGeom>
              <a:solidFill>
                <a:srgbClr val="5F3777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95-55-119</a:t>
                </a:r>
              </a:p>
            </p:txBody>
          </p:sp>
          <p:sp>
            <p:nvSpPr>
              <p:cNvPr id="22" name="Rectangle 21"/>
              <p:cNvSpPr/>
              <p:nvPr userDrawn="1"/>
            </p:nvSpPr>
            <p:spPr>
              <a:xfrm>
                <a:off x="5411139" y="-740256"/>
                <a:ext cx="1055879" cy="365760"/>
              </a:xfrm>
              <a:prstGeom prst="rect">
                <a:avLst/>
              </a:prstGeom>
              <a:solidFill>
                <a:srgbClr val="F3702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243 -112-33 </a:t>
                </a:r>
              </a:p>
            </p:txBody>
          </p:sp>
          <p:sp>
            <p:nvSpPr>
              <p:cNvPr id="32" name="Rectangle 31"/>
              <p:cNvSpPr/>
              <p:nvPr userDrawn="1"/>
            </p:nvSpPr>
            <p:spPr>
              <a:xfrm>
                <a:off x="6558202" y="-740256"/>
                <a:ext cx="1072919" cy="365760"/>
              </a:xfrm>
              <a:prstGeom prst="rect">
                <a:avLst/>
              </a:prstGeom>
              <a:solidFill>
                <a:srgbClr val="CF1D67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207-29-103</a:t>
                </a:r>
              </a:p>
            </p:txBody>
          </p:sp>
          <p:sp>
            <p:nvSpPr>
              <p:cNvPr id="36" name="Rectangle 35"/>
              <p:cNvSpPr/>
              <p:nvPr userDrawn="1"/>
            </p:nvSpPr>
            <p:spPr>
              <a:xfrm>
                <a:off x="7722305" y="-740256"/>
                <a:ext cx="1072919" cy="365760"/>
              </a:xfrm>
              <a:prstGeom prst="rect">
                <a:avLst/>
              </a:prstGeom>
              <a:solidFill>
                <a:srgbClr val="FDB7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253-183-51</a:t>
                </a:r>
              </a:p>
            </p:txBody>
          </p:sp>
        </p:grpSp>
        <p:cxnSp>
          <p:nvCxnSpPr>
            <p:cNvPr id="41" name="Straight Connector 40"/>
            <p:cNvCxnSpPr/>
            <p:nvPr userDrawn="1"/>
          </p:nvCxnSpPr>
          <p:spPr>
            <a:xfrm>
              <a:off x="3084245" y="-848916"/>
              <a:ext cx="67401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 userDrawn="1"/>
        </p:nvGrpSpPr>
        <p:grpSpPr>
          <a:xfrm>
            <a:off x="10301822" y="-1062943"/>
            <a:ext cx="1134079" cy="688447"/>
            <a:chOff x="10301822" y="-1062943"/>
            <a:chExt cx="1134079" cy="688447"/>
          </a:xfrm>
        </p:grpSpPr>
        <p:sp>
          <p:nvSpPr>
            <p:cNvPr id="30" name="Rectangle 29"/>
            <p:cNvSpPr/>
            <p:nvPr userDrawn="1"/>
          </p:nvSpPr>
          <p:spPr>
            <a:xfrm>
              <a:off x="10301822" y="-740256"/>
              <a:ext cx="1134079" cy="36576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r>
                <a:rPr lang="en-US" sz="1400" b="1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221-221-221</a:t>
              </a:r>
            </a:p>
          </p:txBody>
        </p:sp>
        <p:sp>
          <p:nvSpPr>
            <p:cNvPr id="44" name="TextBox 43"/>
            <p:cNvSpPr txBox="1"/>
            <p:nvPr userDrawn="1"/>
          </p:nvSpPr>
          <p:spPr>
            <a:xfrm>
              <a:off x="10497599" y="-1062943"/>
              <a:ext cx="74252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algn="ctr" defTabSz="914400" rtl="0" eaLnBrk="1" latinLnBrk="0" hangingPunct="1"/>
              <a:r>
                <a:rPr lang="en-US" sz="12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Background</a:t>
              </a:r>
            </a:p>
          </p:txBody>
        </p:sp>
        <p:cxnSp>
          <p:nvCxnSpPr>
            <p:cNvPr id="45" name="Straight Connector 44"/>
            <p:cNvCxnSpPr/>
            <p:nvPr userDrawn="1"/>
          </p:nvCxnSpPr>
          <p:spPr>
            <a:xfrm>
              <a:off x="10301822" y="-848916"/>
              <a:ext cx="11340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897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2" r:id="rId3"/>
    <p:sldLayoutId id="2147483650" r:id="rId4"/>
    <p:sldLayoutId id="2147483652" r:id="rId5"/>
    <p:sldLayoutId id="2147483660" r:id="rId6"/>
    <p:sldLayoutId id="2147483653" r:id="rId7"/>
    <p:sldLayoutId id="2147483654" r:id="rId8"/>
    <p:sldLayoutId id="2147483661" r:id="rId9"/>
    <p:sldLayoutId id="2147483655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AEEF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rgbClr val="333333"/>
          </a:solidFill>
          <a:latin typeface="+mn-lt"/>
          <a:ea typeface="+mn-ea"/>
          <a:cs typeface="+mn-cs"/>
        </a:defRPr>
      </a:lvl1pPr>
      <a:lvl2pPr marL="292100" indent="-2921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333333"/>
          </a:solidFill>
          <a:latin typeface="+mn-lt"/>
          <a:ea typeface="+mn-ea"/>
          <a:cs typeface="+mn-cs"/>
        </a:defRPr>
      </a:lvl2pPr>
      <a:lvl3pPr marL="635000" indent="-2921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800" kern="1200">
          <a:solidFill>
            <a:srgbClr val="333333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›"/>
        <a:defRPr sz="2400" kern="1200">
          <a:solidFill>
            <a:srgbClr val="333333"/>
          </a:solidFill>
          <a:latin typeface="+mn-lt"/>
          <a:ea typeface="+mn-ea"/>
          <a:cs typeface="+mn-cs"/>
        </a:defRPr>
      </a:lvl4pPr>
      <a:lvl5pPr marL="1206500" indent="-2921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»"/>
        <a:defRPr sz="2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42">
          <p15:clr>
            <a:srgbClr val="F26B43"/>
          </p15:clr>
        </p15:guide>
        <p15:guide id="3" pos="3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62CE73-5325-40B0-A67C-859002382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Discussing Ways to Advance Disability Community Priorities through Managed Care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98B7AAC-AE55-44EF-ACE2-7F13DEA76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777701"/>
            <a:ext cx="10515600" cy="15001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Rick Fredrickson, Regional Vice President of Long Term Care, Centene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Thomas Earle, CEO, Liberty Resources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Jeff Hughes, Executive Director, Progressive Independence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F8C3B-A35F-426D-B07B-23EE5C77B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8D6D5-86E8-4199-B993-236F3797521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007012" y="6452606"/>
            <a:ext cx="2743200" cy="365125"/>
          </a:xfrm>
        </p:spPr>
        <p:txBody>
          <a:bodyPr/>
          <a:lstStyle/>
          <a:p>
            <a:fld id="{07DC6EF8-7239-44B8-A009-F3DF16CC69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31" y="399089"/>
            <a:ext cx="4837281" cy="498598"/>
          </a:xfr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Centene At A Glance</a:t>
            </a:r>
          </a:p>
        </p:txBody>
      </p:sp>
      <p:sp>
        <p:nvSpPr>
          <p:cNvPr id="298" name="Title 1">
            <a:extLst>
              <a:ext uri="{FF2B5EF4-FFF2-40B4-BE49-F238E27FC236}">
                <a16:creationId xmlns:a16="http://schemas.microsoft.com/office/drawing/2014/main" id="{5320A03B-8138-C945-91DE-D371256CBE8D}"/>
              </a:ext>
            </a:extLst>
          </p:cNvPr>
          <p:cNvSpPr txBox="1">
            <a:spLocks/>
          </p:cNvSpPr>
          <p:nvPr/>
        </p:nvSpPr>
        <p:spPr>
          <a:xfrm>
            <a:off x="399230" y="973888"/>
            <a:ext cx="7754169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lvl="0">
              <a:defRPr/>
            </a:pPr>
            <a:r>
              <a:rPr lang="en-US" sz="2400" b="1" dirty="0">
                <a:solidFill>
                  <a:srgbClr val="0054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Largest Managed Long-Term Services and Supports (MLTSS) plan in the country.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548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85D80C-9698-476D-BFCC-868396223774}"/>
              </a:ext>
            </a:extLst>
          </p:cNvPr>
          <p:cNvSpPr txBox="1"/>
          <p:nvPr/>
        </p:nvSpPr>
        <p:spPr>
          <a:xfrm>
            <a:off x="347230" y="1807898"/>
            <a:ext cx="10364313" cy="45481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en-US" sz="2800" b="0" i="0" u="none" strike="noStrike" kern="1200" cap="none" spc="-100" noProof="0" dirty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26.4M Managed Care Members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15.4M Medicaid members across 29 states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1.5M Medicare members across 36 states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2.0M Marketplace members across 27 states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4.2M Prescription Drug Plan members in 50 states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365K members accessing LTSS through Medicare-Medicaid Plans (MMP) &amp; MLTSS across 15 states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AR, CA, FL, HI, IA, IL, KS, NJ, NM, NY, OH, PA, TX, MI (MMP), SC (MMP), DE (2023)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0F16-35E0-49D3-851D-B169E9643B2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26" name="Picture 125">
            <a:extLst>
              <a:ext uri="{FF2B5EF4-FFF2-40B4-BE49-F238E27FC236}">
                <a16:creationId xmlns:a16="http://schemas.microsoft.com/office/drawing/2014/main" id="{8CE85152-22B4-4299-B4AA-EDA9297A4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874" y="1354957"/>
            <a:ext cx="3257924" cy="2444123"/>
          </a:xfrm>
          <a:prstGeom prst="rect">
            <a:avLst/>
          </a:prstGeom>
        </p:spPr>
      </p:pic>
      <p:sp>
        <p:nvSpPr>
          <p:cNvPr id="5" name="Date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5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69872" y="6452606"/>
            <a:ext cx="4114800" cy="365125"/>
          </a:xfrm>
        </p:spPr>
        <p:txBody>
          <a:bodyPr/>
          <a:lstStyle/>
          <a:p>
            <a:r>
              <a:rPr lang="en-US" dirty="0"/>
              <a:t>Confidential and Proprietary Information</a:t>
            </a: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3D61243D-7332-B14D-B409-F31019740E08}"/>
              </a:ext>
            </a:extLst>
          </p:cNvPr>
          <p:cNvSpPr/>
          <p:nvPr/>
        </p:nvSpPr>
        <p:spPr>
          <a:xfrm>
            <a:off x="8153399" y="6419724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©2021, Fortune Media IP Limited. All rights reserved. Used under license.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6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7B3FB-B09D-4311-A80A-8F588416A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092" y="529389"/>
            <a:ext cx="10978219" cy="100731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Diversity Equity and Inclusion (DEI) at Centene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25B4-509F-44BC-A07C-291539A3A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093" y="1536699"/>
            <a:ext cx="10120850" cy="4791911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pc="-100" dirty="0">
                <a:solidFill>
                  <a:srgbClr val="00AEE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Centene National Disability Advisory Committee (CNDAC)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pc="-100" dirty="0">
                <a:solidFill>
                  <a:srgbClr val="00AEE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Employee Inclusion Groups (EIG)</a:t>
            </a:r>
          </a:p>
          <a:p>
            <a:pPr marL="863600" lvl="1" indent="-342900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ABILITY: People with Disabilities &amp; Caregivers Network</a:t>
            </a:r>
          </a:p>
          <a:p>
            <a:pPr marL="342900" lvl="1" indent="-34290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pc="-100" dirty="0">
                <a:solidFill>
                  <a:srgbClr val="00AEE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Employment of People with Disabilities</a:t>
            </a:r>
          </a:p>
          <a:p>
            <a:pPr marL="863600" lvl="1" indent="-342900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Recognized with a 100% score on the Disability Equality Index (DEI) and named one of the Best Places to Work for People with Disabilities </a:t>
            </a:r>
          </a:p>
          <a:p>
            <a:pPr marL="863600" lvl="1" indent="-342900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Self-ID Campaign enables Centene to evaluate the effectiveness and responsiveness of DEI programs and initiatives</a:t>
            </a:r>
          </a:p>
          <a:p>
            <a:pPr marL="863600" lvl="1" indent="-342900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of employees self-identify as a person with a disability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891D7-1A3C-4853-9B61-72A4A24D8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6CB95-730B-4CAE-8FAE-34EB1C3B8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95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548C"/>
      </a:dk1>
      <a:lt1>
        <a:sysClr val="window" lastClr="FFFFFF"/>
      </a:lt1>
      <a:dk2>
        <a:srgbClr val="00548C"/>
      </a:dk2>
      <a:lt2>
        <a:srgbClr val="DDDDDD"/>
      </a:lt2>
      <a:accent1>
        <a:srgbClr val="00548C"/>
      </a:accent1>
      <a:accent2>
        <a:srgbClr val="00AEEF"/>
      </a:accent2>
      <a:accent3>
        <a:srgbClr val="9E9B98"/>
      </a:accent3>
      <a:accent4>
        <a:srgbClr val="D75128"/>
      </a:accent4>
      <a:accent5>
        <a:srgbClr val="5F3777"/>
      </a:accent5>
      <a:accent6>
        <a:srgbClr val="8DB734"/>
      </a:accent6>
      <a:hlink>
        <a:srgbClr val="00548C"/>
      </a:hlink>
      <a:folHlink>
        <a:srgbClr val="00AEE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1100" b="1" dirty="0" smtClean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B8483FC791B94582318DDAF553025A" ma:contentTypeVersion="17" ma:contentTypeDescription="Create a new document." ma:contentTypeScope="" ma:versionID="63aa4929d4b314b5f8f7a7495a6aa4d5">
  <xsd:schema xmlns:xsd="http://www.w3.org/2001/XMLSchema" xmlns:xs="http://www.w3.org/2001/XMLSchema" xmlns:p="http://schemas.microsoft.com/office/2006/metadata/properties" xmlns:ns1="http://schemas.microsoft.com/sharepoint/v3" xmlns:ns2="20e0b62b-8347-4366-bbf8-7d7d4306bf9b" xmlns:ns3="728285c4-5d45-406b-9d0e-771bfff28747" targetNamespace="http://schemas.microsoft.com/office/2006/metadata/properties" ma:root="true" ma:fieldsID="011fc5cb6e1148f6e1b35f9c3f4ccb57" ns1:_="" ns2:_="" ns3:_="">
    <xsd:import namespace="http://schemas.microsoft.com/sharepoint/v3"/>
    <xsd:import namespace="20e0b62b-8347-4366-bbf8-7d7d4306bf9b"/>
    <xsd:import namespace="728285c4-5d45-406b-9d0e-771bfff287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e0b62b-8347-4366-bbf8-7d7d4306bf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f5b6eb6-f54a-42b0-9e53-661be12aea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8285c4-5d45-406b-9d0e-771bfff2874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b0bf73-d8fb-4c49-a227-c45cf14dd1ae}" ma:internalName="TaxCatchAll" ma:showField="CatchAllData" ma:web="728285c4-5d45-406b-9d0e-771bfff287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728285c4-5d45-406b-9d0e-771bfff28747" xsi:nil="true"/>
    <_ip_UnifiedCompliancePolicyProperties xmlns="http://schemas.microsoft.com/sharepoint/v3" xsi:nil="true"/>
    <lcf76f155ced4ddcb4097134ff3c332f xmlns="20e0b62b-8347-4366-bbf8-7d7d4306bf9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F34156-26D1-4F77-BB57-5365DBABCA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0e0b62b-8347-4366-bbf8-7d7d4306bf9b"/>
    <ds:schemaRef ds:uri="728285c4-5d45-406b-9d0e-771bfff287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0F4EA0-07DA-49A7-8628-1D27F92BFB39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728285c4-5d45-406b-9d0e-771bfff28747"/>
    <ds:schemaRef ds:uri="20e0b62b-8347-4366-bbf8-7d7d4306bf9b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182363-D5D3-4A6F-A288-69483008F0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4912</TotalTime>
  <Words>432</Words>
  <Application>Microsoft Macintosh PowerPoint</Application>
  <PresentationFormat>Widescreen</PresentationFormat>
  <Paragraphs>41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 Math</vt:lpstr>
      <vt:lpstr>Office Theme</vt:lpstr>
      <vt:lpstr>Discussing Ways to Advance Disability Community Priorities through Managed Care</vt:lpstr>
      <vt:lpstr>Centene At A Glance</vt:lpstr>
      <vt:lpstr>Diversity Equity and Inclusion (DEI) at Centene</vt:lpstr>
    </vt:vector>
  </TitlesOfParts>
  <Company>Centene, Corp.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Ilene J. Marcus</dc:creator>
  <cp:lastModifiedBy>Rachel Kaplan She/Her</cp:lastModifiedBy>
  <cp:revision>226</cp:revision>
  <dcterms:created xsi:type="dcterms:W3CDTF">2019-05-07T18:59:23Z</dcterms:created>
  <dcterms:modified xsi:type="dcterms:W3CDTF">2022-10-04T21:55:14Z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0x010100CDB8483FC791B94582318DDAF553025A</vt:lpwstr>
  </property>
  <property fmtid="{D5CDD505-2E9C-101B-9397-08002B2CF9AE}" pid="3" name="MSIP_Label_dcebc562-9550-43b9-b368-c7bbb418c886_Enabled">
    <vt:lpwstr>true</vt:lpwstr>
  </property>
  <property fmtid="{D5CDD505-2E9C-101B-9397-08002B2CF9AE}" pid="4" name="MSIP_Label_dcebc562-9550-43b9-b368-c7bbb418c886_SetDate">
    <vt:lpwstr>2022-02-15T20:40:38Z</vt:lpwstr>
  </property>
  <property fmtid="{D5CDD505-2E9C-101B-9397-08002B2CF9AE}" pid="5" name="MSIP_Label_dcebc562-9550-43b9-b368-c7bbb418c886_Method">
    <vt:lpwstr>Privileged</vt:lpwstr>
  </property>
  <property fmtid="{D5CDD505-2E9C-101B-9397-08002B2CF9AE}" pid="6" name="MSIP_Label_dcebc562-9550-43b9-b368-c7bbb418c886_Name">
    <vt:lpwstr>Internal</vt:lpwstr>
  </property>
  <property fmtid="{D5CDD505-2E9C-101B-9397-08002B2CF9AE}" pid="7" name="MSIP_Label_dcebc562-9550-43b9-b368-c7bbb418c886_SiteId">
    <vt:lpwstr>f45ccc07-e57e-4d15-bf6f-f6cbccd2d395</vt:lpwstr>
  </property>
  <property fmtid="{D5CDD505-2E9C-101B-9397-08002B2CF9AE}" pid="8" name="MSIP_Label_dcebc562-9550-43b9-b368-c7bbb418c886_ActionId">
    <vt:lpwstr>2fdd9889-0b22-4349-adc9-b6a2db7cd5c5</vt:lpwstr>
  </property>
  <property fmtid="{D5CDD505-2E9C-101B-9397-08002B2CF9AE}" pid="9" name="MSIP_Label_dcebc562-9550-43b9-b368-c7bbb418c886_ContentBits">
    <vt:lpwstr>0</vt:lpwstr>
  </property>
  <property fmtid="{D5CDD505-2E9C-101B-9397-08002B2CF9AE}" pid="10" name="MediaServiceImageTags">
    <vt:lpwstr/>
  </property>
</Properties>
</file>