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9" r:id="rId7"/>
    <p:sldId id="271" r:id="rId8"/>
    <p:sldId id="272" r:id="rId9"/>
    <p:sldId id="273" r:id="rId10"/>
    <p:sldId id="281" r:id="rId11"/>
    <p:sldId id="274" r:id="rId12"/>
    <p:sldId id="275" r:id="rId13"/>
    <p:sldId id="276" r:id="rId14"/>
    <p:sldId id="277" r:id="rId15"/>
    <p:sldId id="278" r:id="rId16"/>
    <p:sldId id="279" r:id="rId17"/>
    <p:sldId id="280"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9" autoAdjust="0"/>
    <p:restoredTop sz="94584" autoAdjust="0"/>
  </p:normalViewPr>
  <p:slideViewPr>
    <p:cSldViewPr snapToGrid="0">
      <p:cViewPr varScale="1">
        <p:scale>
          <a:sx n="50" d="100"/>
          <a:sy n="50" d="100"/>
        </p:scale>
        <p:origin x="48" y="402"/>
      </p:cViewPr>
      <p:guideLst>
        <p:guide orient="horz" pos="2160"/>
        <p:guide pos="3840"/>
      </p:guideLst>
    </p:cSldViewPr>
  </p:slideViewPr>
  <p:notesTextViewPr>
    <p:cViewPr>
      <p:scale>
        <a:sx n="1" d="1"/>
        <a:sy n="1" d="1"/>
      </p:scale>
      <p:origin x="0" y="0"/>
    </p:cViewPr>
  </p:notesTextViewPr>
  <p:sorterViewPr>
    <p:cViewPr>
      <p:scale>
        <a:sx n="100" d="100"/>
        <a:sy n="100" d="100"/>
      </p:scale>
      <p:origin x="0" y="27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23008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76497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43946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2312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5C9A4-74B2-46F6-956F-2FCBFA7D8C7F}"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376283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45C9A4-74B2-46F6-956F-2FCBFA7D8C7F}"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96086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5C9A4-74B2-46F6-956F-2FCBFA7D8C7F}" type="datetimeFigureOut">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73624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5C9A4-74B2-46F6-956F-2FCBFA7D8C7F}" type="datetimeFigureOut">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122403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5C9A4-74B2-46F6-956F-2FCBFA7D8C7F}" type="datetimeFigureOut">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1338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5C9A4-74B2-46F6-956F-2FCBFA7D8C7F}"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313515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5C9A4-74B2-46F6-956F-2FCBFA7D8C7F}"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88435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5C9A4-74B2-46F6-956F-2FCBFA7D8C7F}" type="datetimeFigureOut">
              <a:rPr lang="en-US" smtClean="0"/>
              <a:t>8/8/2019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DCABF-7904-4EF5-B6A7-C1718A77175F}" type="slidenum">
              <a:rPr lang="en-US" smtClean="0"/>
              <a:t>‹#›</a:t>
            </a:fld>
            <a:endParaRPr lang="en-US"/>
          </a:p>
        </p:txBody>
      </p:sp>
    </p:spTree>
    <p:extLst>
      <p:ext uri="{BB962C8B-B14F-4D97-AF65-F5344CB8AC3E}">
        <p14:creationId xmlns:p14="http://schemas.microsoft.com/office/powerpoint/2010/main" val="387584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reamtext.net/player?event=APRI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mary.olson@mso.um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pril-rural.org/index.php/il-conversations" TargetMode="External"/><Relationship Id="rId2" Type="http://schemas.openxmlformats.org/officeDocument/2006/relationships/hyperlink" Target="http://r20.rs6.net/tn.jsp?f=001hzsf0kFAWVxrmQ9SK-Zd9hg_CxI_sg8dB4uiO-Wxr2fVaPUhKaOISLmMWIQoUGhsUCvDT_gCnZ0R78SAFDh6905x5re_KEYG8Y6rkw4RcviTMFpd7_EZyOENigwOmy4XHZAric2b4Xn13NtLBO87_Owcq5sV3bbelljgqjVjBo5QW1OGpUv1bPpod6ldBHLmU7ACpL8I5CkfCtDjzYpCibGlkXftgL5_vZknxO-4Hdi6gqaay3_NYFXLQT0sJfLoFE0kSbakrSPGCDjD2xLLAC7MZpJtyJRFDRyfuV9x8PrnkPeV-Ov2KzpzDheqpYc2o2Nn5sgSdk7Nh7rSpfN79N1bKmlGsQ5ZFfB48AcgK2sjOPr7PHTFUOyyf6r0etu7y11jtqwTMPeJJ6V-hgMS5NpoaMr7gpWmjsr62FJA7x3uuMlWe9DsN1FWoPc5FPuwc-J2TbPTdPqygJRSYP9F7cqYGsb_UwYbWPyaXO4OGgQxXtazAHMVYW5kQ5-lRdTPyeEHh_UjDgjL5MPt8OBZS81Xe20yHw1fhjvQ-I5Wp3lBlIxTUB-XXifbJAAROv_9vsCYsu0Yfow=&amp;c=bMuDdSogkX4xUn1tSP6qPskHqkrUFvlLA64BalefHojP7hGkLsA9vg==&amp;ch=rgUR7xbEtnLxm6A7NhPT9DVxeoddWw8I1TW_Vm0oIc6QGeVVUtwFt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40782"/>
            <a:ext cx="10515600" cy="737002"/>
          </a:xfrm>
        </p:spPr>
        <p:txBody>
          <a:bodyPr/>
          <a:lstStyle/>
          <a:p>
            <a:r>
              <a:rPr lang="en-US" b="1" dirty="0" smtClean="0"/>
              <a:t>IL-NET Presents an IL Conversation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49199" y="-84952"/>
            <a:ext cx="2580501" cy="1603165"/>
          </a:xfrm>
        </p:spPr>
      </p:pic>
      <p:sp>
        <p:nvSpPr>
          <p:cNvPr id="5" name="Rectangle 4"/>
          <p:cNvSpPr/>
          <p:nvPr/>
        </p:nvSpPr>
        <p:spPr>
          <a:xfrm>
            <a:off x="274864" y="959427"/>
            <a:ext cx="10564586" cy="5093702"/>
          </a:xfrm>
          <a:prstGeom prst="rect">
            <a:avLst/>
          </a:prstGeom>
        </p:spPr>
        <p:txBody>
          <a:bodyPr wrap="square">
            <a:spAutoFit/>
          </a:bodyPr>
          <a:lstStyle/>
          <a:p>
            <a:r>
              <a:rPr lang="en-US" sz="2500" b="1" dirty="0"/>
              <a:t>Join today’s conversation:</a:t>
            </a:r>
          </a:p>
          <a:p>
            <a:pPr marL="342900" indent="-342900">
              <a:buFont typeface="Arial" panose="020B0604020202020204" pitchFamily="34" charset="0"/>
              <a:buChar char="•"/>
            </a:pPr>
            <a:r>
              <a:rPr lang="en-US" sz="2500" dirty="0" smtClean="0"/>
              <a:t>If you move your cursor (or your mouse) then the following items will pop up at the bottom or top of your screen</a:t>
            </a:r>
          </a:p>
          <a:p>
            <a:pPr marL="342900" indent="-342900">
              <a:buFont typeface="Arial" panose="020B0604020202020204" pitchFamily="34" charset="0"/>
              <a:buChar char="•"/>
            </a:pPr>
            <a:r>
              <a:rPr lang="en-US" sz="2500" dirty="0" smtClean="0"/>
              <a:t>Corner of your screen has a microphone to mute/unmute your audio</a:t>
            </a:r>
          </a:p>
          <a:p>
            <a:pPr marL="342900" indent="-342900">
              <a:buFont typeface="Arial" panose="020B0604020202020204" pitchFamily="34" charset="0"/>
              <a:buChar char="•"/>
            </a:pPr>
            <a:r>
              <a:rPr lang="en-US" sz="2500" dirty="0" smtClean="0"/>
              <a:t>By pressing the chat bubble you can type a question in for us from your computer or speak with other participants</a:t>
            </a:r>
          </a:p>
          <a:p>
            <a:pPr marL="342900" indent="-342900">
              <a:buFont typeface="Arial" panose="020B0604020202020204" pitchFamily="34" charset="0"/>
              <a:buChar char="•"/>
            </a:pPr>
            <a:r>
              <a:rPr lang="en-US" sz="2500" dirty="0" smtClean="0"/>
              <a:t>If you are on the phone you can unmute and mute from home with *6</a:t>
            </a:r>
            <a:endParaRPr lang="en-US" sz="2500" dirty="0"/>
          </a:p>
          <a:p>
            <a:pPr marL="342900" indent="-342900">
              <a:buFont typeface="Arial" panose="020B0604020202020204" pitchFamily="34" charset="0"/>
              <a:buChar char="•"/>
            </a:pPr>
            <a:r>
              <a:rPr lang="en-US" sz="2500" dirty="0"/>
              <a:t>Captions will be provided in the webinar </a:t>
            </a:r>
            <a:r>
              <a:rPr lang="en-US" sz="2500" dirty="0" smtClean="0"/>
              <a:t>platform. You must click the caption option on your toolbar to view it. </a:t>
            </a:r>
            <a:r>
              <a:rPr lang="en-US" sz="2500" dirty="0"/>
              <a:t>If you would prefer you can visit: </a:t>
            </a:r>
            <a:r>
              <a:rPr lang="en-US" sz="2500" u="sng" dirty="0">
                <a:hlinkClick r:id="rId3"/>
              </a:rPr>
              <a:t>https://www.streamtext.net/player?event=APRIL</a:t>
            </a:r>
            <a:r>
              <a:rPr lang="en-US" sz="2500" dirty="0"/>
              <a:t>  for full screen captions.</a:t>
            </a:r>
          </a:p>
          <a:p>
            <a:pPr marL="342900" indent="-342900">
              <a:buFont typeface="Arial" panose="020B0604020202020204" pitchFamily="34" charset="0"/>
              <a:buChar char="•"/>
            </a:pPr>
            <a:r>
              <a:rPr lang="en-US" sz="2500" dirty="0"/>
              <a:t>If you are having any trouble participating please email </a:t>
            </a:r>
            <a:r>
              <a:rPr lang="en-US" sz="2500" dirty="0">
                <a:hlinkClick r:id="rId4"/>
              </a:rPr>
              <a:t>mary.olson@mso.umt.edu</a:t>
            </a:r>
            <a:r>
              <a:rPr lang="en-US" sz="2500" dirty="0"/>
              <a:t> for immediate assistance</a:t>
            </a:r>
          </a:p>
          <a:p>
            <a:endParaRPr lang="en-US" sz="2500" dirty="0"/>
          </a:p>
        </p:txBody>
      </p:sp>
    </p:spTree>
    <p:extLst>
      <p:ext uri="{BB962C8B-B14F-4D97-AF65-F5344CB8AC3E}">
        <p14:creationId xmlns:p14="http://schemas.microsoft.com/office/powerpoint/2010/main" val="78966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Initial Staff Training </a:t>
            </a:r>
            <a:endParaRPr lang="en-US" b="1" dirty="0"/>
          </a:p>
        </p:txBody>
      </p:sp>
      <p:sp>
        <p:nvSpPr>
          <p:cNvPr id="3" name="Content Placeholder 2"/>
          <p:cNvSpPr>
            <a:spLocks noGrp="1"/>
          </p:cNvSpPr>
          <p:nvPr>
            <p:ph idx="1"/>
          </p:nvPr>
        </p:nvSpPr>
        <p:spPr/>
        <p:txBody>
          <a:bodyPr/>
          <a:lstStyle/>
          <a:p>
            <a:r>
              <a:rPr lang="en-US" dirty="0" smtClean="0"/>
              <a:t>Staff Checklist (available on APRIL website under IL Conversations)</a:t>
            </a:r>
          </a:p>
          <a:p>
            <a:r>
              <a:rPr lang="en-US" dirty="0" smtClean="0"/>
              <a:t>Meet with various staff to learn roles, responsibilities, and services at CIL</a:t>
            </a:r>
          </a:p>
          <a:p>
            <a:r>
              <a:rPr lang="en-US" dirty="0" smtClean="0"/>
              <a:t>Observation Opportunities</a:t>
            </a:r>
          </a:p>
          <a:p>
            <a:r>
              <a:rPr lang="en-US" dirty="0" smtClean="0"/>
              <a:t>Self-Guided study of policies, procedures, history and culture</a:t>
            </a:r>
            <a:endParaRPr lang="en-US" dirty="0"/>
          </a:p>
        </p:txBody>
      </p:sp>
    </p:spTree>
    <p:extLst>
      <p:ext uri="{BB962C8B-B14F-4D97-AF65-F5344CB8AC3E}">
        <p14:creationId xmlns:p14="http://schemas.microsoft.com/office/powerpoint/2010/main" val="202937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Passing It On… to Board, Staff, and Volunteers</a:t>
            </a:r>
            <a:endParaRPr lang="en-US" b="1" dirty="0"/>
          </a:p>
        </p:txBody>
      </p:sp>
      <p:sp>
        <p:nvSpPr>
          <p:cNvPr id="3" name="Content Placeholder 2"/>
          <p:cNvSpPr>
            <a:spLocks noGrp="1"/>
          </p:cNvSpPr>
          <p:nvPr>
            <p:ph idx="1"/>
          </p:nvPr>
        </p:nvSpPr>
        <p:spPr/>
        <p:txBody>
          <a:bodyPr/>
          <a:lstStyle/>
          <a:p>
            <a:pPr marL="0" indent="0">
              <a:buNone/>
            </a:pPr>
            <a:r>
              <a:rPr lang="en-US" dirty="0"/>
              <a:t>Learning and sharing IL philosophy does not stop when on-boarding is complete. It is </a:t>
            </a:r>
            <a:r>
              <a:rPr lang="en-US" dirty="0" smtClean="0"/>
              <a:t>ongoing.</a:t>
            </a:r>
          </a:p>
          <a:p>
            <a:r>
              <a:rPr lang="en-US" dirty="0" smtClean="0"/>
              <a:t>Can </a:t>
            </a:r>
            <a:r>
              <a:rPr lang="en-US" dirty="0"/>
              <a:t>improve quality/effectiveness of services</a:t>
            </a:r>
          </a:p>
          <a:p>
            <a:pPr lvl="0"/>
            <a:r>
              <a:rPr lang="en-US" dirty="0"/>
              <a:t>Can help to keep everyone focused on mission and purpose</a:t>
            </a:r>
          </a:p>
          <a:p>
            <a:pPr lvl="0"/>
            <a:r>
              <a:rPr lang="en-US" dirty="0"/>
              <a:t>Can help to keep the organization consumer centered and connected to the community</a:t>
            </a:r>
          </a:p>
        </p:txBody>
      </p:sp>
    </p:spTree>
    <p:extLst>
      <p:ext uri="{BB962C8B-B14F-4D97-AF65-F5344CB8AC3E}">
        <p14:creationId xmlns:p14="http://schemas.microsoft.com/office/powerpoint/2010/main" val="1235371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 of structured trainings and discussion around issues related to IL Philosophy:</a:t>
            </a:r>
            <a:br>
              <a:rPr lang="en-US" b="1" dirty="0"/>
            </a:br>
            <a:endParaRPr lang="en-US" b="1" dirty="0"/>
          </a:p>
        </p:txBody>
      </p:sp>
      <p:sp>
        <p:nvSpPr>
          <p:cNvPr id="3" name="Content Placeholder 2"/>
          <p:cNvSpPr>
            <a:spLocks noGrp="1"/>
          </p:cNvSpPr>
          <p:nvPr>
            <p:ph idx="1"/>
          </p:nvPr>
        </p:nvSpPr>
        <p:spPr/>
        <p:txBody>
          <a:bodyPr/>
          <a:lstStyle/>
          <a:p>
            <a:pPr lvl="0"/>
            <a:r>
              <a:rPr lang="en-US" dirty="0"/>
              <a:t>The process of establishing goals that reflect the wishes and desires of the consumer.</a:t>
            </a:r>
          </a:p>
          <a:p>
            <a:pPr lvl="0"/>
            <a:r>
              <a:rPr lang="en-US" dirty="0"/>
              <a:t>How to write IL plans that reflect consumer control and direction.</a:t>
            </a:r>
          </a:p>
          <a:p>
            <a:pPr lvl="0"/>
            <a:r>
              <a:rPr lang="en-US" dirty="0"/>
              <a:t>Approaches and techniques for insuring consumer control at your CIL</a:t>
            </a:r>
          </a:p>
          <a:p>
            <a:pPr lvl="0"/>
            <a:r>
              <a:rPr lang="en-US" dirty="0"/>
              <a:t>Provide training opportunities that reflect experiences from different perspectives, (racial, ethnic, and others), designed and taught by leaders from these communities.</a:t>
            </a:r>
          </a:p>
          <a:p>
            <a:pPr lvl="0"/>
            <a:r>
              <a:rPr lang="en-US" dirty="0"/>
              <a:t>Training, education, and recognition of important events in disability history</a:t>
            </a:r>
          </a:p>
          <a:p>
            <a:endParaRPr lang="en-US" dirty="0"/>
          </a:p>
        </p:txBody>
      </p:sp>
    </p:spTree>
    <p:extLst>
      <p:ext uri="{BB962C8B-B14F-4D97-AF65-F5344CB8AC3E}">
        <p14:creationId xmlns:p14="http://schemas.microsoft.com/office/powerpoint/2010/main" val="409953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Where and How?</a:t>
            </a:r>
            <a:r>
              <a:rPr lang="en-US" b="1" dirty="0"/>
              <a:t/>
            </a:r>
            <a:br>
              <a:rPr lang="en-US" b="1" dirty="0"/>
            </a:br>
            <a:endParaRPr lang="en-US" b="1" dirty="0"/>
          </a:p>
        </p:txBody>
      </p:sp>
      <p:sp>
        <p:nvSpPr>
          <p:cNvPr id="3" name="Content Placeholder 2"/>
          <p:cNvSpPr>
            <a:spLocks noGrp="1"/>
          </p:cNvSpPr>
          <p:nvPr>
            <p:ph idx="1"/>
          </p:nvPr>
        </p:nvSpPr>
        <p:spPr/>
        <p:txBody>
          <a:bodyPr/>
          <a:lstStyle/>
          <a:p>
            <a:pPr lvl="0"/>
            <a:r>
              <a:rPr lang="en-US" dirty="0"/>
              <a:t>Staff meetings</a:t>
            </a:r>
          </a:p>
          <a:p>
            <a:pPr lvl="0"/>
            <a:r>
              <a:rPr lang="en-US" dirty="0"/>
              <a:t>Informal office conversations</a:t>
            </a:r>
          </a:p>
          <a:p>
            <a:pPr lvl="0"/>
            <a:r>
              <a:rPr lang="en-US" dirty="0"/>
              <a:t>Ask staff to share successes and challenges</a:t>
            </a:r>
          </a:p>
          <a:p>
            <a:pPr lvl="0"/>
            <a:r>
              <a:rPr lang="en-US" dirty="0"/>
              <a:t>Create scenarios for your staff to work</a:t>
            </a:r>
          </a:p>
          <a:p>
            <a:endParaRPr lang="en-US" dirty="0"/>
          </a:p>
        </p:txBody>
      </p:sp>
    </p:spTree>
    <p:extLst>
      <p:ext uri="{BB962C8B-B14F-4D97-AF65-F5344CB8AC3E}">
        <p14:creationId xmlns:p14="http://schemas.microsoft.com/office/powerpoint/2010/main" val="1383659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Engaging </a:t>
            </a:r>
            <a:r>
              <a:rPr lang="en-US" b="1" dirty="0" smtClean="0"/>
              <a:t>Volunteers</a:t>
            </a:r>
            <a:r>
              <a:rPr lang="en-US" b="1" dirty="0"/>
              <a:t/>
            </a:r>
            <a:br>
              <a:rPr lang="en-US" b="1" dirty="0"/>
            </a:br>
            <a:endParaRPr lang="en-US" b="1" dirty="0"/>
          </a:p>
        </p:txBody>
      </p:sp>
      <p:sp>
        <p:nvSpPr>
          <p:cNvPr id="3" name="Content Placeholder 2"/>
          <p:cNvSpPr>
            <a:spLocks noGrp="1"/>
          </p:cNvSpPr>
          <p:nvPr>
            <p:ph idx="1"/>
          </p:nvPr>
        </p:nvSpPr>
        <p:spPr/>
        <p:txBody>
          <a:bodyPr/>
          <a:lstStyle/>
          <a:p>
            <a:pPr lvl="0"/>
            <a:r>
              <a:rPr lang="en-US" dirty="0"/>
              <a:t>Often are current or former consumers.</a:t>
            </a:r>
          </a:p>
          <a:p>
            <a:pPr lvl="0"/>
            <a:r>
              <a:rPr lang="en-US" dirty="0"/>
              <a:t>May be community members who are invested in your work</a:t>
            </a:r>
          </a:p>
          <a:p>
            <a:pPr lvl="0"/>
            <a:r>
              <a:rPr lang="en-US" dirty="0"/>
              <a:t>Important that you engage them in your on-boarding and ongoing educational component.</a:t>
            </a:r>
          </a:p>
        </p:txBody>
      </p:sp>
    </p:spTree>
    <p:extLst>
      <p:ext uri="{BB962C8B-B14F-4D97-AF65-F5344CB8AC3E}">
        <p14:creationId xmlns:p14="http://schemas.microsoft.com/office/powerpoint/2010/main" val="106216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Engaging Board Members</a:t>
            </a:r>
            <a:endParaRPr lang="en-US" b="1" dirty="0"/>
          </a:p>
        </p:txBody>
      </p:sp>
      <p:sp>
        <p:nvSpPr>
          <p:cNvPr id="3" name="Content Placeholder 2"/>
          <p:cNvSpPr>
            <a:spLocks noGrp="1"/>
          </p:cNvSpPr>
          <p:nvPr>
            <p:ph idx="1"/>
          </p:nvPr>
        </p:nvSpPr>
        <p:spPr/>
        <p:txBody>
          <a:bodyPr/>
          <a:lstStyle/>
          <a:p>
            <a:pPr lvl="0"/>
            <a:r>
              <a:rPr lang="en-US" dirty="0"/>
              <a:t>It starts at the top</a:t>
            </a:r>
          </a:p>
          <a:p>
            <a:pPr lvl="0"/>
            <a:r>
              <a:rPr lang="en-US" dirty="0"/>
              <a:t>Include IL philosophy training component in training for new board members</a:t>
            </a:r>
          </a:p>
          <a:p>
            <a:pPr lvl="0"/>
            <a:r>
              <a:rPr lang="en-US" dirty="0"/>
              <a:t>Engage and invite existing board members to participate in training opportunities as appropriate</a:t>
            </a:r>
          </a:p>
          <a:p>
            <a:pPr lvl="0"/>
            <a:r>
              <a:rPr lang="en-US" dirty="0"/>
              <a:t>Invite consumers and staff to share at board meetings</a:t>
            </a:r>
          </a:p>
          <a:p>
            <a:pPr lvl="0"/>
            <a:r>
              <a:rPr lang="en-US" dirty="0"/>
              <a:t>Highlight successes and challenges in program reports</a:t>
            </a:r>
          </a:p>
          <a:p>
            <a:endParaRPr lang="en-US" dirty="0"/>
          </a:p>
          <a:p>
            <a:endParaRPr lang="en-US" dirty="0"/>
          </a:p>
        </p:txBody>
      </p:sp>
    </p:spTree>
    <p:extLst>
      <p:ext uri="{BB962C8B-B14F-4D97-AF65-F5344CB8AC3E}">
        <p14:creationId xmlns:p14="http://schemas.microsoft.com/office/powerpoint/2010/main" val="6928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Honoring IL Philosophy in our work with Consumers</a:t>
            </a:r>
            <a:endParaRPr lang="en-US" b="1" dirty="0"/>
          </a:p>
        </p:txBody>
      </p:sp>
      <p:sp>
        <p:nvSpPr>
          <p:cNvPr id="3" name="Content Placeholder 2"/>
          <p:cNvSpPr>
            <a:spLocks noGrp="1"/>
          </p:cNvSpPr>
          <p:nvPr>
            <p:ph idx="1"/>
          </p:nvPr>
        </p:nvSpPr>
        <p:spPr/>
        <p:txBody>
          <a:bodyPr/>
          <a:lstStyle/>
          <a:p>
            <a:pPr lvl="0"/>
            <a:r>
              <a:rPr lang="en-US" dirty="0"/>
              <a:t>Services provided are determined and directed by the consumer</a:t>
            </a:r>
          </a:p>
          <a:p>
            <a:pPr lvl="0"/>
            <a:r>
              <a:rPr lang="en-US" dirty="0"/>
              <a:t>Past and present consumers volunteering in various roles with the organization</a:t>
            </a:r>
          </a:p>
          <a:p>
            <a:pPr lvl="0"/>
            <a:r>
              <a:rPr lang="en-US" dirty="0"/>
              <a:t>Your ILC is a hub or community place for the disability community in your area</a:t>
            </a:r>
          </a:p>
          <a:p>
            <a:pPr lvl="0"/>
            <a:r>
              <a:rPr lang="en-US" dirty="0"/>
              <a:t>Leadership of your organization reflect the diversity of your community, </a:t>
            </a:r>
          </a:p>
          <a:p>
            <a:r>
              <a:rPr lang="en-US" dirty="0"/>
              <a:t>Your organization looks like the community</a:t>
            </a:r>
          </a:p>
          <a:p>
            <a:r>
              <a:rPr lang="en-US" dirty="0"/>
              <a:t>Includes board, management, staff</a:t>
            </a:r>
          </a:p>
          <a:p>
            <a:endParaRPr lang="en-US" dirty="0"/>
          </a:p>
        </p:txBody>
      </p:sp>
    </p:spTree>
    <p:extLst>
      <p:ext uri="{BB962C8B-B14F-4D97-AF65-F5344CB8AC3E}">
        <p14:creationId xmlns:p14="http://schemas.microsoft.com/office/powerpoint/2010/main" val="452296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Journey Continues to the Community</a:t>
            </a:r>
            <a:endParaRPr lang="en-US" b="1" dirty="0"/>
          </a:p>
        </p:txBody>
      </p:sp>
      <p:sp>
        <p:nvSpPr>
          <p:cNvPr id="3" name="Content Placeholder 2"/>
          <p:cNvSpPr>
            <a:spLocks noGrp="1"/>
          </p:cNvSpPr>
          <p:nvPr>
            <p:ph idx="1"/>
          </p:nvPr>
        </p:nvSpPr>
        <p:spPr>
          <a:xfrm>
            <a:off x="838200" y="1690688"/>
            <a:ext cx="10515600" cy="4351338"/>
          </a:xfrm>
        </p:spPr>
        <p:txBody>
          <a:bodyPr/>
          <a:lstStyle/>
          <a:p>
            <a:r>
              <a:rPr lang="en-US" dirty="0" smtClean="0"/>
              <a:t>Celebrate our history</a:t>
            </a:r>
          </a:p>
          <a:p>
            <a:r>
              <a:rPr lang="en-US" dirty="0" smtClean="0"/>
              <a:t>Engaging in the Community</a:t>
            </a:r>
          </a:p>
          <a:p>
            <a:r>
              <a:rPr lang="en-US" dirty="0" smtClean="0"/>
              <a:t>Engaging other Civil Rights Groups</a:t>
            </a:r>
            <a:endParaRPr lang="en-US" dirty="0"/>
          </a:p>
        </p:txBody>
      </p:sp>
    </p:spTree>
    <p:extLst>
      <p:ext uri="{BB962C8B-B14F-4D97-AF65-F5344CB8AC3E}">
        <p14:creationId xmlns:p14="http://schemas.microsoft.com/office/powerpoint/2010/main" val="3982131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838200" y="1530626"/>
            <a:ext cx="10515600" cy="4870173"/>
          </a:xfrm>
        </p:spPr>
        <p:txBody>
          <a:bodyPr>
            <a:normAutofit/>
          </a:bodyPr>
          <a:lstStyle/>
          <a:p>
            <a:r>
              <a:rPr lang="en-US" sz="3200" dirty="0" smtClean="0"/>
              <a:t>Evaluation for Today’s Discussion: </a:t>
            </a:r>
          </a:p>
          <a:p>
            <a:r>
              <a:rPr lang="en-US" sz="3200" u="sng" dirty="0">
                <a:hlinkClick r:id="rId2"/>
              </a:rPr>
              <a:t>https://usu.co1.qualtrics.com/jfe/form/SV_9zTKYwRaw8OtGJf</a:t>
            </a:r>
            <a:r>
              <a:rPr lang="en-US" sz="3200" dirty="0"/>
              <a:t>  </a:t>
            </a:r>
            <a:endParaRPr lang="en-US" sz="3200" dirty="0" smtClean="0"/>
          </a:p>
          <a:p>
            <a:r>
              <a:rPr lang="en-US" sz="3200" dirty="0" smtClean="0"/>
              <a:t>Materials </a:t>
            </a:r>
            <a:r>
              <a:rPr lang="en-US" sz="3200" dirty="0" smtClean="0"/>
              <a:t>and contact from </a:t>
            </a:r>
            <a:r>
              <a:rPr lang="en-US" sz="3200" dirty="0" smtClean="0"/>
              <a:t>todays call:</a:t>
            </a:r>
          </a:p>
          <a:p>
            <a:pPr marL="0" indent="0">
              <a:buNone/>
            </a:pPr>
            <a:r>
              <a:rPr lang="en-US" sz="3200" dirty="0">
                <a:hlinkClick r:id="rId3"/>
              </a:rPr>
              <a:t>https://</a:t>
            </a:r>
            <a:r>
              <a:rPr lang="en-US" sz="3200" dirty="0" smtClean="0">
                <a:hlinkClick r:id="rId3"/>
              </a:rPr>
              <a:t>www.april-rural.org/index.php/il-conversations</a:t>
            </a:r>
            <a:endParaRPr lang="en-US" sz="3200" dirty="0" smtClean="0"/>
          </a:p>
          <a:p>
            <a:pPr marL="0" indent="0">
              <a:buNone/>
            </a:pPr>
            <a:endParaRPr lang="en-US" sz="3200" dirty="0" smtClean="0"/>
          </a:p>
          <a:p>
            <a:pPr marL="0" indent="0">
              <a:buNone/>
            </a:pPr>
            <a:r>
              <a:rPr lang="en-US" sz="3200" dirty="0" smtClean="0"/>
              <a:t>Thank you to our speakers and audience </a:t>
            </a:r>
            <a:r>
              <a:rPr lang="en-US" sz="3200" dirty="0" smtClean="0"/>
              <a:t>help</a:t>
            </a:r>
          </a:p>
        </p:txBody>
      </p:sp>
    </p:spTree>
    <p:extLst>
      <p:ext uri="{BB962C8B-B14F-4D97-AF65-F5344CB8AC3E}">
        <p14:creationId xmlns:p14="http://schemas.microsoft.com/office/powerpoint/2010/main" val="1686023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809" y="974035"/>
            <a:ext cx="11410121" cy="4770537"/>
          </a:xfrm>
          <a:prstGeom prst="rect">
            <a:avLst/>
          </a:prstGeom>
        </p:spPr>
        <p:txBody>
          <a:bodyPr wrap="square">
            <a:spAutoFit/>
          </a:bodyPr>
          <a:lstStyle/>
          <a:p>
            <a:pPr marL="285750" indent="-285750">
              <a:buFont typeface="Arial" panose="020B0604020202020204" pitchFamily="34" charset="0"/>
              <a:buChar char="•"/>
            </a:pPr>
            <a:r>
              <a:rPr lang="en-US" sz="2400" dirty="0" smtClean="0"/>
              <a:t>The IL-NET is a national training and technical assistance project for centers for independent living and statewide independent living councils. The IL-NET is operated by Independent Living Research Utilization (ILRU) in partnership with the National Council on Independent Living (NCIL), the Association of Programs for Rural Independent Living (APRIL), and Utah State University Center for Persons with Disabilities. </a:t>
            </a:r>
          </a:p>
          <a:p>
            <a:endParaRPr lang="en-US" sz="2400" dirty="0" smtClean="0"/>
          </a:p>
          <a:p>
            <a:pPr marL="285750" indent="-285750">
              <a:buFont typeface="Arial" panose="020B0604020202020204" pitchFamily="34" charset="0"/>
              <a:buChar char="•"/>
            </a:pPr>
            <a:r>
              <a:rPr lang="en-US" sz="2400" dirty="0" smtClean="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 </a:t>
            </a:r>
          </a:p>
          <a:p>
            <a:endParaRPr lang="en-US" sz="1600" dirty="0"/>
          </a:p>
        </p:txBody>
      </p:sp>
    </p:spTree>
    <p:extLst>
      <p:ext uri="{BB962C8B-B14F-4D97-AF65-F5344CB8AC3E}">
        <p14:creationId xmlns:p14="http://schemas.microsoft.com/office/powerpoint/2010/main" val="3671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188913"/>
            <a:ext cx="9144000" cy="2387600"/>
          </a:xfrm>
        </p:spPr>
        <p:txBody>
          <a:bodyPr>
            <a:normAutofit/>
          </a:bodyPr>
          <a:lstStyle/>
          <a:p>
            <a:r>
              <a:rPr lang="en-US" sz="4800" b="1" dirty="0" smtClean="0"/>
              <a:t>IL Philosophy and Your Organization: Learn it, Live it, and Pass it on</a:t>
            </a:r>
            <a:endParaRPr lang="en-US" sz="4800" b="1" dirty="0"/>
          </a:p>
        </p:txBody>
      </p:sp>
      <p:sp>
        <p:nvSpPr>
          <p:cNvPr id="4" name="Subtitle 3"/>
          <p:cNvSpPr>
            <a:spLocks noGrp="1"/>
          </p:cNvSpPr>
          <p:nvPr>
            <p:ph type="subTitle" idx="1"/>
          </p:nvPr>
        </p:nvSpPr>
        <p:spPr>
          <a:xfrm>
            <a:off x="285750" y="4317656"/>
            <a:ext cx="11410950" cy="1655762"/>
          </a:xfrm>
        </p:spPr>
        <p:txBody>
          <a:bodyPr>
            <a:normAutofit/>
          </a:bodyPr>
          <a:lstStyle/>
          <a:p>
            <a:r>
              <a:rPr lang="en-US" sz="3600" b="1" dirty="0" smtClean="0"/>
              <a:t>Kimberly </a:t>
            </a:r>
            <a:r>
              <a:rPr lang="en-US" sz="3600" b="1" dirty="0" smtClean="0"/>
              <a:t>Tissot, ED, Able SC</a:t>
            </a:r>
          </a:p>
          <a:p>
            <a:r>
              <a:rPr lang="en-US" sz="3600" b="1" dirty="0" smtClean="0"/>
              <a:t> </a:t>
            </a:r>
            <a:r>
              <a:rPr lang="en-US" sz="3600" b="1" dirty="0" smtClean="0"/>
              <a:t>and Larry </a:t>
            </a:r>
            <a:r>
              <a:rPr lang="en-US" sz="3600" b="1" dirty="0" smtClean="0"/>
              <a:t>Wanger, VP Employment Services, Ability 360</a:t>
            </a:r>
            <a:endParaRPr lang="en-US" sz="3600" b="1" dirty="0"/>
          </a:p>
        </p:txBody>
      </p:sp>
    </p:spTree>
    <p:extLst>
      <p:ext uri="{BB962C8B-B14F-4D97-AF65-F5344CB8AC3E}">
        <p14:creationId xmlns:p14="http://schemas.microsoft.com/office/powerpoint/2010/main" val="191881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Discussion Will Cover:</a:t>
            </a:r>
            <a:endParaRPr lang="en-US" b="1" dirty="0"/>
          </a:p>
        </p:txBody>
      </p:sp>
      <p:sp>
        <p:nvSpPr>
          <p:cNvPr id="3" name="Content Placeholder 2"/>
          <p:cNvSpPr>
            <a:spLocks noGrp="1"/>
          </p:cNvSpPr>
          <p:nvPr>
            <p:ph idx="1"/>
          </p:nvPr>
        </p:nvSpPr>
        <p:spPr>
          <a:xfrm>
            <a:off x="670560" y="1511808"/>
            <a:ext cx="10683240" cy="4791456"/>
          </a:xfrm>
        </p:spPr>
        <p:txBody>
          <a:bodyPr>
            <a:normAutofit fontScale="92500" lnSpcReduction="10000"/>
          </a:bodyPr>
          <a:lstStyle/>
          <a:p>
            <a:pPr lvl="0"/>
            <a:r>
              <a:rPr lang="en-US" sz="3600" dirty="0"/>
              <a:t>What are the main IL Philosophy Principles IL organizations infuse in their work? </a:t>
            </a:r>
          </a:p>
          <a:p>
            <a:pPr lvl="0"/>
            <a:r>
              <a:rPr lang="en-US" sz="3600" dirty="0"/>
              <a:t>How do you incorporate IL Philosophy in your CIL and in your daily work?</a:t>
            </a:r>
          </a:p>
          <a:p>
            <a:pPr lvl="0"/>
            <a:r>
              <a:rPr lang="en-US" sz="3600" dirty="0"/>
              <a:t>How is it incorporated in staff training, both in onboarding and ongoing?</a:t>
            </a:r>
          </a:p>
          <a:p>
            <a:pPr lvl="0"/>
            <a:r>
              <a:rPr lang="en-US" sz="3600" dirty="0"/>
              <a:t>In what ways are you infusing IL philosophy into the community at large?</a:t>
            </a:r>
          </a:p>
          <a:p>
            <a:pPr lvl="0"/>
            <a:r>
              <a:rPr lang="en-US" sz="3600" dirty="0"/>
              <a:t>How do you celebrate and honor IL Philosophy and disability rights history?</a:t>
            </a:r>
          </a:p>
        </p:txBody>
      </p:sp>
    </p:spTree>
    <p:extLst>
      <p:ext uri="{BB962C8B-B14F-4D97-AF65-F5344CB8AC3E}">
        <p14:creationId xmlns:p14="http://schemas.microsoft.com/office/powerpoint/2010/main" val="73574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Guiding Discussion Questions to Consider for Today’s Conversation:</a:t>
            </a:r>
            <a:endParaRPr lang="en-US" b="1" dirty="0"/>
          </a:p>
        </p:txBody>
      </p:sp>
      <p:sp>
        <p:nvSpPr>
          <p:cNvPr id="3" name="Content Placeholder 2"/>
          <p:cNvSpPr>
            <a:spLocks noGrp="1"/>
          </p:cNvSpPr>
          <p:nvPr>
            <p:ph idx="1"/>
          </p:nvPr>
        </p:nvSpPr>
        <p:spPr/>
        <p:txBody>
          <a:bodyPr>
            <a:normAutofit/>
          </a:bodyPr>
          <a:lstStyle/>
          <a:p>
            <a:r>
              <a:rPr lang="en-US" sz="3200" dirty="0"/>
              <a:t> What did you learn about disability history or Independent Living Philosophy when you started at your CIL that made the biggest impression on </a:t>
            </a:r>
            <a:r>
              <a:rPr lang="en-US" sz="3200" dirty="0" smtClean="0"/>
              <a:t>you?</a:t>
            </a:r>
          </a:p>
          <a:p>
            <a:r>
              <a:rPr lang="en-US" sz="3200" dirty="0" smtClean="0"/>
              <a:t>How is IL Philosophy passed on to your staff and volunteers?</a:t>
            </a:r>
          </a:p>
          <a:p>
            <a:r>
              <a:rPr lang="en-US" sz="3200" dirty="0" smtClean="0"/>
              <a:t>How does the work you do with consumers reflect and honor IL Philosophy? </a:t>
            </a:r>
          </a:p>
        </p:txBody>
      </p:sp>
    </p:spTree>
    <p:extLst>
      <p:ext uri="{BB962C8B-B14F-4D97-AF65-F5344CB8AC3E}">
        <p14:creationId xmlns:p14="http://schemas.microsoft.com/office/powerpoint/2010/main" val="369236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Non-negotiable principles that we will not compromise that guide our </a:t>
            </a:r>
            <a:r>
              <a:rPr lang="en-US" b="1" dirty="0" smtClean="0"/>
              <a:t>decisions.</a:t>
            </a:r>
            <a:r>
              <a:rPr lang="en-US" b="1" dirty="0"/>
              <a:t> </a:t>
            </a:r>
          </a:p>
        </p:txBody>
      </p:sp>
      <p:sp>
        <p:nvSpPr>
          <p:cNvPr id="3" name="Content Placeholder 2"/>
          <p:cNvSpPr>
            <a:spLocks noGrp="1"/>
          </p:cNvSpPr>
          <p:nvPr>
            <p:ph idx="1"/>
          </p:nvPr>
        </p:nvSpPr>
        <p:spPr/>
        <p:txBody>
          <a:bodyPr>
            <a:normAutofit fontScale="92500" lnSpcReduction="10000"/>
          </a:bodyPr>
          <a:lstStyle/>
          <a:p>
            <a:pPr marL="584200" indent="-457200">
              <a:lnSpc>
                <a:spcPct val="115000"/>
              </a:lnSpc>
              <a:spcBef>
                <a:spcPts val="0"/>
              </a:spcBef>
              <a:buSzPct val="100000"/>
            </a:pPr>
            <a:r>
              <a:rPr lang="en-US" b="1" dirty="0" smtClean="0">
                <a:latin typeface="Tahoma" panose="020B0604030504040204" pitchFamily="34" charset="0"/>
                <a:ea typeface="Tahoma" panose="020B0604030504040204" pitchFamily="34" charset="0"/>
                <a:cs typeface="Tahoma" panose="020B0604030504040204" pitchFamily="34" charset="0"/>
                <a:sym typeface="Arial"/>
              </a:rPr>
              <a:t>Empowerment</a:t>
            </a:r>
            <a:r>
              <a:rPr lang="en-US" dirty="0" smtClean="0">
                <a:latin typeface="Tahoma" panose="020B0604030504040204" pitchFamily="34" charset="0"/>
                <a:ea typeface="Tahoma" panose="020B0604030504040204" pitchFamily="34" charset="0"/>
                <a:cs typeface="Tahoma" panose="020B0604030504040204" pitchFamily="34" charset="0"/>
                <a:sym typeface="Arial"/>
              </a:rPr>
              <a:t> – We don’t reach goals for individuals; we teach the skills that allow them to do for themselves.</a:t>
            </a:r>
          </a:p>
          <a:p>
            <a:pPr marL="0" indent="0">
              <a:lnSpc>
                <a:spcPct val="115000"/>
              </a:lnSpc>
              <a:spcBef>
                <a:spcPts val="0"/>
              </a:spcBef>
              <a:buNone/>
            </a:pPr>
            <a:endParaRPr lang="en-US" sz="1100" b="1" dirty="0" smtClean="0">
              <a:latin typeface="Tahoma" panose="020B0604030504040204" pitchFamily="34" charset="0"/>
              <a:ea typeface="Tahoma" panose="020B0604030504040204" pitchFamily="34" charset="0"/>
              <a:cs typeface="Tahoma" panose="020B0604030504040204" pitchFamily="34" charset="0"/>
              <a:sym typeface="Arial"/>
            </a:endParaRPr>
          </a:p>
          <a:p>
            <a:pPr marL="584200" indent="-457200">
              <a:lnSpc>
                <a:spcPct val="115000"/>
              </a:lnSpc>
              <a:spcBef>
                <a:spcPts val="0"/>
              </a:spcBef>
              <a:buSzPct val="100000"/>
            </a:pPr>
            <a:r>
              <a:rPr lang="en-US" b="1" dirty="0" smtClean="0">
                <a:latin typeface="Tahoma" panose="020B0604030504040204" pitchFamily="34" charset="0"/>
                <a:ea typeface="Tahoma" panose="020B0604030504040204" pitchFamily="34" charset="0"/>
                <a:cs typeface="Tahoma" panose="020B0604030504040204" pitchFamily="34" charset="0"/>
                <a:sym typeface="Arial"/>
              </a:rPr>
              <a:t>Inclusion</a:t>
            </a:r>
            <a:r>
              <a:rPr lang="en-US" dirty="0" smtClean="0">
                <a:latin typeface="Tahoma" panose="020B0604030504040204" pitchFamily="34" charset="0"/>
                <a:ea typeface="Tahoma" panose="020B0604030504040204" pitchFamily="34" charset="0"/>
                <a:cs typeface="Tahoma" panose="020B0604030504040204" pitchFamily="34" charset="0"/>
                <a:sym typeface="Arial"/>
              </a:rPr>
              <a:t>– We advocate for individuals with disabilities to be included in integrated environments in the classroom, employment, housing, leadership roles, and in discussions that impact their lives and the disability community.</a:t>
            </a:r>
            <a:endParaRPr lang="en-US" b="1" dirty="0" smtClean="0">
              <a:latin typeface="Tahoma" panose="020B0604030504040204" pitchFamily="34" charset="0"/>
              <a:ea typeface="Tahoma" panose="020B0604030504040204" pitchFamily="34" charset="0"/>
              <a:cs typeface="Tahoma" panose="020B0604030504040204" pitchFamily="34" charset="0"/>
              <a:sym typeface="Arial"/>
            </a:endParaRPr>
          </a:p>
          <a:p>
            <a:pPr marL="0" indent="0">
              <a:lnSpc>
                <a:spcPct val="115000"/>
              </a:lnSpc>
              <a:spcBef>
                <a:spcPts val="0"/>
              </a:spcBef>
              <a:buNone/>
            </a:pPr>
            <a:endParaRPr lang="en-US" sz="1050" b="1" dirty="0" smtClean="0">
              <a:latin typeface="Tahoma" panose="020B0604030504040204" pitchFamily="34" charset="0"/>
              <a:ea typeface="Tahoma" panose="020B0604030504040204" pitchFamily="34" charset="0"/>
              <a:cs typeface="Tahoma" panose="020B0604030504040204" pitchFamily="34" charset="0"/>
              <a:sym typeface="Arial"/>
            </a:endParaRPr>
          </a:p>
          <a:p>
            <a:pPr marL="584200" indent="-457200">
              <a:lnSpc>
                <a:spcPct val="115000"/>
              </a:lnSpc>
              <a:spcBef>
                <a:spcPts val="0"/>
              </a:spcBef>
              <a:buSzPct val="100000"/>
            </a:pPr>
            <a:r>
              <a:rPr lang="en-US" b="1" dirty="0" smtClean="0">
                <a:latin typeface="Tahoma" panose="020B0604030504040204" pitchFamily="34" charset="0"/>
                <a:ea typeface="Tahoma" panose="020B0604030504040204" pitchFamily="34" charset="0"/>
                <a:cs typeface="Tahoma" panose="020B0604030504040204" pitchFamily="34" charset="0"/>
                <a:sym typeface="Arial"/>
              </a:rPr>
              <a:t>Independence</a:t>
            </a:r>
            <a:r>
              <a:rPr lang="en-US" dirty="0" smtClean="0">
                <a:latin typeface="Tahoma" panose="020B0604030504040204" pitchFamily="34" charset="0"/>
                <a:ea typeface="Tahoma" panose="020B0604030504040204" pitchFamily="34" charset="0"/>
                <a:cs typeface="Tahoma" panose="020B0604030504040204" pitchFamily="34" charset="0"/>
                <a:sym typeface="Arial"/>
              </a:rPr>
              <a:t>– Individuals with disabilities have the right to control their own lives and make decisions about what’s best for them. We believe every individual can be independent.</a:t>
            </a:r>
          </a:p>
          <a:p>
            <a:endParaRPr lang="en-US" dirty="0"/>
          </a:p>
        </p:txBody>
      </p:sp>
    </p:spTree>
    <p:extLst>
      <p:ext uri="{BB962C8B-B14F-4D97-AF65-F5344CB8AC3E}">
        <p14:creationId xmlns:p14="http://schemas.microsoft.com/office/powerpoint/2010/main" val="2452648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a:t>
            </a:r>
            <a:r>
              <a:rPr lang="en-US" dirty="0" smtClean="0"/>
              <a:t>. </a:t>
            </a:r>
            <a:endParaRPr lang="en-US" dirty="0"/>
          </a:p>
        </p:txBody>
      </p:sp>
      <p:sp>
        <p:nvSpPr>
          <p:cNvPr id="3" name="Content Placeholder 2"/>
          <p:cNvSpPr>
            <a:spLocks noGrp="1"/>
          </p:cNvSpPr>
          <p:nvPr>
            <p:ph idx="1"/>
          </p:nvPr>
        </p:nvSpPr>
        <p:spPr/>
        <p:txBody>
          <a:bodyPr/>
          <a:lstStyle/>
          <a:p>
            <a:pPr marL="584200" indent="-457200">
              <a:lnSpc>
                <a:spcPct val="115000"/>
              </a:lnSpc>
              <a:spcBef>
                <a:spcPts val="0"/>
              </a:spcBef>
              <a:buSzPct val="100000"/>
            </a:pPr>
            <a:r>
              <a:rPr lang="en-US" b="1" dirty="0" smtClean="0">
                <a:latin typeface="Tahoma" panose="020B0604030504040204" pitchFamily="34" charset="0"/>
                <a:ea typeface="Tahoma" panose="020B0604030504040204" pitchFamily="34" charset="0"/>
                <a:cs typeface="Tahoma" panose="020B0604030504040204" pitchFamily="34" charset="0"/>
                <a:sym typeface="Arial"/>
              </a:rPr>
              <a:t>Equality </a:t>
            </a:r>
            <a:r>
              <a:rPr lang="en-US" dirty="0" smtClean="0">
                <a:latin typeface="Tahoma" panose="020B0604030504040204" pitchFamily="34" charset="0"/>
                <a:ea typeface="Tahoma" panose="020B0604030504040204" pitchFamily="34" charset="0"/>
                <a:cs typeface="Tahoma" panose="020B0604030504040204" pitchFamily="34" charset="0"/>
                <a:sym typeface="Arial"/>
              </a:rPr>
              <a:t>– We advocate for equal rights and access, not special treatment.</a:t>
            </a:r>
          </a:p>
          <a:p>
            <a:pPr marL="584200" indent="-457200">
              <a:lnSpc>
                <a:spcPct val="115000"/>
              </a:lnSpc>
              <a:spcBef>
                <a:spcPts val="0"/>
              </a:spcBef>
              <a:buSzPct val="100000"/>
            </a:pPr>
            <a:r>
              <a:rPr lang="en-US" b="1" dirty="0" smtClean="0">
                <a:latin typeface="Tahoma" panose="020B0604030504040204" pitchFamily="34" charset="0"/>
                <a:ea typeface="Tahoma" panose="020B0604030504040204" pitchFamily="34" charset="0"/>
                <a:cs typeface="Tahoma" panose="020B0604030504040204" pitchFamily="34" charset="0"/>
                <a:sym typeface="Arial"/>
              </a:rPr>
              <a:t>Disability Pride</a:t>
            </a:r>
            <a:r>
              <a:rPr lang="en-US" dirty="0" smtClean="0">
                <a:latin typeface="Tahoma" panose="020B0604030504040204" pitchFamily="34" charset="0"/>
                <a:ea typeface="Tahoma" panose="020B0604030504040204" pitchFamily="34" charset="0"/>
                <a:cs typeface="Tahoma" panose="020B0604030504040204" pitchFamily="34" charset="0"/>
                <a:sym typeface="Arial"/>
              </a:rPr>
              <a:t> – “Disability” is not a negative word. It means we are more adaptable. We are proud of who we are, and the barriers we have overcome have only made us stronger.</a:t>
            </a:r>
          </a:p>
          <a:p>
            <a:pPr marL="0" indent="0">
              <a:buNone/>
            </a:pPr>
            <a:endParaRPr lang="en-US" dirty="0"/>
          </a:p>
        </p:txBody>
      </p:sp>
    </p:spTree>
    <p:extLst>
      <p:ext uri="{BB962C8B-B14F-4D97-AF65-F5344CB8AC3E}">
        <p14:creationId xmlns:p14="http://schemas.microsoft.com/office/powerpoint/2010/main" val="275183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22237"/>
            <a:ext cx="10877550" cy="1325563"/>
          </a:xfrm>
        </p:spPr>
        <p:txBody>
          <a:bodyPr/>
          <a:lstStyle/>
          <a:p>
            <a:pPr algn="ctr"/>
            <a:r>
              <a:rPr lang="en-US" b="1" dirty="0" smtClean="0"/>
              <a:t>IL Principles </a:t>
            </a:r>
            <a:endParaRPr lang="en-US" b="1" dirty="0"/>
          </a:p>
        </p:txBody>
      </p:sp>
      <p:sp>
        <p:nvSpPr>
          <p:cNvPr id="3" name="Content Placeholder 2"/>
          <p:cNvSpPr>
            <a:spLocks noGrp="1"/>
          </p:cNvSpPr>
          <p:nvPr>
            <p:ph idx="1"/>
          </p:nvPr>
        </p:nvSpPr>
        <p:spPr>
          <a:xfrm>
            <a:off x="476250" y="1447800"/>
            <a:ext cx="10877550" cy="5410200"/>
          </a:xfrm>
        </p:spPr>
        <p:txBody>
          <a:bodyPr>
            <a:normAutofit lnSpcReduction="10000"/>
          </a:bodyPr>
          <a:lstStyle/>
          <a:p>
            <a:r>
              <a:rPr lang="en-US" dirty="0"/>
              <a:t>T​he Independent Living Movement is founded in the belief that people with </a:t>
            </a:r>
            <a:r>
              <a:rPr lang="en-US" dirty="0" smtClean="0"/>
              <a:t>disabilities, regardless </a:t>
            </a:r>
            <a:r>
              <a:rPr lang="en-US" dirty="0"/>
              <a:t>of the form, have a common history and a shared struggle, and that we are </a:t>
            </a:r>
            <a:r>
              <a:rPr lang="en-US" dirty="0" smtClean="0"/>
              <a:t>a community </a:t>
            </a:r>
            <a:r>
              <a:rPr lang="en-US" dirty="0"/>
              <a:t>and a culture that will advance further banded together politically. </a:t>
            </a:r>
            <a:endParaRPr lang="en-US" dirty="0" smtClean="0"/>
          </a:p>
          <a:p>
            <a:r>
              <a:rPr lang="en-US" dirty="0" smtClean="0"/>
              <a:t>Equal opportunities </a:t>
            </a:r>
            <a:r>
              <a:rPr lang="en-US" dirty="0"/>
              <a:t>and rights are for ALL. There should be no segregation by disability </a:t>
            </a:r>
            <a:r>
              <a:rPr lang="en-US" dirty="0" smtClean="0"/>
              <a:t>or stereotypes</a:t>
            </a:r>
            <a:r>
              <a:rPr lang="en-US" dirty="0"/>
              <a:t>. </a:t>
            </a:r>
          </a:p>
          <a:p>
            <a:r>
              <a:rPr lang="en-US" dirty="0" smtClean="0"/>
              <a:t>People with </a:t>
            </a:r>
            <a:r>
              <a:rPr lang="en-US" dirty="0"/>
              <a:t>disabilities are the best experts on their own needs and should decide what is best </a:t>
            </a:r>
            <a:r>
              <a:rPr lang="en-US" dirty="0" smtClean="0"/>
              <a:t>for </a:t>
            </a:r>
            <a:r>
              <a:rPr lang="en-US" dirty="0"/>
              <a:t>them. </a:t>
            </a:r>
          </a:p>
          <a:p>
            <a:r>
              <a:rPr lang="en-US" dirty="0" smtClean="0"/>
              <a:t>No </a:t>
            </a:r>
            <a:r>
              <a:rPr lang="en-US" dirty="0"/>
              <a:t>person should live in institutions on the basis of a disability. </a:t>
            </a:r>
          </a:p>
          <a:p>
            <a:r>
              <a:rPr lang="en-US" dirty="0" smtClean="0"/>
              <a:t>Having </a:t>
            </a:r>
            <a:r>
              <a:rPr lang="en-US" dirty="0"/>
              <a:t>a disability does not mean a person is sick and requires a certified medical professional </a:t>
            </a:r>
            <a:r>
              <a:rPr lang="en-US" dirty="0" smtClean="0"/>
              <a:t>for </a:t>
            </a:r>
            <a:r>
              <a:rPr lang="en-US" dirty="0"/>
              <a:t>daily living. </a:t>
            </a:r>
          </a:p>
          <a:p>
            <a:r>
              <a:rPr lang="en-US" dirty="0" smtClean="0"/>
              <a:t>People </a:t>
            </a:r>
            <a:r>
              <a:rPr lang="en-US" dirty="0"/>
              <a:t>learn and grow from discussing their needs, concerns, and issues with people who have </a:t>
            </a:r>
            <a:r>
              <a:rPr lang="en-US" dirty="0" smtClean="0"/>
              <a:t>had </a:t>
            </a:r>
            <a:r>
              <a:rPr lang="en-US" dirty="0"/>
              <a:t>similar experiences. </a:t>
            </a:r>
          </a:p>
          <a:p>
            <a:pPr marL="0" indent="0">
              <a:buNone/>
            </a:pPr>
            <a:endParaRPr lang="en-US" dirty="0"/>
          </a:p>
        </p:txBody>
      </p:sp>
    </p:spTree>
    <p:extLst>
      <p:ext uri="{BB962C8B-B14F-4D97-AF65-F5344CB8AC3E}">
        <p14:creationId xmlns:p14="http://schemas.microsoft.com/office/powerpoint/2010/main" val="3458538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IL Principles continued..</a:t>
            </a:r>
            <a:endParaRPr lang="en-US" b="1" dirty="0"/>
          </a:p>
        </p:txBody>
      </p:sp>
      <p:sp>
        <p:nvSpPr>
          <p:cNvPr id="3" name="Content Placeholder 2"/>
          <p:cNvSpPr>
            <a:spLocks noGrp="1"/>
          </p:cNvSpPr>
          <p:nvPr>
            <p:ph idx="1"/>
          </p:nvPr>
        </p:nvSpPr>
        <p:spPr/>
        <p:txBody>
          <a:bodyPr/>
          <a:lstStyle/>
          <a:p>
            <a:r>
              <a:rPr lang="en-US" dirty="0"/>
              <a:t>Systemic cross-disability advocacy efforts are needed to ensure that people with disabilities </a:t>
            </a:r>
            <a:r>
              <a:rPr lang="en-US" dirty="0" smtClean="0"/>
              <a:t>benefit </a:t>
            </a:r>
            <a:r>
              <a:rPr lang="en-US" dirty="0"/>
              <a:t>from all that society has to offer. </a:t>
            </a:r>
          </a:p>
          <a:p>
            <a:r>
              <a:rPr lang="en-US" dirty="0" smtClean="0"/>
              <a:t>There </a:t>
            </a:r>
            <a:r>
              <a:rPr lang="en-US" dirty="0"/>
              <a:t>should be no barriers to independence, including architectural, communication, </a:t>
            </a:r>
            <a:r>
              <a:rPr lang="en-US" dirty="0" smtClean="0"/>
              <a:t>and </a:t>
            </a:r>
            <a:r>
              <a:rPr lang="en-US" dirty="0"/>
              <a:t>attitudinal barriers. </a:t>
            </a:r>
          </a:p>
          <a:p>
            <a:r>
              <a:rPr lang="en-US" dirty="0" smtClean="0"/>
              <a:t>The </a:t>
            </a:r>
            <a:r>
              <a:rPr lang="en-US" dirty="0"/>
              <a:t>organizations best suited to support and assist individuals with disabilities ARE governed and </a:t>
            </a:r>
            <a:r>
              <a:rPr lang="en-US" dirty="0" smtClean="0"/>
              <a:t>operated </a:t>
            </a:r>
            <a:r>
              <a:rPr lang="en-US" dirty="0"/>
              <a:t>by individuals with disabilities. </a:t>
            </a:r>
          </a:p>
          <a:p>
            <a:r>
              <a:rPr lang="en-US" dirty="0" smtClean="0"/>
              <a:t>Leadership </a:t>
            </a:r>
            <a:r>
              <a:rPr lang="en-US" dirty="0"/>
              <a:t>for independent living and disability rights is vested in individuals with disabilities (not </a:t>
            </a:r>
            <a:r>
              <a:rPr lang="en-US" dirty="0" smtClean="0"/>
              <a:t>parents</a:t>
            </a:r>
            <a:r>
              <a:rPr lang="en-US" dirty="0"/>
              <a:t>, service providers, or other representatives).</a:t>
            </a:r>
          </a:p>
        </p:txBody>
      </p:sp>
    </p:spTree>
    <p:extLst>
      <p:ext uri="{BB962C8B-B14F-4D97-AF65-F5344CB8AC3E}">
        <p14:creationId xmlns:p14="http://schemas.microsoft.com/office/powerpoint/2010/main" val="1153862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2470</TotalTime>
  <Words>1118</Words>
  <Application>Microsoft Office PowerPoint</Application>
  <PresentationFormat>Widescreen</PresentationFormat>
  <Paragraphs>94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Tahoma</vt:lpstr>
      <vt:lpstr>Office Theme</vt:lpstr>
      <vt:lpstr>IL-NET Presents an IL Conversation</vt:lpstr>
      <vt:lpstr>PowerPoint Presentation</vt:lpstr>
      <vt:lpstr>IL Philosophy and Your Organization: Learn it, Live it, and Pass it on</vt:lpstr>
      <vt:lpstr>Today’s Discussion Will Cover:</vt:lpstr>
      <vt:lpstr>Guiding Discussion Questions to Consider for Today’s Conversation:</vt:lpstr>
      <vt:lpstr>Non-negotiable principles that we will not compromise that guide our decisions. </vt:lpstr>
      <vt:lpstr>Continued. </vt:lpstr>
      <vt:lpstr>IL Principles </vt:lpstr>
      <vt:lpstr>IL Principles continued..</vt:lpstr>
      <vt:lpstr>Initial Staff Training </vt:lpstr>
      <vt:lpstr>Passing It On… to Board, Staff, and Volunteers</vt:lpstr>
      <vt:lpstr>Examples of structured trainings and discussion around issues related to IL Philosophy: </vt:lpstr>
      <vt:lpstr>Training: Where and How? </vt:lpstr>
      <vt:lpstr>Engaging Volunteers </vt:lpstr>
      <vt:lpstr>Engaging Board Members</vt:lpstr>
      <vt:lpstr>Honoring IL Philosophy in our work with Consumers</vt:lpstr>
      <vt:lpstr>The Journey Continues to the Community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IL-NET Presents an IL Conversation</dc:title>
  <dc:creator>Mary Olson</dc:creator>
  <cp:lastModifiedBy>Mary Olson</cp:lastModifiedBy>
  <cp:revision>50</cp:revision>
  <dcterms:created xsi:type="dcterms:W3CDTF">2019-01-16T17:39:41Z</dcterms:created>
  <dcterms:modified xsi:type="dcterms:W3CDTF">2019-08-08T15:18:30Z</dcterms:modified>
</cp:coreProperties>
</file>